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wmf" ContentType="image/x-wmf"/>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4"/>
  </p:notesMasterIdLst>
  <p:handoutMasterIdLst>
    <p:handoutMasterId r:id="rId105"/>
  </p:handoutMasterIdLst>
  <p:sldIdLst>
    <p:sldId id="528" r:id="rId3"/>
    <p:sldId id="440" r:id="rId4"/>
    <p:sldId id="441" r:id="rId5"/>
    <p:sldId id="442" r:id="rId6"/>
    <p:sldId id="443" r:id="rId7"/>
    <p:sldId id="444" r:id="rId8"/>
    <p:sldId id="445" r:id="rId9"/>
    <p:sldId id="446" r:id="rId10"/>
    <p:sldId id="447" r:id="rId11"/>
    <p:sldId id="448" r:id="rId12"/>
    <p:sldId id="449" r:id="rId13"/>
    <p:sldId id="450" r:id="rId14"/>
    <p:sldId id="451" r:id="rId15"/>
    <p:sldId id="452" r:id="rId16"/>
    <p:sldId id="453" r:id="rId17"/>
    <p:sldId id="454" r:id="rId18"/>
    <p:sldId id="455" r:id="rId19"/>
    <p:sldId id="456" r:id="rId20"/>
    <p:sldId id="457" r:id="rId21"/>
    <p:sldId id="458" r:id="rId22"/>
    <p:sldId id="459" r:id="rId23"/>
    <p:sldId id="460" r:id="rId24"/>
    <p:sldId id="461" r:id="rId25"/>
    <p:sldId id="462" r:id="rId26"/>
    <p:sldId id="463" r:id="rId27"/>
    <p:sldId id="464" r:id="rId28"/>
    <p:sldId id="465" r:id="rId29"/>
    <p:sldId id="466" r:id="rId30"/>
    <p:sldId id="467" r:id="rId31"/>
    <p:sldId id="468" r:id="rId32"/>
    <p:sldId id="469" r:id="rId33"/>
    <p:sldId id="470" r:id="rId35"/>
    <p:sldId id="471" r:id="rId36"/>
    <p:sldId id="472" r:id="rId37"/>
    <p:sldId id="473" r:id="rId38"/>
    <p:sldId id="474" r:id="rId39"/>
    <p:sldId id="475" r:id="rId40"/>
    <p:sldId id="476" r:id="rId41"/>
    <p:sldId id="477" r:id="rId42"/>
    <p:sldId id="478" r:id="rId43"/>
    <p:sldId id="479" r:id="rId44"/>
    <p:sldId id="480" r:id="rId45"/>
    <p:sldId id="481" r:id="rId46"/>
    <p:sldId id="482" r:id="rId47"/>
    <p:sldId id="483" r:id="rId48"/>
    <p:sldId id="484" r:id="rId49"/>
    <p:sldId id="485" r:id="rId50"/>
    <p:sldId id="486" r:id="rId51"/>
    <p:sldId id="487" r:id="rId52"/>
    <p:sldId id="489" r:id="rId53"/>
    <p:sldId id="490" r:id="rId54"/>
    <p:sldId id="491" r:id="rId55"/>
    <p:sldId id="492" r:id="rId56"/>
    <p:sldId id="493" r:id="rId57"/>
    <p:sldId id="494" r:id="rId58"/>
    <p:sldId id="707" r:id="rId59"/>
    <p:sldId id="646" r:id="rId60"/>
    <p:sldId id="513" r:id="rId61"/>
    <p:sldId id="514" r:id="rId62"/>
    <p:sldId id="515" r:id="rId63"/>
    <p:sldId id="517" r:id="rId64"/>
    <p:sldId id="518" r:id="rId65"/>
    <p:sldId id="519" r:id="rId66"/>
    <p:sldId id="520" r:id="rId67"/>
    <p:sldId id="521" r:id="rId68"/>
    <p:sldId id="522" r:id="rId69"/>
    <p:sldId id="525" r:id="rId70"/>
    <p:sldId id="773" r:id="rId71"/>
    <p:sldId id="774" r:id="rId72"/>
    <p:sldId id="775" r:id="rId73"/>
    <p:sldId id="776" r:id="rId74"/>
    <p:sldId id="779" r:id="rId75"/>
    <p:sldId id="780" r:id="rId76"/>
    <p:sldId id="781" r:id="rId77"/>
    <p:sldId id="783" r:id="rId78"/>
    <p:sldId id="784" r:id="rId79"/>
    <p:sldId id="785" r:id="rId80"/>
    <p:sldId id="786" r:id="rId81"/>
    <p:sldId id="614" r:id="rId82"/>
    <p:sldId id="615" r:id="rId83"/>
    <p:sldId id="616" r:id="rId84"/>
    <p:sldId id="617" r:id="rId85"/>
    <p:sldId id="620" r:id="rId86"/>
    <p:sldId id="621" r:id="rId87"/>
    <p:sldId id="622" r:id="rId88"/>
    <p:sldId id="623" r:id="rId89"/>
    <p:sldId id="624" r:id="rId90"/>
    <p:sldId id="625" r:id="rId91"/>
    <p:sldId id="626" r:id="rId92"/>
    <p:sldId id="627" r:id="rId93"/>
    <p:sldId id="629" r:id="rId94"/>
    <p:sldId id="630" r:id="rId95"/>
    <p:sldId id="631" r:id="rId96"/>
    <p:sldId id="637" r:id="rId97"/>
    <p:sldId id="638" r:id="rId98"/>
    <p:sldId id="639" r:id="rId99"/>
    <p:sldId id="640" r:id="rId100"/>
    <p:sldId id="641" r:id="rId101"/>
    <p:sldId id="642" r:id="rId102"/>
    <p:sldId id="770" r:id="rId103"/>
    <p:sldId id="527" r:id="rId104"/>
  </p:sldIdLst>
  <p:sldSz cx="12192000" cy="6858000"/>
  <p:notesSz cx="6858000" cy="9144000"/>
  <p:custDataLst>
    <p:tags r:id="rId10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6B691205-D1CB-4CE7-9495-6FB78E1A48FA}">
          <p14:sldIdLst>
            <p14:sldId id="528"/>
            <p14:sldId id="440"/>
            <p14:sldId id="441"/>
            <p14:sldId id="442"/>
            <p14:sldId id="443"/>
            <p14:sldId id="444"/>
            <p14:sldId id="445"/>
            <p14:sldId id="446"/>
            <p14:sldId id="447"/>
            <p14:sldId id="448"/>
            <p14:sldId id="449"/>
            <p14:sldId id="450"/>
            <p14:sldId id="451"/>
            <p14:sldId id="452"/>
            <p14:sldId id="453"/>
            <p14:sldId id="454"/>
            <p14:sldId id="455"/>
            <p14:sldId id="456"/>
            <p14:sldId id="457"/>
            <p14:sldId id="458"/>
            <p14:sldId id="459"/>
            <p14:sldId id="460"/>
            <p14:sldId id="461"/>
            <p14:sldId id="462"/>
            <p14:sldId id="463"/>
            <p14:sldId id="464"/>
            <p14:sldId id="465"/>
            <p14:sldId id="466"/>
            <p14:sldId id="467"/>
            <p14:sldId id="468"/>
            <p14:sldId id="469"/>
            <p14:sldId id="470"/>
            <p14:sldId id="471"/>
            <p14:sldId id="472"/>
            <p14:sldId id="473"/>
            <p14:sldId id="474"/>
            <p14:sldId id="475"/>
            <p14:sldId id="476"/>
            <p14:sldId id="477"/>
            <p14:sldId id="478"/>
            <p14:sldId id="479"/>
            <p14:sldId id="480"/>
            <p14:sldId id="481"/>
            <p14:sldId id="482"/>
            <p14:sldId id="483"/>
            <p14:sldId id="484"/>
            <p14:sldId id="485"/>
            <p14:sldId id="486"/>
            <p14:sldId id="487"/>
            <p14:sldId id="489"/>
            <p14:sldId id="490"/>
            <p14:sldId id="491"/>
            <p14:sldId id="492"/>
            <p14:sldId id="493"/>
            <p14:sldId id="494"/>
            <p14:sldId id="707"/>
            <p14:sldId id="646"/>
            <p14:sldId id="513"/>
            <p14:sldId id="514"/>
            <p14:sldId id="515"/>
            <p14:sldId id="517"/>
            <p14:sldId id="518"/>
            <p14:sldId id="519"/>
            <p14:sldId id="520"/>
            <p14:sldId id="521"/>
            <p14:sldId id="522"/>
            <p14:sldId id="525"/>
            <p14:sldId id="773"/>
            <p14:sldId id="774"/>
            <p14:sldId id="775"/>
            <p14:sldId id="776"/>
            <p14:sldId id="779"/>
            <p14:sldId id="780"/>
            <p14:sldId id="781"/>
            <p14:sldId id="783"/>
            <p14:sldId id="784"/>
            <p14:sldId id="785"/>
            <p14:sldId id="786"/>
            <p14:sldId id="614"/>
            <p14:sldId id="615"/>
            <p14:sldId id="616"/>
            <p14:sldId id="617"/>
            <p14:sldId id="620"/>
            <p14:sldId id="621"/>
            <p14:sldId id="622"/>
            <p14:sldId id="623"/>
            <p14:sldId id="624"/>
            <p14:sldId id="625"/>
            <p14:sldId id="626"/>
            <p14:sldId id="627"/>
            <p14:sldId id="629"/>
            <p14:sldId id="630"/>
            <p14:sldId id="631"/>
            <p14:sldId id="637"/>
            <p14:sldId id="638"/>
            <p14:sldId id="639"/>
            <p14:sldId id="640"/>
            <p14:sldId id="641"/>
            <p14:sldId id="642"/>
            <p14:sldId id="770"/>
            <p14:sldId id="527"/>
          </p14:sldIdLst>
        </p14:section>
        <p14:section name="无标题节" id="{67A1E548-EDD9-4940-A64B-E9093509B8EA}">
          <p14:sldIdLst/>
        </p14:section>
      </p14:sectionLst>
    </p:ext>
    <p:ext uri="{EFAFB233-063F-42B5-8137-9DF3F51BA10A}">
      <p15:sldGuideLst xmlns:p15="http://schemas.microsoft.com/office/powerpoint/2012/main">
        <p15:guide id="1" orient="horz" pos="2179" userDrawn="1">
          <p15:clr>
            <a:srgbClr val="A4A3A4"/>
          </p15:clr>
        </p15:guide>
        <p15:guide id="2" pos="382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6004"/>
    <a:srgbClr val="0066FF"/>
    <a:srgbClr val="FF6600"/>
    <a:srgbClr val="3366FF"/>
    <a:srgbClr val="008000"/>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showGuides="1">
      <p:cViewPr varScale="1">
        <p:scale>
          <a:sx n="64" d="100"/>
          <a:sy n="64" d="100"/>
        </p:scale>
        <p:origin x="-570" y="-108"/>
      </p:cViewPr>
      <p:guideLst>
        <p:guide orient="horz" pos="2179"/>
        <p:guide pos="382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96.xml"/><Relationship Id="rId98" Type="http://schemas.openxmlformats.org/officeDocument/2006/relationships/slide" Target="slides/slide95.xml"/><Relationship Id="rId97" Type="http://schemas.openxmlformats.org/officeDocument/2006/relationships/slide" Target="slides/slide94.xml"/><Relationship Id="rId96" Type="http://schemas.openxmlformats.org/officeDocument/2006/relationships/slide" Target="slides/slide93.xml"/><Relationship Id="rId95" Type="http://schemas.openxmlformats.org/officeDocument/2006/relationships/slide" Target="slides/slide92.xml"/><Relationship Id="rId94" Type="http://schemas.openxmlformats.org/officeDocument/2006/relationships/slide" Target="slides/slide91.xml"/><Relationship Id="rId93" Type="http://schemas.openxmlformats.org/officeDocument/2006/relationships/slide" Target="slides/slide90.xml"/><Relationship Id="rId92" Type="http://schemas.openxmlformats.org/officeDocument/2006/relationships/slide" Target="slides/slide89.xml"/><Relationship Id="rId91" Type="http://schemas.openxmlformats.org/officeDocument/2006/relationships/slide" Target="slides/slide88.xml"/><Relationship Id="rId90" Type="http://schemas.openxmlformats.org/officeDocument/2006/relationships/slide" Target="slides/slide87.xml"/><Relationship Id="rId9" Type="http://schemas.openxmlformats.org/officeDocument/2006/relationships/slide" Target="slides/slide7.xml"/><Relationship Id="rId89" Type="http://schemas.openxmlformats.org/officeDocument/2006/relationships/slide" Target="slides/slide86.xml"/><Relationship Id="rId88" Type="http://schemas.openxmlformats.org/officeDocument/2006/relationships/slide" Target="slides/slide85.xml"/><Relationship Id="rId87" Type="http://schemas.openxmlformats.org/officeDocument/2006/relationships/slide" Target="slides/slide84.xml"/><Relationship Id="rId86" Type="http://schemas.openxmlformats.org/officeDocument/2006/relationships/slide" Target="slides/slide83.xml"/><Relationship Id="rId85" Type="http://schemas.openxmlformats.org/officeDocument/2006/relationships/slide" Target="slides/slide82.xml"/><Relationship Id="rId84" Type="http://schemas.openxmlformats.org/officeDocument/2006/relationships/slide" Target="slides/slide81.xml"/><Relationship Id="rId83" Type="http://schemas.openxmlformats.org/officeDocument/2006/relationships/slide" Target="slides/slide80.xml"/><Relationship Id="rId82" Type="http://schemas.openxmlformats.org/officeDocument/2006/relationships/slide" Target="slides/slide79.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slide" Target="slides/slide6.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5.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4.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notesMaster" Target="notesMasters/notesMaster1.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9" Type="http://schemas.openxmlformats.org/officeDocument/2006/relationships/tags" Target="tags/tag31.xml"/><Relationship Id="rId108" Type="http://schemas.openxmlformats.org/officeDocument/2006/relationships/tableStyles" Target="tableStyles.xml"/><Relationship Id="rId107" Type="http://schemas.openxmlformats.org/officeDocument/2006/relationships/viewProps" Target="viewProps.xml"/><Relationship Id="rId106" Type="http://schemas.openxmlformats.org/officeDocument/2006/relationships/presProps" Target="presProps.xml"/><Relationship Id="rId105" Type="http://schemas.openxmlformats.org/officeDocument/2006/relationships/handoutMaster" Target="handoutMasters/handoutMaster1.xml"/><Relationship Id="rId104" Type="http://schemas.openxmlformats.org/officeDocument/2006/relationships/slide" Target="slides/slide101.xml"/><Relationship Id="rId103" Type="http://schemas.openxmlformats.org/officeDocument/2006/relationships/slide" Target="slides/slide100.xml"/><Relationship Id="rId102" Type="http://schemas.openxmlformats.org/officeDocument/2006/relationships/slide" Target="slides/slide99.xml"/><Relationship Id="rId101" Type="http://schemas.openxmlformats.org/officeDocument/2006/relationships/slide" Target="slides/slide98.xml"/><Relationship Id="rId100" Type="http://schemas.openxmlformats.org/officeDocument/2006/relationships/slide" Target="slides/slide97.xml"/><Relationship Id="rId10" Type="http://schemas.openxmlformats.org/officeDocument/2006/relationships/slide" Target="slides/slide8.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CD213BC4-94ED-4CA9-8B49-37FC6160221C}" type="slidenum">
              <a:rPr lang="en-US" altLang="zh-CN" smtClean="0"/>
            </a:fld>
            <a:endParaRPr lang="en-US" altLang="zh-CN" smtClean="0"/>
          </a:p>
        </p:txBody>
      </p:sp>
      <p:sp>
        <p:nvSpPr>
          <p:cNvPr id="105475" name="Rectangle 2"/>
          <p:cNvSpPr>
            <a:spLocks noGrp="1" noRot="1" noChangeAspect="1" noChangeArrowheads="1" noTextEdit="1"/>
          </p:cNvSpPr>
          <p:nvPr>
            <p:ph type="sldImg"/>
          </p:nvPr>
        </p:nvSpPr>
        <p:spPr>
          <a:xfrm>
            <a:off x="1144588" y="685800"/>
            <a:ext cx="4572000" cy="3429000"/>
          </a:xfrm>
        </p:spPr>
      </p:sp>
      <p:sp>
        <p:nvSpPr>
          <p:cNvPr id="105476" name="Rectangle 3"/>
          <p:cNvSpPr>
            <a:spLocks noGrp="1" noChangeArrowheads="1"/>
          </p:cNvSpPr>
          <p:nvPr>
            <p:ph type="body" idx="1"/>
          </p:nvPr>
        </p:nvSpPr>
        <p:spPr>
          <a:xfrm>
            <a:off x="914400" y="4343400"/>
            <a:ext cx="5029200" cy="4114800"/>
          </a:xfrm>
          <a:noFill/>
        </p:spPr>
        <p:txBody>
          <a:bodyPr/>
          <a:lstStyle/>
          <a:p>
            <a:pPr eaLnBrk="1" hangingPunct="1"/>
            <a:r>
              <a:rPr lang="zh-CN" altLang="en-US" smtClean="0"/>
              <a:t>作业控制第二个内容：动火作业。广义的动火作业包括用电，手机，打磨，焊接，切割，敲击，摩擦，静电。赛科的动火程序，是指焊接，打磨，切割；</a:t>
            </a:r>
            <a:endParaRPr lang="zh-CN" altLang="en-US" smtClean="0"/>
          </a:p>
          <a:p>
            <a:pPr eaLnBrk="1" hangingPunct="1">
              <a:lnSpc>
                <a:spcPts val="4500"/>
              </a:lnSpc>
            </a:pPr>
            <a:r>
              <a:rPr lang="zh-CN" altLang="en-US" sz="2000" smtClean="0">
                <a:solidFill>
                  <a:srgbClr val="0208FC"/>
                </a:solidFill>
                <a:latin typeface="楷体_GB2312" panose="02010609030101010101" pitchFamily="1" charset="-122"/>
                <a:ea typeface="楷体_GB2312" panose="02010609030101010101" pitchFamily="1" charset="-122"/>
              </a:rPr>
              <a:t>动火前必须确认的：工作许可证、防护面罩、铺设防火毯、监护员、静电接地等</a:t>
            </a:r>
            <a:endParaRPr lang="zh-CN" altLang="zh-CN" sz="2000" smtClean="0">
              <a:solidFill>
                <a:srgbClr val="0208FC"/>
              </a:solidFill>
              <a:latin typeface="楷体_GB2312" panose="02010609030101010101" pitchFamily="1" charset="-122"/>
              <a:ea typeface="楷体_GB2312" panose="02010609030101010101" pitchFamily="1" charset="-122"/>
            </a:endParaRPr>
          </a:p>
          <a:p>
            <a:pPr eaLnBrk="1" hangingPunct="1">
              <a:lnSpc>
                <a:spcPts val="4500"/>
              </a:lnSpc>
            </a:pPr>
            <a:r>
              <a:rPr lang="zh-CN" altLang="en-US" sz="2000" smtClean="0">
                <a:solidFill>
                  <a:srgbClr val="0208FC"/>
                </a:solidFill>
                <a:latin typeface="楷体_GB2312" panose="02010609030101010101" pitchFamily="1" charset="-122"/>
                <a:ea typeface="楷体_GB2312" panose="02010609030101010101" pitchFamily="1" charset="-122"/>
              </a:rPr>
              <a:t>下班前必须将电缆</a:t>
            </a:r>
            <a:r>
              <a:rPr lang="zh-CN" altLang="zh-CN" sz="2000" smtClean="0">
                <a:solidFill>
                  <a:srgbClr val="0208FC"/>
                </a:solidFill>
                <a:latin typeface="楷体_GB2312" panose="02010609030101010101" pitchFamily="1" charset="-122"/>
                <a:ea typeface="楷体_GB2312" panose="02010609030101010101" pitchFamily="1" charset="-122"/>
              </a:rPr>
              <a:t>/</a:t>
            </a:r>
            <a:r>
              <a:rPr lang="zh-CN" altLang="en-US" sz="2000" smtClean="0">
                <a:solidFill>
                  <a:srgbClr val="0208FC"/>
                </a:solidFill>
                <a:latin typeface="楷体_GB2312" panose="02010609030101010101" pitchFamily="1" charset="-122"/>
                <a:ea typeface="楷体_GB2312" panose="02010609030101010101" pitchFamily="1" charset="-122"/>
              </a:rPr>
              <a:t>喉管等妥善放置</a:t>
            </a:r>
            <a:endParaRPr lang="zh-CN" altLang="en-US" sz="2000" smtClean="0">
              <a:solidFill>
                <a:srgbClr val="0208FC"/>
              </a:solidFill>
              <a:latin typeface="楷体_GB2312" panose="02010609030101010101" pitchFamily="1" charset="-122"/>
              <a:ea typeface="楷体_GB2312" panose="02010609030101010101" pitchFamily="1" charset="-122"/>
            </a:endParaRPr>
          </a:p>
          <a:p>
            <a:pPr eaLnBrk="1" hangingPunct="1">
              <a:lnSpc>
                <a:spcPts val="4500"/>
              </a:lnSpc>
            </a:pPr>
            <a:endParaRPr lang="zh-CN" altLang="zh-CN" sz="2000" smtClean="0">
              <a:solidFill>
                <a:srgbClr val="0208FC"/>
              </a:solidFill>
              <a:latin typeface="楷体_GB2312" panose="02010609030101010101" pitchFamily="1" charset="-122"/>
              <a:ea typeface="楷体_GB2312" panose="02010609030101010101" pitchFamily="1" charset="-122"/>
            </a:endParaRPr>
          </a:p>
          <a:p>
            <a:pPr eaLnBrk="1" hangingPunct="1">
              <a:lnSpc>
                <a:spcPts val="4500"/>
              </a:lnSpc>
            </a:pPr>
            <a:r>
              <a:rPr lang="zh-CN" altLang="en-US" sz="2000" smtClean="0">
                <a:solidFill>
                  <a:srgbClr val="0208FC"/>
                </a:solidFill>
                <a:latin typeface="楷体_GB2312" panose="02010609030101010101" pitchFamily="1" charset="-122"/>
                <a:ea typeface="楷体_GB2312" panose="02010609030101010101" pitchFamily="1" charset="-122"/>
              </a:rPr>
              <a:t>焊机必须接地</a:t>
            </a:r>
            <a:endParaRPr lang="zh-CN" altLang="zh-CN" sz="2000" smtClean="0">
              <a:solidFill>
                <a:srgbClr val="0208FC"/>
              </a:solidFill>
              <a:latin typeface="楷体_GB2312" panose="02010609030101010101" pitchFamily="1" charset="-122"/>
              <a:ea typeface="楷体_GB2312" panose="02010609030101010101" pitchFamily="1"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p>
            <a:fld id="{1CBD4765-4196-4A1B-A729-81FCDD67A70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B408EC2-84C4-459C-8CDD-3CB9B92861DF}"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CBD4765-4196-4A1B-A729-81FCDD67A70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B408EC2-84C4-459C-8CDD-3CB9B92861DF}"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CBD4765-4196-4A1B-A729-81FCDD67A70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B408EC2-84C4-459C-8CDD-3CB9B92861DF}"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CBD4765-4196-4A1B-A729-81FCDD67A70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B408EC2-84C4-459C-8CDD-3CB9B92861DF}"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endParaRPr lang="zh-CN" altLang="en-US" smtClean="0"/>
          </a:p>
        </p:txBody>
      </p:sp>
      <p:sp>
        <p:nvSpPr>
          <p:cNvPr id="4" name="日期占位符 3"/>
          <p:cNvSpPr>
            <a:spLocks noGrp="1"/>
          </p:cNvSpPr>
          <p:nvPr>
            <p:ph type="dt" sz="half" idx="10"/>
          </p:nvPr>
        </p:nvSpPr>
        <p:spPr/>
        <p:txBody>
          <a:bodyPr/>
          <a:lstStyle/>
          <a:p>
            <a:fld id="{1CBD4765-4196-4A1B-A729-81FCDD67A70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B408EC2-84C4-459C-8CDD-3CB9B92861DF}"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1CBD4765-4196-4A1B-A729-81FCDD67A70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B408EC2-84C4-459C-8CDD-3CB9B92861DF}"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endParaRPr lang="zh-CN" altLang="en-US" smtClean="0"/>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endParaRPr lang="zh-CN" altLang="en-US" smtClean="0"/>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1CBD4765-4196-4A1B-A729-81FCDD67A709}"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B408EC2-84C4-459C-8CDD-3CB9B92861DF}"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1CBD4765-4196-4A1B-A729-81FCDD67A709}"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B408EC2-84C4-459C-8CDD-3CB9B92861DF}"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CBD4765-4196-4A1B-A729-81FCDD67A709}"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B408EC2-84C4-459C-8CDD-3CB9B92861DF}"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endParaRPr lang="zh-CN" altLang="en-US" smtClean="0"/>
          </a:p>
        </p:txBody>
      </p:sp>
      <p:sp>
        <p:nvSpPr>
          <p:cNvPr id="5" name="日期占位符 4"/>
          <p:cNvSpPr>
            <a:spLocks noGrp="1"/>
          </p:cNvSpPr>
          <p:nvPr>
            <p:ph type="dt" sz="half" idx="10"/>
          </p:nvPr>
        </p:nvSpPr>
        <p:spPr/>
        <p:txBody>
          <a:bodyPr/>
          <a:lstStyle/>
          <a:p>
            <a:fld id="{1CBD4765-4196-4A1B-A729-81FCDD67A70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B408EC2-84C4-459C-8CDD-3CB9B92861D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endParaRPr lang="zh-CN" altLang="en-US" smtClean="0"/>
          </a:p>
        </p:txBody>
      </p:sp>
      <p:sp>
        <p:nvSpPr>
          <p:cNvPr id="5" name="日期占位符 4"/>
          <p:cNvSpPr>
            <a:spLocks noGrp="1"/>
          </p:cNvSpPr>
          <p:nvPr>
            <p:ph type="dt" sz="half" idx="10"/>
          </p:nvPr>
        </p:nvSpPr>
        <p:spPr/>
        <p:txBody>
          <a:bodyPr/>
          <a:lstStyle/>
          <a:p>
            <a:fld id="{1CBD4765-4196-4A1B-A729-81FCDD67A70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B408EC2-84C4-459C-8CDD-3CB9B92861DF}"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BD4765-4196-4A1B-A729-81FCDD67A709}"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408EC2-84C4-459C-8CDD-3CB9B92861DF}"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2.xml"/><Relationship Id="rId3" Type="http://schemas.openxmlformats.org/officeDocument/2006/relationships/image" Target="../media/image1.jpeg"/><Relationship Id="rId2" Type="http://schemas.openxmlformats.org/officeDocument/2006/relationships/tags" Target="../tags/tag1.xml"/><Relationship Id="rId1" Type="http://schemas.openxmlformats.org/officeDocument/2006/relationships/hyperlink" Target="http://www.sohu.com/a/164781312_316011" TargetMode="External"/></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8.emf"/><Relationship Id="rId3" Type="http://schemas.openxmlformats.org/officeDocument/2006/relationships/image" Target="../media/image7.emf"/><Relationship Id="rId2" Type="http://schemas.openxmlformats.org/officeDocument/2006/relationships/image" Target="NULL" TargetMode="External"/><Relationship Id="rId1" Type="http://schemas.openxmlformats.org/officeDocument/2006/relationships/image" Target="../media/image6.png"/></Relationships>
</file>

<file path=ppt/slides/_rels/slide10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0.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0.jpeg"/><Relationship Id="rId1" Type="http://schemas.openxmlformats.org/officeDocument/2006/relationships/image" Target="../media/image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4" Type="http://schemas.openxmlformats.org/officeDocument/2006/relationships/vmlDrawing" Target="../drawings/vmlDrawing1.vml"/><Relationship Id="rId3" Type="http://schemas.openxmlformats.org/officeDocument/2006/relationships/slideLayout" Target="../slideLayouts/slideLayout2.xml"/><Relationship Id="rId2" Type="http://schemas.openxmlformats.org/officeDocument/2006/relationships/image" Target="../media/image11.wmf"/><Relationship Id="rId1" Type="http://schemas.openxmlformats.org/officeDocument/2006/relationships/oleObject" Target="../embeddings/oleObject1.bin"/></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jpeg"/></Relationships>
</file>

<file path=ppt/slides/_rels/slide31.xml.rels><?xml version="1.0" encoding="UTF-8" standalone="yes"?>
<Relationships xmlns="http://schemas.openxmlformats.org/package/2006/relationships"><Relationship Id="rId8" Type="http://schemas.openxmlformats.org/officeDocument/2006/relationships/notesSlide" Target="../notesSlides/notesSlide1.xml"/><Relationship Id="rId7" Type="http://schemas.openxmlformats.org/officeDocument/2006/relationships/slideLayout" Target="../slideLayouts/slideLayout6.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14.jpe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20.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1.wmf"/></Relationships>
</file>

<file path=ppt/slides/_rels/slide37.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 Id="rId3" Type="http://schemas.openxmlformats.org/officeDocument/2006/relationships/image" Target="../media/image24.jpeg"/><Relationship Id="rId2" Type="http://schemas.openxmlformats.org/officeDocument/2006/relationships/image" Target="../media/image23.wmf"/><Relationship Id="rId1" Type="http://schemas.openxmlformats.org/officeDocument/2006/relationships/image" Target="../media/image22.jpe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8.png"/><Relationship Id="rId1" Type="http://schemas.openxmlformats.org/officeDocument/2006/relationships/image" Target="../media/image27.wmf"/></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9.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0.w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1.jpeg"/></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2.jpeg"/></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3.jpeg"/></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4.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5.jpeg"/><Relationship Id="rId1" Type="http://schemas.openxmlformats.org/officeDocument/2006/relationships/tags" Target="../tags/tag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6.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7.jpeg"/></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9.jpeg"/><Relationship Id="rId1" Type="http://schemas.openxmlformats.org/officeDocument/2006/relationships/image" Target="../media/image38.jpe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image" Target="../media/image40.jpeg"/></Relationships>
</file>

<file path=ppt/slides/_rels/slide64.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image" Target="../media/image46.jpe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9.jpe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8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8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8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8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8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8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8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8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9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9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92.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20.xml"/><Relationship Id="rId5" Type="http://schemas.openxmlformats.org/officeDocument/2006/relationships/image" Target="../media/image54.jpeg"/><Relationship Id="rId4" Type="http://schemas.openxmlformats.org/officeDocument/2006/relationships/image" Target="../media/image53.jpeg"/><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image" Target="../media/image50.jpeg"/></Relationships>
</file>

<file path=ppt/slides/_rels/slide9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2.xml"/><Relationship Id="rId1" Type="http://schemas.openxmlformats.org/officeDocument/2006/relationships/tags" Target="../tags/tag21.xml"/></Relationships>
</file>

<file path=ppt/slides/_rels/slide9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4.xml"/><Relationship Id="rId1" Type="http://schemas.openxmlformats.org/officeDocument/2006/relationships/tags" Target="../tags/tag23.xml"/></Relationships>
</file>

<file path=ppt/slides/_rels/slide9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9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9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9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9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315210" y="1614805"/>
            <a:ext cx="8925560" cy="719455"/>
          </a:xfrm>
        </p:spPr>
        <p:txBody>
          <a:bodyPr>
            <a:normAutofit fontScale="90000"/>
          </a:bodyPr>
          <a:lstStyle/>
          <a:p>
            <a:r>
              <a:rPr lang="en-US" altLang="zh-CN" b="1" dirty="0" smtClean="0">
                <a:solidFill>
                  <a:srgbClr val="0070C0"/>
                </a:solidFill>
                <a:latin typeface="微软雅黑" panose="020B0503020204020204" charset="-122"/>
                <a:ea typeface="微软雅黑" panose="020B0503020204020204" charset="-122"/>
                <a:cs typeface="+mn-cs"/>
                <a:sym typeface="黑体" panose="02010609060101010101" pitchFamily="49" charset="-122"/>
              </a:rPr>
              <a:t>     </a:t>
            </a:r>
            <a:br>
              <a:rPr lang="zh-CN" altLang="en-US" b="1" dirty="0" smtClean="0">
                <a:solidFill>
                  <a:schemeClr val="accent6"/>
                </a:solidFill>
                <a:latin typeface="微软雅黑" panose="020B0503020204020204" charset="-122"/>
                <a:ea typeface="微软雅黑" panose="020B0503020204020204" charset="-122"/>
                <a:cs typeface="+mn-cs"/>
                <a:sym typeface="黑体" panose="02010609060101010101" pitchFamily="49" charset="-122"/>
              </a:rPr>
            </a:br>
            <a:r>
              <a:rPr lang="zh-CN" altLang="en-US" b="1" dirty="0" smtClean="0">
                <a:gradFill>
                  <a:gsLst>
                    <a:gs pos="0">
                      <a:srgbClr val="007BD3"/>
                    </a:gs>
                    <a:gs pos="100000">
                      <a:srgbClr val="034373"/>
                    </a:gs>
                  </a:gsLst>
                  <a:lin scaled="0"/>
                </a:gradFill>
                <a:latin typeface="微软雅黑" panose="020B0503020204020204" charset="-122"/>
                <a:ea typeface="微软雅黑" panose="020B0503020204020204" charset="-122"/>
                <a:sym typeface="黑体" panose="02010609060101010101" pitchFamily="49" charset="-122"/>
              </a:rPr>
              <a:t>上海市安全生产协会</a:t>
            </a:r>
            <a:br>
              <a:rPr lang="en-US" altLang="zh-CN" b="1" dirty="0" smtClean="0">
                <a:gradFill>
                  <a:gsLst>
                    <a:gs pos="0">
                      <a:srgbClr val="007BD3"/>
                    </a:gs>
                    <a:gs pos="100000">
                      <a:srgbClr val="034373"/>
                    </a:gs>
                  </a:gsLst>
                  <a:lin scaled="0"/>
                </a:gradFill>
                <a:latin typeface="微软雅黑" panose="020B0503020204020204" charset="-122"/>
                <a:ea typeface="微软雅黑" panose="020B0503020204020204" charset="-122"/>
                <a:sym typeface="黑体" panose="02010609060101010101" pitchFamily="49" charset="-122"/>
              </a:rPr>
            </a:br>
            <a:endParaRPr lang="zh-CN" altLang="en-US"/>
          </a:p>
        </p:txBody>
      </p:sp>
      <p:sp>
        <p:nvSpPr>
          <p:cNvPr id="3" name="内容占位符 2"/>
          <p:cNvSpPr>
            <a:spLocks noGrp="1"/>
          </p:cNvSpPr>
          <p:nvPr>
            <p:ph idx="1"/>
          </p:nvPr>
        </p:nvSpPr>
        <p:spPr>
          <a:xfrm>
            <a:off x="838200" y="2462530"/>
            <a:ext cx="10402570" cy="795655"/>
          </a:xfrm>
        </p:spPr>
        <p:txBody>
          <a:bodyPr>
            <a:normAutofit/>
          </a:bodyPr>
          <a:lstStyle/>
          <a:p>
            <a:pPr marL="0" indent="0">
              <a:buNone/>
            </a:pPr>
            <a:r>
              <a:rPr lang="en-US" altLang="zh-CN" b="1" dirty="0" smtClean="0">
                <a:gradFill>
                  <a:gsLst>
                    <a:gs pos="0">
                      <a:srgbClr val="007BD3"/>
                    </a:gs>
                    <a:gs pos="100000">
                      <a:srgbClr val="034373"/>
                    </a:gs>
                  </a:gsLst>
                  <a:lin scaled="0"/>
                </a:gradFill>
                <a:latin typeface="微软雅黑" panose="020B0503020204020204" charset="-122"/>
                <a:ea typeface="微软雅黑" panose="020B0503020204020204" charset="-122"/>
                <a:sym typeface="黑体" panose="02010609060101010101" pitchFamily="49" charset="-122"/>
              </a:rPr>
              <a:t>                                         </a:t>
            </a:r>
            <a:endParaRPr lang="zh-CN" altLang="en-US" sz="3600"/>
          </a:p>
        </p:txBody>
      </p:sp>
      <p:sp>
        <p:nvSpPr>
          <p:cNvPr id="4" name="文本框 3"/>
          <p:cNvSpPr txBox="1"/>
          <p:nvPr/>
        </p:nvSpPr>
        <p:spPr>
          <a:xfrm>
            <a:off x="4526915" y="5093335"/>
            <a:ext cx="3538855" cy="460375"/>
          </a:xfrm>
          <a:prstGeom prst="rect">
            <a:avLst/>
          </a:prstGeom>
          <a:noFill/>
        </p:spPr>
        <p:txBody>
          <a:bodyPr wrap="square" rtlCol="0" anchor="t">
            <a:spAutoFit/>
          </a:bodyPr>
          <a:lstStyle/>
          <a:p>
            <a:pPr algn="l">
              <a:spcBef>
                <a:spcPct val="0"/>
              </a:spcBef>
              <a:spcAft>
                <a:spcPct val="0"/>
              </a:spcAft>
              <a:defRPr/>
            </a:pPr>
            <a:r>
              <a:rPr lang="en-US" altLang="zh-CN" sz="2400" b="1" dirty="0" smtClean="0">
                <a:gradFill>
                  <a:gsLst>
                    <a:gs pos="0">
                      <a:srgbClr val="007BD3"/>
                    </a:gs>
                    <a:gs pos="100000">
                      <a:srgbClr val="034373"/>
                    </a:gs>
                  </a:gsLst>
                  <a:lin scaled="0"/>
                </a:gradFill>
                <a:latin typeface="微软雅黑" panose="020B0503020204020204" charset="-122"/>
                <a:ea typeface="微软雅黑" panose="020B0503020204020204" charset="-122"/>
                <a:sym typeface="黑体" panose="02010609060101010101" pitchFamily="49" charset="-122"/>
              </a:rPr>
              <a:t> </a:t>
            </a:r>
            <a:endParaRPr lang="zh-CN" altLang="en-US" sz="2400"/>
          </a:p>
        </p:txBody>
      </p:sp>
      <p:pic>
        <p:nvPicPr>
          <p:cNvPr id="8195" name="图片 3" descr="http://5b0988e595225.cdn.sohucs.com/images/20170815/ad81e572816643758156661b3d60c1ff.jpeg">
            <a:hlinkClick r:id="rId1"/>
          </p:cNvPr>
          <p:cNvPicPr>
            <a:picLocks noChangeAspect="1" noChangeArrowheads="1"/>
          </p:cNvPicPr>
          <p:nvPr>
            <p:custDataLst>
              <p:tags r:id="rId2"/>
            </p:custDataLst>
          </p:nvPr>
        </p:nvPicPr>
        <p:blipFill>
          <a:blip r:embed="rId3" cstate="print"/>
          <a:srcRect/>
          <a:stretch>
            <a:fillRect/>
          </a:stretch>
        </p:blipFill>
        <p:spPr bwMode="auto">
          <a:xfrm>
            <a:off x="-56515" y="-55880"/>
            <a:ext cx="12192000" cy="6913880"/>
          </a:xfrm>
          <a:prstGeom prst="rect">
            <a:avLst/>
          </a:prstGeom>
          <a:noFill/>
          <a:ln w="9525">
            <a:noFill/>
            <a:miter lim="800000"/>
            <a:headEnd/>
            <a:tailEnd/>
          </a:ln>
        </p:spPr>
      </p:pic>
      <p:sp>
        <p:nvSpPr>
          <p:cNvPr id="6" name="文本框 5"/>
          <p:cNvSpPr txBox="1"/>
          <p:nvPr/>
        </p:nvSpPr>
        <p:spPr>
          <a:xfrm>
            <a:off x="1902460" y="565785"/>
            <a:ext cx="9199245" cy="2122805"/>
          </a:xfrm>
          <a:prstGeom prst="rect">
            <a:avLst/>
          </a:prstGeom>
          <a:noFill/>
        </p:spPr>
        <p:txBody>
          <a:bodyPr wrap="square" rtlCol="0" anchor="t">
            <a:spAutoFit/>
          </a:bodyPr>
          <a:lstStyle/>
          <a:p>
            <a:r>
              <a:rPr lang="en-US" altLang="zh-CN" sz="6600" b="1" dirty="0" smtClean="0">
                <a:solidFill>
                  <a:srgbClr val="FFFF00"/>
                </a:solidFill>
                <a:latin typeface="微软雅黑" panose="020B0503020204020204" charset="-122"/>
                <a:ea typeface="微软雅黑" panose="020B0503020204020204" charset="-122"/>
                <a:sym typeface="黑体" panose="02010609060101010101" pitchFamily="49" charset="-122"/>
              </a:rPr>
              <a:t>    </a:t>
            </a:r>
            <a:r>
              <a:rPr lang="zh-CN" altLang="en-US" sz="6600" b="1" dirty="0" smtClean="0">
                <a:solidFill>
                  <a:srgbClr val="FFFF00"/>
                </a:solidFill>
                <a:latin typeface="微软雅黑" panose="020B0503020204020204" charset="-122"/>
                <a:ea typeface="微软雅黑" panose="020B0503020204020204" charset="-122"/>
                <a:sym typeface="黑体" panose="02010609060101010101" pitchFamily="49" charset="-122"/>
              </a:rPr>
              <a:t>动火测爆安全技术</a:t>
            </a:r>
            <a:br>
              <a:rPr lang="en-US" altLang="zh-CN" sz="6600" b="1" dirty="0" smtClean="0">
                <a:solidFill>
                  <a:srgbClr val="FFFF00"/>
                </a:solidFill>
                <a:latin typeface="微软雅黑" panose="020B0503020204020204" charset="-122"/>
                <a:ea typeface="微软雅黑" panose="020B0503020204020204" charset="-122"/>
                <a:sym typeface="黑体" panose="02010609060101010101" pitchFamily="49" charset="-122"/>
              </a:rPr>
            </a:br>
            <a:endParaRPr lang="en-US" altLang="zh-CN" sz="6600" b="1" dirty="0" smtClean="0">
              <a:solidFill>
                <a:srgbClr val="FFFF00"/>
              </a:solidFill>
              <a:latin typeface="微软雅黑" panose="020B0503020204020204" charset="-122"/>
              <a:ea typeface="微软雅黑" panose="020B0503020204020204" charset="-122"/>
              <a:sym typeface="黑体" panose="02010609060101010101" pitchFamily="49" charset="-122"/>
            </a:endParaRPr>
          </a:p>
        </p:txBody>
      </p:sp>
      <p:sp>
        <p:nvSpPr>
          <p:cNvPr id="7" name="文本框 6"/>
          <p:cNvSpPr txBox="1"/>
          <p:nvPr/>
        </p:nvSpPr>
        <p:spPr>
          <a:xfrm>
            <a:off x="5457190" y="2171700"/>
            <a:ext cx="2555240" cy="583565"/>
          </a:xfrm>
          <a:prstGeom prst="rect">
            <a:avLst/>
          </a:prstGeom>
          <a:noFill/>
        </p:spPr>
        <p:txBody>
          <a:bodyPr wrap="square" rtlCol="0" anchor="t">
            <a:spAutoFit/>
          </a:bodyPr>
          <a:lstStyle/>
          <a:p>
            <a:pPr marL="0" indent="0">
              <a:buNone/>
            </a:pPr>
            <a:r>
              <a:rPr lang="en-US" altLang="zh-CN" sz="3200" b="1" dirty="0" smtClean="0">
                <a:solidFill>
                  <a:srgbClr val="FFFF00"/>
                </a:solidFill>
                <a:latin typeface="微软雅黑" panose="020B0503020204020204" charset="-122"/>
                <a:ea typeface="微软雅黑" panose="020B0503020204020204" charset="-122"/>
                <a:sym typeface="黑体" panose="02010609060101010101" pitchFamily="49" charset="-122"/>
              </a:rPr>
              <a:t>  </a:t>
            </a:r>
            <a:r>
              <a:rPr lang="zh-CN" altLang="en-US" sz="3200" b="1" dirty="0" smtClean="0">
                <a:solidFill>
                  <a:srgbClr val="FFFF00"/>
                </a:solidFill>
                <a:latin typeface="微软雅黑" panose="020B0503020204020204" charset="-122"/>
                <a:ea typeface="微软雅黑" panose="020B0503020204020204" charset="-122"/>
                <a:sym typeface="黑体" panose="02010609060101010101" pitchFamily="49" charset="-122"/>
              </a:rPr>
              <a:t>王荣钢</a:t>
            </a:r>
            <a:endParaRPr lang="zh-CN" altLang="en-US" sz="3200" b="1" dirty="0" smtClean="0">
              <a:solidFill>
                <a:srgbClr val="FFFF00"/>
              </a:solidFill>
              <a:latin typeface="微软雅黑" panose="020B0503020204020204" charset="-122"/>
              <a:ea typeface="微软雅黑" panose="020B0503020204020204" charset="-122"/>
              <a:sym typeface="黑体" panose="02010609060101010101" pitchFamily="49" charset="-122"/>
            </a:endParaRPr>
          </a:p>
        </p:txBody>
      </p:sp>
      <p:sp>
        <p:nvSpPr>
          <p:cNvPr id="8" name="文本框 7"/>
          <p:cNvSpPr txBox="1"/>
          <p:nvPr/>
        </p:nvSpPr>
        <p:spPr>
          <a:xfrm>
            <a:off x="5128895" y="5419090"/>
            <a:ext cx="3427095" cy="460375"/>
          </a:xfrm>
          <a:prstGeom prst="rect">
            <a:avLst/>
          </a:prstGeom>
          <a:noFill/>
        </p:spPr>
        <p:txBody>
          <a:bodyPr wrap="square" rtlCol="0" anchor="t">
            <a:spAutoFit/>
          </a:bodyPr>
          <a:lstStyle/>
          <a:p>
            <a:pPr algn="l">
              <a:spcBef>
                <a:spcPct val="0"/>
              </a:spcBef>
              <a:spcAft>
                <a:spcPct val="0"/>
              </a:spcAft>
              <a:defRPr/>
            </a:pPr>
            <a:r>
              <a:rPr lang="en-US" sz="2400" b="1" dirty="0" smtClean="0">
                <a:solidFill>
                  <a:srgbClr val="FFFF00"/>
                </a:solidFill>
                <a:latin typeface="微软雅黑" panose="020B0503020204020204" charset="-122"/>
                <a:ea typeface="微软雅黑" panose="020B0503020204020204" charset="-122"/>
                <a:sym typeface="黑体" panose="02010609060101010101" pitchFamily="49" charset="-122"/>
              </a:rPr>
              <a:t> </a:t>
            </a:r>
            <a:endParaRPr lang="en-US" sz="2400" b="1" dirty="0" smtClean="0">
              <a:solidFill>
                <a:srgbClr val="FFFF00"/>
              </a:solidFill>
              <a:latin typeface="微软雅黑" panose="020B0503020204020204" charset="-122"/>
              <a:ea typeface="微软雅黑" panose="020B0503020204020204" charset="-122"/>
              <a:sym typeface="黑体" panose="02010609060101010101" pitchFamily="49" charset="-122"/>
            </a:endParaRPr>
          </a:p>
        </p:txBody>
      </p:sp>
      <p:sp>
        <p:nvSpPr>
          <p:cNvPr id="9" name="文本框 8"/>
          <p:cNvSpPr txBox="1"/>
          <p:nvPr/>
        </p:nvSpPr>
        <p:spPr>
          <a:xfrm>
            <a:off x="4630420" y="5553710"/>
            <a:ext cx="4065905" cy="1159510"/>
          </a:xfrm>
          <a:prstGeom prst="rect">
            <a:avLst/>
          </a:prstGeom>
          <a:noFill/>
        </p:spPr>
        <p:txBody>
          <a:bodyPr wrap="square" rtlCol="0" anchor="t">
            <a:noAutofit/>
          </a:bodyPr>
          <a:lstStyle/>
          <a:p>
            <a:pPr>
              <a:defRPr/>
            </a:pPr>
            <a:r>
              <a:rPr lang="en-US" altLang="zh-CN" sz="2400" b="1" dirty="0" smtClean="0">
                <a:solidFill>
                  <a:srgbClr val="FFFF00"/>
                </a:solidFill>
                <a:latin typeface="微软雅黑" panose="020B0503020204020204" charset="-122"/>
                <a:ea typeface="微软雅黑" panose="020B0503020204020204" charset="-122"/>
                <a:sym typeface="黑体" panose="02010609060101010101" pitchFamily="49" charset="-122"/>
              </a:rPr>
              <a:t>     </a:t>
            </a:r>
            <a:r>
              <a:rPr lang="zh-CN" altLang="zh-CN" sz="2000" b="1" dirty="0" smtClean="0">
                <a:solidFill>
                  <a:srgbClr val="FFFF00"/>
                </a:solidFill>
                <a:latin typeface="微软雅黑" panose="020B0503020204020204" charset="-122"/>
                <a:ea typeface="微软雅黑" panose="020B0503020204020204" charset="-122"/>
                <a:sym typeface="黑体" panose="02010609060101010101" pitchFamily="49" charset="-122"/>
              </a:rPr>
              <a:t>上海市化工行业协会</a:t>
            </a:r>
            <a:r>
              <a:rPr lang="en-US" altLang="zh-CN" sz="2000" b="1" dirty="0" smtClean="0">
                <a:solidFill>
                  <a:srgbClr val="FFFF00"/>
                </a:solidFill>
                <a:latin typeface="微软雅黑" panose="020B0503020204020204" charset="-122"/>
                <a:ea typeface="微软雅黑" panose="020B0503020204020204" charset="-122"/>
                <a:sym typeface="黑体" panose="02010609060101010101" pitchFamily="49" charset="-122"/>
              </a:rPr>
              <a:t>  </a:t>
            </a:r>
            <a:endParaRPr lang="en-US" altLang="zh-CN" sz="2000" b="1" dirty="0" smtClean="0">
              <a:solidFill>
                <a:srgbClr val="FFFF00"/>
              </a:solidFill>
              <a:latin typeface="微软雅黑" panose="020B0503020204020204" charset="-122"/>
              <a:ea typeface="微软雅黑" panose="020B0503020204020204" charset="-122"/>
              <a:sym typeface="黑体" panose="02010609060101010101" pitchFamily="49" charset="-122"/>
            </a:endParaRPr>
          </a:p>
          <a:p>
            <a:pPr>
              <a:defRPr/>
            </a:pPr>
            <a:r>
              <a:rPr lang="en-US" altLang="zh-CN" sz="2000" b="1" dirty="0" smtClean="0">
                <a:solidFill>
                  <a:srgbClr val="FFFF00"/>
                </a:solidFill>
                <a:latin typeface="微软雅黑" panose="020B0503020204020204" charset="-122"/>
                <a:ea typeface="微软雅黑" panose="020B0503020204020204" charset="-122"/>
                <a:sym typeface="黑体" panose="02010609060101010101" pitchFamily="49" charset="-122"/>
              </a:rPr>
              <a:t>            2025</a:t>
            </a:r>
            <a:r>
              <a:rPr lang="zh-CN" altLang="en-US" sz="2000" b="1" dirty="0" smtClean="0">
                <a:solidFill>
                  <a:srgbClr val="FFFF00"/>
                </a:solidFill>
                <a:latin typeface="微软雅黑" panose="020B0503020204020204" charset="-122"/>
                <a:ea typeface="微软雅黑" panose="020B0503020204020204" charset="-122"/>
                <a:sym typeface="黑体" panose="02010609060101010101" pitchFamily="49" charset="-122"/>
              </a:rPr>
              <a:t>年</a:t>
            </a:r>
            <a:r>
              <a:rPr lang="en-US" altLang="zh-CN" sz="2000" b="1" dirty="0" smtClean="0">
                <a:solidFill>
                  <a:srgbClr val="FFFF00"/>
                </a:solidFill>
                <a:latin typeface="微软雅黑" panose="020B0503020204020204" charset="-122"/>
                <a:ea typeface="微软雅黑" panose="020B0503020204020204" charset="-122"/>
                <a:sym typeface="黑体" panose="02010609060101010101" pitchFamily="49" charset="-122"/>
              </a:rPr>
              <a:t>4</a:t>
            </a:r>
            <a:r>
              <a:rPr lang="zh-CN" altLang="en-US" sz="2000" b="1" dirty="0" smtClean="0">
                <a:solidFill>
                  <a:srgbClr val="FFFF00"/>
                </a:solidFill>
                <a:latin typeface="微软雅黑" panose="020B0503020204020204" charset="-122"/>
                <a:ea typeface="微软雅黑" panose="020B0503020204020204" charset="-122"/>
                <a:sym typeface="黑体" panose="02010609060101010101" pitchFamily="49" charset="-122"/>
              </a:rPr>
              <a:t>月</a:t>
            </a:r>
            <a:r>
              <a:rPr lang="en-US" altLang="zh-CN" sz="2000" b="1" dirty="0" smtClean="0">
                <a:solidFill>
                  <a:srgbClr val="FFFF00"/>
                </a:solidFill>
                <a:latin typeface="微软雅黑" panose="020B0503020204020204" charset="-122"/>
                <a:ea typeface="微软雅黑" panose="020B0503020204020204" charset="-122"/>
                <a:sym typeface="黑体" panose="02010609060101010101" pitchFamily="49" charset="-122"/>
              </a:rPr>
              <a:t> </a:t>
            </a:r>
            <a:endParaRPr lang="zh-CN" altLang="zh-CN" sz="2000" b="1" dirty="0" smtClean="0">
              <a:solidFill>
                <a:srgbClr val="FFFF00"/>
              </a:solidFill>
              <a:latin typeface="微软雅黑" panose="020B0503020204020204" charset="-122"/>
              <a:ea typeface="微软雅黑" panose="020B0503020204020204" charset="-122"/>
              <a:sym typeface="黑体" panose="02010609060101010101" pitchFamily="49" charset="-122"/>
            </a:endParaRPr>
          </a:p>
        </p:txBody>
      </p:sp>
    </p:spTree>
    <p:custDataLst>
      <p:tags r:id="rId4"/>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 </a:t>
            </a:r>
            <a:endParaRPr lang="zh-CN" altLang="en-US" dirty="0"/>
          </a:p>
        </p:txBody>
      </p:sp>
      <p:sp>
        <p:nvSpPr>
          <p:cNvPr id="3" name="内容占位符 2"/>
          <p:cNvSpPr>
            <a:spLocks noGrp="1"/>
          </p:cNvSpPr>
          <p:nvPr>
            <p:ph idx="1"/>
          </p:nvPr>
        </p:nvSpPr>
        <p:spPr>
          <a:xfrm>
            <a:off x="1545590" y="2308225"/>
            <a:ext cx="4318635" cy="2971800"/>
          </a:xfrm>
          <a:solidFill>
            <a:schemeClr val="bg1"/>
          </a:solidFill>
          <a:ln w="19050">
            <a:noFill/>
          </a:ln>
        </p:spPr>
        <p:txBody>
          <a:bodyPr>
            <a:normAutofit/>
          </a:bodyPr>
          <a:lstStyle/>
          <a:p>
            <a:pPr>
              <a:defRPr/>
            </a:pPr>
            <a:endParaRPr lang="en-US" altLang="zh-CN" b="1" dirty="0" smtClean="0">
              <a:solidFill>
                <a:srgbClr val="002060"/>
              </a:solidFill>
              <a:ea typeface="隶书" panose="02010509060101010101" pitchFamily="49" charset="-122"/>
            </a:endParaRPr>
          </a:p>
          <a:p>
            <a:pPr>
              <a:buNone/>
              <a:defRPr/>
            </a:pPr>
            <a:r>
              <a:rPr lang="zh-CN" altLang="en-US" dirty="0" smtClean="0">
                <a:solidFill>
                  <a:srgbClr val="002060"/>
                </a:solidFill>
                <a:ea typeface="隶书" panose="02010509060101010101" pitchFamily="49" charset="-122"/>
              </a:rPr>
              <a:t>  </a:t>
            </a:r>
            <a:r>
              <a:rPr lang="zh-CN" altLang="en-US" sz="2050" dirty="0" smtClean="0">
                <a:solidFill>
                  <a:srgbClr val="002060"/>
                </a:solidFill>
                <a:latin typeface="微软雅黑" panose="020B0503020204020204" charset="-122"/>
                <a:ea typeface="微软雅黑" panose="020B0503020204020204" charset="-122"/>
                <a:sym typeface="黑体" panose="02010609060101010101" pitchFamily="49" charset="-122"/>
              </a:rPr>
              <a:t>隔离灭火（开辟隔离带）</a:t>
            </a:r>
            <a:endParaRPr lang="zh-CN" altLang="en-US" sz="2050" dirty="0" smtClean="0">
              <a:solidFill>
                <a:srgbClr val="002060"/>
              </a:solidFill>
              <a:latin typeface="微软雅黑" panose="020B0503020204020204" charset="-122"/>
              <a:ea typeface="微软雅黑" panose="020B0503020204020204" charset="-122"/>
              <a:sym typeface="黑体" panose="02010609060101010101" pitchFamily="49" charset="-122"/>
            </a:endParaRPr>
          </a:p>
          <a:p>
            <a:pPr>
              <a:buNone/>
              <a:defRPr/>
            </a:pPr>
            <a:endParaRPr lang="en-US" altLang="zh-CN" sz="2050" dirty="0" smtClean="0">
              <a:solidFill>
                <a:srgbClr val="002060"/>
              </a:solidFill>
              <a:latin typeface="微软雅黑" panose="020B0503020204020204" charset="-122"/>
              <a:ea typeface="微软雅黑" panose="020B0503020204020204" charset="-122"/>
              <a:sym typeface="黑体" panose="02010609060101010101" pitchFamily="49" charset="-122"/>
            </a:endParaRPr>
          </a:p>
          <a:p>
            <a:pPr>
              <a:buNone/>
              <a:defRPr/>
            </a:pPr>
            <a:r>
              <a:rPr lang="zh-CN" altLang="en-US" sz="2050" dirty="0" smtClean="0">
                <a:solidFill>
                  <a:srgbClr val="002060"/>
                </a:solidFill>
                <a:latin typeface="微软雅黑" panose="020B0503020204020204" charset="-122"/>
                <a:ea typeface="微软雅黑" panose="020B0503020204020204" charset="-122"/>
                <a:sym typeface="黑体" panose="02010609060101010101" pitchFamily="49" charset="-122"/>
              </a:rPr>
              <a:t>   窒息灭火（泡沫、</a:t>
            </a:r>
            <a:r>
              <a:rPr lang="en-US" altLang="zh-CN" sz="2050" dirty="0" smtClean="0">
                <a:solidFill>
                  <a:srgbClr val="002060"/>
                </a:solidFill>
                <a:latin typeface="微软雅黑" panose="020B0503020204020204" charset="-122"/>
                <a:ea typeface="微软雅黑" panose="020B0503020204020204" charset="-122"/>
                <a:sym typeface="黑体" panose="02010609060101010101" pitchFamily="49" charset="-122"/>
              </a:rPr>
              <a:t>CO2）</a:t>
            </a:r>
            <a:endParaRPr lang="en-US" altLang="zh-CN" sz="2050" dirty="0" smtClean="0">
              <a:solidFill>
                <a:srgbClr val="002060"/>
              </a:solidFill>
              <a:latin typeface="微软雅黑" panose="020B0503020204020204" charset="-122"/>
              <a:ea typeface="微软雅黑" panose="020B0503020204020204" charset="-122"/>
              <a:sym typeface="黑体" panose="02010609060101010101" pitchFamily="49" charset="-122"/>
            </a:endParaRPr>
          </a:p>
          <a:p>
            <a:pPr>
              <a:defRPr/>
            </a:pPr>
            <a:endParaRPr lang="en-US" altLang="zh-CN" sz="2050" dirty="0" smtClean="0">
              <a:solidFill>
                <a:srgbClr val="002060"/>
              </a:solidFill>
              <a:latin typeface="微软雅黑" panose="020B0503020204020204" charset="-122"/>
              <a:ea typeface="微软雅黑" panose="020B0503020204020204" charset="-122"/>
              <a:sym typeface="黑体" panose="02010609060101010101" pitchFamily="49" charset="-122"/>
            </a:endParaRPr>
          </a:p>
          <a:p>
            <a:pPr>
              <a:buNone/>
              <a:defRPr/>
            </a:pPr>
            <a:r>
              <a:rPr lang="zh-CN" altLang="en-US" sz="2050" dirty="0" smtClean="0">
                <a:solidFill>
                  <a:srgbClr val="002060"/>
                </a:solidFill>
                <a:latin typeface="微软雅黑" panose="020B0503020204020204" charset="-122"/>
                <a:ea typeface="微软雅黑" panose="020B0503020204020204" charset="-122"/>
                <a:sym typeface="黑体" panose="02010609060101010101" pitchFamily="49" charset="-122"/>
              </a:rPr>
              <a:t>   抑制灭火（干粉、1211）</a:t>
            </a:r>
            <a:endParaRPr lang="zh-CN" altLang="en-US" sz="2050" dirty="0" smtClean="0">
              <a:solidFill>
                <a:srgbClr val="002060"/>
              </a:solidFill>
              <a:latin typeface="微软雅黑" panose="020B0503020204020204" charset="-122"/>
              <a:ea typeface="微软雅黑" panose="020B0503020204020204" charset="-122"/>
              <a:sym typeface="黑体" panose="02010609060101010101" pitchFamily="49" charset="-122"/>
            </a:endParaRPr>
          </a:p>
        </p:txBody>
      </p:sp>
      <p:sp>
        <p:nvSpPr>
          <p:cNvPr id="4" name="矩形 3"/>
          <p:cNvSpPr/>
          <p:nvPr/>
        </p:nvSpPr>
        <p:spPr>
          <a:xfrm>
            <a:off x="0" y="613410"/>
            <a:ext cx="12192000" cy="583565"/>
          </a:xfrm>
          <a:prstGeom prst="rect">
            <a:avLst/>
          </a:prstGeom>
          <a:solidFill>
            <a:srgbClr val="0070C0"/>
          </a:solidFill>
        </p:spPr>
        <p:txBody>
          <a:bodyPr wrap="square">
            <a:spAutoFit/>
          </a:bodyPr>
          <a:lstStyle/>
          <a:p>
            <a:pPr>
              <a:defRPr/>
            </a:pPr>
            <a:r>
              <a:rPr lang="zh-CN" altLang="en-US" sz="2400" b="1" dirty="0" smtClean="0">
                <a:solidFill>
                  <a:schemeClr val="bg1"/>
                </a:solidFill>
                <a:latin typeface="微软雅黑" panose="020B0503020204020204" charset="-122"/>
                <a:ea typeface="微软雅黑" panose="020B0503020204020204" charset="-122"/>
                <a:cs typeface="+mj-cs"/>
                <a:sym typeface="黑体" panose="02010609060101010101" pitchFamily="49" charset="-122"/>
              </a:rPr>
              <a:t>                                              </a:t>
            </a:r>
            <a:r>
              <a:rPr lang="en-US" altLang="zh-CN" sz="3200" b="1" dirty="0" smtClean="0">
                <a:solidFill>
                  <a:schemeClr val="bg1"/>
                </a:solidFill>
                <a:latin typeface="微软雅黑" panose="020B0503020204020204" charset="-122"/>
                <a:ea typeface="微软雅黑" panose="020B0503020204020204" charset="-122"/>
                <a:cs typeface="+mj-cs"/>
                <a:sym typeface="黑体" panose="02010609060101010101" pitchFamily="49" charset="-122"/>
              </a:rPr>
              <a:t>5</a:t>
            </a:r>
            <a:r>
              <a:rPr lang="zh-CN" altLang="en-US" sz="3200" b="1" dirty="0" smtClean="0">
                <a:solidFill>
                  <a:schemeClr val="bg1"/>
                </a:solidFill>
                <a:latin typeface="微软雅黑" panose="020B0503020204020204" charset="-122"/>
                <a:ea typeface="微软雅黑" panose="020B0503020204020204" charset="-122"/>
                <a:cs typeface="+mj-cs"/>
                <a:sym typeface="黑体" panose="02010609060101010101" pitchFamily="49" charset="-122"/>
              </a:rPr>
              <a:t>、冷却灭火（水）</a:t>
            </a:r>
            <a:endParaRPr lang="zh-CN" altLang="en-US" sz="3200" b="1" dirty="0" smtClean="0">
              <a:solidFill>
                <a:schemeClr val="bg1"/>
              </a:solidFill>
              <a:latin typeface="微软雅黑" panose="020B0503020204020204" charset="-122"/>
              <a:ea typeface="微软雅黑" panose="020B0503020204020204" charset="-122"/>
              <a:cs typeface="+mj-cs"/>
              <a:sym typeface="黑体" panose="02010609060101010101" pitchFamily="49" charset="-122"/>
            </a:endParaRPr>
          </a:p>
        </p:txBody>
      </p:sp>
      <p:pic>
        <p:nvPicPr>
          <p:cNvPr id="6" name="Picture 4" descr="cid:image003.gif@01CD7FB8.74938F70"/>
          <p:cNvPicPr>
            <a:picLocks noChangeAspect="1" noChangeArrowheads="1"/>
          </p:cNvPicPr>
          <p:nvPr/>
        </p:nvPicPr>
        <p:blipFill>
          <a:blip r:embed="rId1" r:link="rId2" cstate="print"/>
          <a:srcRect l="5659" t="2222" r="5659"/>
          <a:stretch>
            <a:fillRect/>
          </a:stretch>
        </p:blipFill>
        <p:spPr bwMode="auto">
          <a:xfrm>
            <a:off x="6144127" y="2043430"/>
            <a:ext cx="3621504" cy="1624263"/>
          </a:xfrm>
          <a:prstGeom prst="rect">
            <a:avLst/>
          </a:prstGeom>
          <a:noFill/>
          <a:ln w="19050">
            <a:solidFill>
              <a:srgbClr val="0070C0"/>
            </a:solidFill>
            <a:miter lim="800000"/>
            <a:headEnd/>
            <a:tailEnd/>
          </a:ln>
        </p:spPr>
      </p:pic>
      <p:pic>
        <p:nvPicPr>
          <p:cNvPr id="7" name="Picture 4"/>
          <p:cNvPicPr>
            <a:picLocks noChangeAspect="1" noChangeArrowheads="1"/>
          </p:cNvPicPr>
          <p:nvPr/>
        </p:nvPicPr>
        <p:blipFill>
          <a:blip r:embed="rId3" cstate="print"/>
          <a:srcRect l="19585" t="11765" r="32166"/>
          <a:stretch>
            <a:fillRect/>
          </a:stretch>
        </p:blipFill>
        <p:spPr bwMode="auto">
          <a:xfrm>
            <a:off x="6144126" y="3862137"/>
            <a:ext cx="1696453" cy="2454442"/>
          </a:xfrm>
          <a:prstGeom prst="rect">
            <a:avLst/>
          </a:prstGeom>
          <a:noFill/>
          <a:ln w="19050">
            <a:solidFill>
              <a:srgbClr val="0070C0"/>
            </a:solidFill>
            <a:miter lim="800000"/>
            <a:headEnd/>
            <a:tailEnd/>
          </a:ln>
        </p:spPr>
      </p:pic>
      <p:pic>
        <p:nvPicPr>
          <p:cNvPr id="8" name="Picture 5"/>
          <p:cNvPicPr>
            <a:picLocks noChangeAspect="1" noChangeArrowheads="1"/>
          </p:cNvPicPr>
          <p:nvPr/>
        </p:nvPicPr>
        <p:blipFill>
          <a:blip r:embed="rId4" cstate="print"/>
          <a:srcRect l="21828" t="3735" r="24052" b="3130"/>
          <a:stretch>
            <a:fillRect/>
          </a:stretch>
        </p:blipFill>
        <p:spPr bwMode="auto">
          <a:xfrm>
            <a:off x="8045116" y="3862137"/>
            <a:ext cx="1720515" cy="2454442"/>
          </a:xfrm>
          <a:prstGeom prst="rect">
            <a:avLst/>
          </a:prstGeom>
          <a:noFill/>
          <a:ln w="19050">
            <a:solidFill>
              <a:srgbClr val="0070C0"/>
            </a:solidFill>
            <a:miter lim="800000"/>
            <a:headEnd/>
            <a:tailEnd/>
          </a:ln>
        </p:spPr>
      </p:pic>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p:cNvSpPr>
          <p:nvPr>
            <p:ph type="title"/>
          </p:nvPr>
        </p:nvSpPr>
        <p:spPr>
          <a:xfrm>
            <a:off x="1727200" y="339090"/>
            <a:ext cx="8030845" cy="1361440"/>
          </a:xfrm>
        </p:spPr>
        <p:txBody>
          <a:bodyPr vert="horz" wrap="square" lIns="91440" tIns="45720" rIns="91440" bIns="45720" anchor="ctr" anchorCtr="0"/>
          <a:lstStyle/>
          <a:p>
            <a:pPr eaLnBrk="1" hangingPunct="1"/>
            <a:r>
              <a:rPr lang="en-US" altLang="zh-CN" sz="2400" b="1" kern="1200" dirty="0" smtClean="0">
                <a:solidFill>
                  <a:schemeClr val="tx1"/>
                </a:solidFill>
                <a:latin typeface="微软雅黑" panose="020B0503020204020204" charset="-122"/>
                <a:ea typeface="微软雅黑" panose="020B0503020204020204" charset="-122"/>
                <a:cs typeface="+mn-cs"/>
                <a:sym typeface="黑体" panose="02010609060101010101" pitchFamily="49" charset="-122"/>
              </a:rPr>
              <a:t>           </a:t>
            </a:r>
            <a:r>
              <a:rPr lang="zh-CN" altLang="en-US" sz="2800" b="1" kern="1200" dirty="0" smtClean="0">
                <a:solidFill>
                  <a:schemeClr val="tx1"/>
                </a:solidFill>
                <a:latin typeface="微软雅黑" panose="020B0503020204020204" charset="-122"/>
                <a:ea typeface="微软雅黑" panose="020B0503020204020204" charset="-122"/>
                <a:cs typeface="+mn-cs"/>
                <a:sym typeface="黑体" panose="02010609060101010101" pitchFamily="49" charset="-122"/>
              </a:rPr>
              <a:t>我国</a:t>
            </a:r>
            <a:r>
              <a:rPr lang="zh-CN" altLang="en-US" sz="2800" b="1" kern="1200" dirty="0">
                <a:solidFill>
                  <a:schemeClr val="tx1"/>
                </a:solidFill>
                <a:latin typeface="微软雅黑" panose="020B0503020204020204" charset="-122"/>
                <a:ea typeface="微软雅黑" panose="020B0503020204020204" charset="-122"/>
                <a:cs typeface="+mn-cs"/>
                <a:sym typeface="黑体" panose="02010609060101010101" pitchFamily="49" charset="-122"/>
              </a:rPr>
              <a:t>刑法关于安全生产的主要罪名</a:t>
            </a:r>
            <a:endParaRPr lang="zh-CN" altLang="en-US" sz="2800" b="1" kern="1200" dirty="0">
              <a:solidFill>
                <a:schemeClr val="tx1"/>
              </a:solidFill>
              <a:latin typeface="微软雅黑" panose="020B0503020204020204" charset="-122"/>
              <a:ea typeface="微软雅黑" panose="020B0503020204020204" charset="-122"/>
              <a:cs typeface="+mn-cs"/>
              <a:sym typeface="黑体" panose="02010609060101010101" pitchFamily="49" charset="-122"/>
            </a:endParaRPr>
          </a:p>
        </p:txBody>
      </p:sp>
      <p:sp>
        <p:nvSpPr>
          <p:cNvPr id="53251" name="Rectangle 3"/>
          <p:cNvSpPr>
            <a:spLocks noGrp="1"/>
          </p:cNvSpPr>
          <p:nvPr>
            <p:ph type="subTitle" idx="1"/>
          </p:nvPr>
        </p:nvSpPr>
        <p:spPr>
          <a:xfrm>
            <a:off x="6899275" y="1834515"/>
            <a:ext cx="5534025" cy="4761865"/>
          </a:xfrm>
        </p:spPr>
        <p:txBody>
          <a:bodyPr vert="horz" wrap="square" lIns="91440" tIns="45720" rIns="91440" bIns="45720" anchor="t" anchorCtr="0">
            <a:noAutofit/>
          </a:bodyPr>
          <a:lstStyle/>
          <a:p>
            <a:pPr marL="31750" algn="l" defTabSz="914400" eaLnBrk="1" hangingPunct="1">
              <a:lnSpc>
                <a:spcPct val="150000"/>
              </a:lnSpc>
              <a:buSzTx/>
              <a:buNone/>
            </a:pPr>
            <a:r>
              <a:rPr lang="zh-CN" altLang="en-US" sz="2000" b="1" dirty="0">
                <a:solidFill>
                  <a:srgbClr val="C00000"/>
                </a:solidFill>
                <a:latin typeface="微软雅黑" panose="020B0503020204020204" charset="-122"/>
                <a:ea typeface="微软雅黑" panose="020B0503020204020204" charset="-122"/>
                <a:sym typeface="+mn-ea"/>
              </a:rPr>
              <a:t>10</a:t>
            </a:r>
            <a:r>
              <a:rPr lang="zh-CN" altLang="en-US" sz="2000" b="1" dirty="0">
                <a:solidFill>
                  <a:srgbClr val="C00000"/>
                </a:solidFill>
                <a:latin typeface="微软雅黑" panose="020B0503020204020204" charset="-122"/>
                <a:ea typeface="微软雅黑" panose="020B0503020204020204" charset="-122"/>
              </a:rPr>
              <a:t>、大</a:t>
            </a:r>
            <a:r>
              <a:rPr lang="zh-CN" altLang="en-US" sz="2000" b="1" dirty="0">
                <a:solidFill>
                  <a:srgbClr val="C00000"/>
                </a:solidFill>
                <a:latin typeface="微软雅黑" panose="020B0503020204020204" charset="-122"/>
                <a:ea typeface="微软雅黑" panose="020B0503020204020204" charset="-122"/>
                <a:sym typeface="+mn-ea"/>
              </a:rPr>
              <a:t>型群众性活动重大安全事故罪</a:t>
            </a:r>
            <a:endParaRPr lang="zh-CN" altLang="en-US" sz="2000" b="1" dirty="0">
              <a:solidFill>
                <a:srgbClr val="C00000"/>
              </a:solidFill>
              <a:latin typeface="微软雅黑" panose="020B0503020204020204" charset="-122"/>
              <a:ea typeface="微软雅黑" panose="020B0503020204020204" charset="-122"/>
              <a:sym typeface="+mn-ea"/>
            </a:endParaRPr>
          </a:p>
          <a:p>
            <a:pPr marL="31750" algn="l" defTabSz="914400" eaLnBrk="1" hangingPunct="1">
              <a:lnSpc>
                <a:spcPct val="150000"/>
              </a:lnSpc>
              <a:buSzTx/>
              <a:buNone/>
            </a:pPr>
            <a:r>
              <a:rPr lang="zh-CN" altLang="en-US" sz="2000" b="1" dirty="0">
                <a:solidFill>
                  <a:schemeClr val="tx2">
                    <a:lumMod val="60000"/>
                    <a:lumOff val="40000"/>
                  </a:schemeClr>
                </a:solidFill>
                <a:latin typeface="微软雅黑" panose="020B0503020204020204" charset="-122"/>
                <a:ea typeface="微软雅黑" panose="020B0503020204020204" charset="-122"/>
                <a:sym typeface="+mn-ea"/>
              </a:rPr>
              <a:t>11、危险物品肇事罪</a:t>
            </a:r>
            <a:endParaRPr lang="zh-CN" altLang="en-US" sz="2000" b="1" dirty="0">
              <a:solidFill>
                <a:schemeClr val="tx2">
                  <a:lumMod val="60000"/>
                  <a:lumOff val="40000"/>
                </a:schemeClr>
              </a:solidFill>
              <a:latin typeface="微软雅黑" panose="020B0503020204020204" charset="-122"/>
              <a:ea typeface="微软雅黑" panose="020B0503020204020204" charset="-122"/>
              <a:sym typeface="+mn-ea"/>
            </a:endParaRPr>
          </a:p>
          <a:p>
            <a:pPr marL="31750" algn="l" defTabSz="914400" eaLnBrk="1" hangingPunct="1">
              <a:lnSpc>
                <a:spcPct val="150000"/>
              </a:lnSpc>
              <a:buClrTx/>
              <a:buSzTx/>
              <a:buNone/>
            </a:pPr>
            <a:r>
              <a:rPr lang="zh-CN" altLang="en-US" sz="2000" b="1" dirty="0">
                <a:solidFill>
                  <a:srgbClr val="C00000"/>
                </a:solidFill>
                <a:latin typeface="微软雅黑" panose="020B0503020204020204" charset="-122"/>
                <a:ea typeface="微软雅黑" panose="020B0503020204020204" charset="-122"/>
                <a:sym typeface="+mn-ea"/>
              </a:rPr>
              <a:t>12、工程重大安全事故罪</a:t>
            </a:r>
            <a:endParaRPr lang="zh-CN" altLang="en-US" sz="2000" b="1" dirty="0">
              <a:solidFill>
                <a:srgbClr val="C00000"/>
              </a:solidFill>
              <a:latin typeface="微软雅黑" panose="020B0503020204020204" charset="-122"/>
              <a:ea typeface="微软雅黑" panose="020B0503020204020204" charset="-122"/>
              <a:sym typeface="+mn-ea"/>
            </a:endParaRPr>
          </a:p>
          <a:p>
            <a:pPr marL="31750" algn="l" defTabSz="914400" eaLnBrk="1" hangingPunct="1">
              <a:lnSpc>
                <a:spcPct val="150000"/>
              </a:lnSpc>
              <a:buClrTx/>
              <a:buSzTx/>
              <a:buNone/>
            </a:pPr>
            <a:r>
              <a:rPr lang="zh-CN" altLang="en-US" sz="2000" b="1" dirty="0">
                <a:solidFill>
                  <a:schemeClr val="tx2">
                    <a:lumMod val="60000"/>
                    <a:lumOff val="40000"/>
                  </a:schemeClr>
                </a:solidFill>
                <a:latin typeface="微软雅黑" panose="020B0503020204020204" charset="-122"/>
                <a:ea typeface="微软雅黑" panose="020B0503020204020204" charset="-122"/>
                <a:sym typeface="+mn-ea"/>
              </a:rPr>
              <a:t>13、教育设施重大安全事故罪</a:t>
            </a:r>
            <a:endParaRPr lang="zh-CN" altLang="en-US" sz="2000" b="1" dirty="0">
              <a:solidFill>
                <a:schemeClr val="tx2">
                  <a:lumMod val="60000"/>
                  <a:lumOff val="40000"/>
                </a:schemeClr>
              </a:solidFill>
              <a:latin typeface="微软雅黑" panose="020B0503020204020204" charset="-122"/>
              <a:ea typeface="微软雅黑" panose="020B0503020204020204" charset="-122"/>
              <a:sym typeface="+mn-ea"/>
            </a:endParaRPr>
          </a:p>
          <a:p>
            <a:pPr marL="31750" algn="l" defTabSz="914400" eaLnBrk="1" hangingPunct="1">
              <a:lnSpc>
                <a:spcPct val="150000"/>
              </a:lnSpc>
              <a:buSzTx/>
              <a:buNone/>
            </a:pPr>
            <a:r>
              <a:rPr lang="zh-CN" altLang="en-US" sz="2000" b="1" dirty="0">
                <a:solidFill>
                  <a:srgbClr val="C00000"/>
                </a:solidFill>
                <a:latin typeface="微软雅黑" panose="020B0503020204020204" charset="-122"/>
                <a:ea typeface="微软雅黑" panose="020B0503020204020204" charset="-122"/>
                <a:sym typeface="+mn-ea"/>
              </a:rPr>
              <a:t>14、消防责任事故罪</a:t>
            </a:r>
            <a:endParaRPr lang="zh-CN" altLang="en-US" sz="2000" b="1" dirty="0">
              <a:solidFill>
                <a:srgbClr val="C00000"/>
              </a:solidFill>
              <a:latin typeface="微软雅黑" panose="020B0503020204020204" charset="-122"/>
              <a:ea typeface="微软雅黑" panose="020B0503020204020204" charset="-122"/>
              <a:sym typeface="+mn-ea"/>
            </a:endParaRPr>
          </a:p>
          <a:p>
            <a:pPr marL="31750" algn="l" defTabSz="914400" eaLnBrk="1" hangingPunct="1">
              <a:lnSpc>
                <a:spcPct val="150000"/>
              </a:lnSpc>
              <a:buClrTx/>
              <a:buSzTx/>
              <a:buNone/>
            </a:pPr>
            <a:r>
              <a:rPr lang="zh-CN" altLang="en-US" sz="2000" b="1" dirty="0">
                <a:solidFill>
                  <a:schemeClr val="tx2">
                    <a:lumMod val="60000"/>
                    <a:lumOff val="40000"/>
                  </a:schemeClr>
                </a:solidFill>
                <a:latin typeface="微软雅黑" panose="020B0503020204020204" charset="-122"/>
                <a:ea typeface="微软雅黑" panose="020B0503020204020204" charset="-122"/>
                <a:sym typeface="+mn-ea"/>
              </a:rPr>
              <a:t>15、不报、谎报安全事故罪</a:t>
            </a:r>
            <a:endParaRPr lang="zh-CN" altLang="en-US" sz="2000" b="1" dirty="0">
              <a:solidFill>
                <a:schemeClr val="tx2">
                  <a:lumMod val="60000"/>
                  <a:lumOff val="40000"/>
                </a:schemeClr>
              </a:solidFill>
              <a:latin typeface="微软雅黑" panose="020B0503020204020204" charset="-122"/>
              <a:ea typeface="微软雅黑" panose="020B0503020204020204" charset="-122"/>
              <a:sym typeface="+mn-ea"/>
            </a:endParaRPr>
          </a:p>
          <a:p>
            <a:pPr marL="31750" algn="l" defTabSz="914400" eaLnBrk="1" hangingPunct="1">
              <a:lnSpc>
                <a:spcPct val="150000"/>
              </a:lnSpc>
              <a:buClrTx/>
              <a:buSzTx/>
              <a:buNone/>
            </a:pPr>
            <a:r>
              <a:rPr lang="zh-CN" altLang="en-US" sz="2000" b="1" dirty="0">
                <a:solidFill>
                  <a:srgbClr val="C00000"/>
                </a:solidFill>
                <a:latin typeface="微软雅黑" panose="020B0503020204020204" charset="-122"/>
                <a:ea typeface="微软雅黑" panose="020B0503020204020204" charset="-122"/>
                <a:sym typeface="+mn-ea"/>
              </a:rPr>
              <a:t>16、提供虚假证明文件罪</a:t>
            </a:r>
            <a:endParaRPr lang="zh-CN" altLang="en-US" sz="2000" b="1" dirty="0">
              <a:solidFill>
                <a:srgbClr val="C00000"/>
              </a:solidFill>
              <a:latin typeface="微软雅黑" panose="020B0503020204020204" charset="-122"/>
              <a:ea typeface="微软雅黑" panose="020B0503020204020204" charset="-122"/>
              <a:sym typeface="+mn-ea"/>
            </a:endParaRPr>
          </a:p>
          <a:p>
            <a:pPr marL="31750" algn="l" defTabSz="914400" eaLnBrk="1" hangingPunct="1">
              <a:lnSpc>
                <a:spcPct val="150000"/>
              </a:lnSpc>
              <a:buClrTx/>
              <a:buSzTx/>
              <a:buNone/>
            </a:pPr>
            <a:r>
              <a:rPr lang="zh-CN" altLang="en-US" sz="2000" b="1" dirty="0">
                <a:solidFill>
                  <a:schemeClr val="tx2">
                    <a:lumMod val="60000"/>
                    <a:lumOff val="40000"/>
                  </a:schemeClr>
                </a:solidFill>
                <a:latin typeface="微软雅黑" panose="020B0503020204020204" charset="-122"/>
                <a:ea typeface="微软雅黑" panose="020B0503020204020204" charset="-122"/>
                <a:sym typeface="+mn-ea"/>
              </a:rPr>
              <a:t>17、高空抛物罪</a:t>
            </a:r>
            <a:endParaRPr lang="zh-CN" altLang="en-US" sz="2000" b="1" dirty="0">
              <a:solidFill>
                <a:schemeClr val="tx2">
                  <a:lumMod val="60000"/>
                  <a:lumOff val="40000"/>
                </a:schemeClr>
              </a:solidFill>
              <a:latin typeface="微软雅黑" panose="020B0503020204020204" charset="-122"/>
              <a:ea typeface="微软雅黑" panose="020B0503020204020204" charset="-122"/>
            </a:endParaRPr>
          </a:p>
          <a:p>
            <a:pPr marL="31750" algn="l" defTabSz="914400" eaLnBrk="1" hangingPunct="1">
              <a:lnSpc>
                <a:spcPct val="150000"/>
              </a:lnSpc>
              <a:buSzTx/>
              <a:buNone/>
            </a:pPr>
            <a:r>
              <a:rPr lang="zh-CN" altLang="en-US" sz="2000" b="1" dirty="0">
                <a:cs typeface="+mn-cs"/>
                <a:sym typeface="黑体" panose="02010609060101010101" pitchFamily="49" charset="-122"/>
              </a:rPr>
              <a:t> </a:t>
            </a:r>
            <a:endParaRPr lang="zh-CN" altLang="en-US" sz="2000" b="1" dirty="0">
              <a:cs typeface="+mn-cs"/>
              <a:sym typeface="黑体" panose="02010609060101010101" pitchFamily="49" charset="-122"/>
            </a:endParaRPr>
          </a:p>
        </p:txBody>
      </p:sp>
      <p:sp>
        <p:nvSpPr>
          <p:cNvPr id="53252" name="Text Box 5"/>
          <p:cNvSpPr/>
          <p:nvPr/>
        </p:nvSpPr>
        <p:spPr>
          <a:xfrm>
            <a:off x="104140" y="236221"/>
            <a:ext cx="3564467" cy="460375"/>
          </a:xfrm>
          <a:prstGeom prst="rect">
            <a:avLst/>
          </a:prstGeom>
          <a:noFill/>
          <a:ln w="9525">
            <a:noFill/>
          </a:ln>
        </p:spPr>
        <p:txBody>
          <a:bodyPr wrap="square">
            <a:spAutoFit/>
          </a:bodyPr>
          <a:lstStyle/>
          <a:p>
            <a:pPr algn="ctr">
              <a:spcBef>
                <a:spcPct val="50000"/>
              </a:spcBef>
            </a:pPr>
            <a:r>
              <a:rPr lang="zh-CN" altLang="en-US" sz="2400" b="1" i="0" dirty="0">
                <a:solidFill>
                  <a:schemeClr val="bg1"/>
                </a:solidFill>
                <a:latin typeface="微软雅黑" panose="020B0503020204020204" charset="-122"/>
                <a:ea typeface="微软雅黑" panose="020B0503020204020204" charset="-122"/>
                <a:sym typeface="黑体" panose="02010609060101010101" pitchFamily="49" charset="-122"/>
              </a:rPr>
              <a:t>扩展了解</a:t>
            </a:r>
            <a:endParaRPr lang="zh-CN" altLang="en-US" sz="2400" b="1" i="0" dirty="0">
              <a:solidFill>
                <a:schemeClr val="bg1"/>
              </a:solidFill>
              <a:latin typeface="微软雅黑" panose="020B0503020204020204" charset="-122"/>
              <a:ea typeface="微软雅黑" panose="020B0503020204020204" charset="-122"/>
            </a:endParaRPr>
          </a:p>
        </p:txBody>
      </p:sp>
      <p:sp>
        <p:nvSpPr>
          <p:cNvPr id="53253" name="Rectangle 3"/>
          <p:cNvSpPr/>
          <p:nvPr/>
        </p:nvSpPr>
        <p:spPr>
          <a:xfrm>
            <a:off x="1480185" y="1834515"/>
            <a:ext cx="4793615" cy="4761865"/>
          </a:xfrm>
          <a:prstGeom prst="rect">
            <a:avLst/>
          </a:prstGeom>
          <a:noFill/>
          <a:ln w="9525">
            <a:noFill/>
          </a:ln>
        </p:spPr>
        <p:txBody>
          <a:bodyPr/>
          <a:lstStyle/>
          <a:p>
            <a:pPr marL="31750">
              <a:lnSpc>
                <a:spcPct val="150000"/>
              </a:lnSpc>
              <a:spcBef>
                <a:spcPct val="20000"/>
              </a:spcBef>
              <a:buFont typeface="Wingdings" panose="05000000000000000000" pitchFamily="2" charset="2"/>
            </a:pPr>
            <a:r>
              <a:rPr lang="zh-CN" altLang="en-US" sz="2000" b="1" dirty="0">
                <a:solidFill>
                  <a:schemeClr val="tx2">
                    <a:lumMod val="60000"/>
                    <a:lumOff val="40000"/>
                  </a:schemeClr>
                </a:solidFill>
                <a:latin typeface="微软雅黑" panose="020B0503020204020204" charset="-122"/>
                <a:ea typeface="微软雅黑" panose="020B0503020204020204" charset="-122"/>
                <a:sym typeface="+mn-ea"/>
              </a:rPr>
              <a:t>1、重大飞行事故罪</a:t>
            </a:r>
            <a:endParaRPr lang="zh-CN" altLang="en-US" sz="2000" b="1" dirty="0">
              <a:solidFill>
                <a:schemeClr val="tx2">
                  <a:lumMod val="60000"/>
                  <a:lumOff val="40000"/>
                </a:schemeClr>
              </a:solidFill>
              <a:latin typeface="微软雅黑" panose="020B0503020204020204" charset="-122"/>
              <a:ea typeface="微软雅黑" panose="020B0503020204020204" charset="-122"/>
              <a:sym typeface="+mn-ea"/>
            </a:endParaRPr>
          </a:p>
          <a:p>
            <a:pPr marL="31750">
              <a:lnSpc>
                <a:spcPct val="150000"/>
              </a:lnSpc>
              <a:spcBef>
                <a:spcPct val="20000"/>
              </a:spcBef>
              <a:buFont typeface="Wingdings" panose="05000000000000000000" pitchFamily="2" charset="2"/>
            </a:pPr>
            <a:r>
              <a:rPr lang="zh-CN" altLang="en-US" sz="2000" b="1" dirty="0">
                <a:solidFill>
                  <a:srgbClr val="C00000"/>
                </a:solidFill>
                <a:latin typeface="微软雅黑" panose="020B0503020204020204" charset="-122"/>
                <a:ea typeface="微软雅黑" panose="020B0503020204020204" charset="-122"/>
                <a:sym typeface="+mn-ea"/>
              </a:rPr>
              <a:t>2、铁路运营安全事故罪</a:t>
            </a:r>
            <a:endParaRPr lang="zh-CN" altLang="en-US" sz="2000" b="1" dirty="0">
              <a:solidFill>
                <a:srgbClr val="C00000"/>
              </a:solidFill>
              <a:latin typeface="微软雅黑" panose="020B0503020204020204" charset="-122"/>
              <a:ea typeface="微软雅黑" panose="020B0503020204020204" charset="-122"/>
              <a:sym typeface="+mn-ea"/>
            </a:endParaRPr>
          </a:p>
          <a:p>
            <a:pPr marL="31750" algn="l">
              <a:lnSpc>
                <a:spcPct val="150000"/>
              </a:lnSpc>
              <a:spcBef>
                <a:spcPct val="20000"/>
              </a:spcBef>
              <a:buClrTx/>
              <a:buSzTx/>
              <a:buFont typeface="Wingdings" panose="05000000000000000000" pitchFamily="2" charset="2"/>
            </a:pPr>
            <a:r>
              <a:rPr lang="zh-CN" altLang="en-US" sz="2000" b="1" dirty="0">
                <a:solidFill>
                  <a:schemeClr val="tx2">
                    <a:lumMod val="60000"/>
                    <a:lumOff val="40000"/>
                  </a:schemeClr>
                </a:solidFill>
                <a:latin typeface="微软雅黑" panose="020B0503020204020204" charset="-122"/>
                <a:ea typeface="微软雅黑" panose="020B0503020204020204" charset="-122"/>
                <a:sym typeface="+mn-ea"/>
              </a:rPr>
              <a:t>3、交通肇事罪</a:t>
            </a:r>
            <a:endParaRPr lang="zh-CN" altLang="en-US" sz="2000" b="1" dirty="0">
              <a:solidFill>
                <a:schemeClr val="tx2">
                  <a:lumMod val="60000"/>
                  <a:lumOff val="40000"/>
                </a:schemeClr>
              </a:solidFill>
              <a:latin typeface="微软雅黑" panose="020B0503020204020204" charset="-122"/>
              <a:ea typeface="微软雅黑" panose="020B0503020204020204" charset="-122"/>
              <a:sym typeface="+mn-ea"/>
            </a:endParaRPr>
          </a:p>
          <a:p>
            <a:pPr marL="31750" algn="l">
              <a:lnSpc>
                <a:spcPct val="150000"/>
              </a:lnSpc>
              <a:spcBef>
                <a:spcPct val="20000"/>
              </a:spcBef>
              <a:buClrTx/>
              <a:buSzTx/>
              <a:buFont typeface="Wingdings" panose="05000000000000000000" pitchFamily="2" charset="2"/>
            </a:pPr>
            <a:r>
              <a:rPr lang="zh-CN" altLang="en-US" sz="2000" b="1" dirty="0">
                <a:solidFill>
                  <a:srgbClr val="C00000"/>
                </a:solidFill>
                <a:latin typeface="微软雅黑" panose="020B0503020204020204" charset="-122"/>
                <a:ea typeface="微软雅黑" panose="020B0503020204020204" charset="-122"/>
                <a:sym typeface="+mn-ea"/>
              </a:rPr>
              <a:t>4、危险驾驶罪</a:t>
            </a:r>
            <a:endParaRPr lang="zh-CN" altLang="en-US" sz="2000" b="1" dirty="0">
              <a:solidFill>
                <a:srgbClr val="C00000"/>
              </a:solidFill>
              <a:latin typeface="微软雅黑" panose="020B0503020204020204" charset="-122"/>
              <a:ea typeface="微软雅黑" panose="020B0503020204020204" charset="-122"/>
              <a:sym typeface="+mn-ea"/>
            </a:endParaRPr>
          </a:p>
          <a:p>
            <a:pPr marL="31750" algn="l">
              <a:lnSpc>
                <a:spcPct val="150000"/>
              </a:lnSpc>
              <a:spcBef>
                <a:spcPct val="20000"/>
              </a:spcBef>
              <a:buClrTx/>
              <a:buSzTx/>
              <a:buFont typeface="Wingdings" panose="05000000000000000000" pitchFamily="2" charset="2"/>
            </a:pPr>
            <a:r>
              <a:rPr lang="zh-CN" altLang="en-US" sz="2000" b="1" dirty="0">
                <a:solidFill>
                  <a:schemeClr val="tx2">
                    <a:lumMod val="60000"/>
                    <a:lumOff val="40000"/>
                  </a:schemeClr>
                </a:solidFill>
                <a:latin typeface="微软雅黑" panose="020B0503020204020204" charset="-122"/>
                <a:ea typeface="微软雅黑" panose="020B0503020204020204" charset="-122"/>
                <a:sym typeface="+mn-ea"/>
              </a:rPr>
              <a:t>5、妨害安全驾驶罪</a:t>
            </a:r>
            <a:endParaRPr lang="zh-CN" altLang="en-US" sz="2000" b="1" dirty="0">
              <a:solidFill>
                <a:schemeClr val="tx2">
                  <a:lumMod val="60000"/>
                  <a:lumOff val="40000"/>
                </a:schemeClr>
              </a:solidFill>
              <a:latin typeface="微软雅黑" panose="020B0503020204020204" charset="-122"/>
              <a:ea typeface="微软雅黑" panose="020B0503020204020204" charset="-122"/>
              <a:sym typeface="+mn-ea"/>
            </a:endParaRPr>
          </a:p>
          <a:p>
            <a:pPr marL="31750" algn="l">
              <a:lnSpc>
                <a:spcPct val="150000"/>
              </a:lnSpc>
              <a:spcBef>
                <a:spcPct val="20000"/>
              </a:spcBef>
              <a:buClrTx/>
              <a:buSzTx/>
              <a:buFont typeface="Wingdings" panose="05000000000000000000" pitchFamily="2" charset="2"/>
            </a:pPr>
            <a:r>
              <a:rPr lang="zh-CN" altLang="en-US" sz="2000" b="1" dirty="0">
                <a:solidFill>
                  <a:srgbClr val="C00000"/>
                </a:solidFill>
                <a:latin typeface="微软雅黑" panose="020B0503020204020204" charset="-122"/>
                <a:ea typeface="微软雅黑" panose="020B0503020204020204" charset="-122"/>
                <a:sym typeface="+mn-ea"/>
              </a:rPr>
              <a:t>6、重大责任事故罪</a:t>
            </a:r>
            <a:endParaRPr lang="zh-CN" altLang="en-US" sz="2000" b="1" dirty="0">
              <a:solidFill>
                <a:srgbClr val="C00000"/>
              </a:solidFill>
              <a:latin typeface="微软雅黑" panose="020B0503020204020204" charset="-122"/>
              <a:ea typeface="微软雅黑" panose="020B0503020204020204" charset="-122"/>
              <a:sym typeface="+mn-ea"/>
            </a:endParaRPr>
          </a:p>
          <a:p>
            <a:pPr marL="31750" algn="l">
              <a:lnSpc>
                <a:spcPct val="150000"/>
              </a:lnSpc>
              <a:spcBef>
                <a:spcPct val="20000"/>
              </a:spcBef>
              <a:buClrTx/>
              <a:buSzTx/>
              <a:buFont typeface="Wingdings" panose="05000000000000000000" pitchFamily="2" charset="2"/>
            </a:pPr>
            <a:r>
              <a:rPr lang="zh-CN" altLang="en-US" sz="2000" b="1" dirty="0">
                <a:solidFill>
                  <a:schemeClr val="tx2">
                    <a:lumMod val="60000"/>
                    <a:lumOff val="40000"/>
                  </a:schemeClr>
                </a:solidFill>
                <a:latin typeface="微软雅黑" panose="020B0503020204020204" charset="-122"/>
                <a:ea typeface="微软雅黑" panose="020B0503020204020204" charset="-122"/>
                <a:sym typeface="+mn-ea"/>
              </a:rPr>
              <a:t>7、强令、组织他人违章冒险作业罪</a:t>
            </a:r>
            <a:endParaRPr lang="zh-CN" altLang="en-US" sz="2000" b="1" dirty="0">
              <a:solidFill>
                <a:schemeClr val="tx2">
                  <a:lumMod val="60000"/>
                  <a:lumOff val="40000"/>
                </a:schemeClr>
              </a:solidFill>
              <a:latin typeface="微软雅黑" panose="020B0503020204020204" charset="-122"/>
              <a:ea typeface="微软雅黑" panose="020B0503020204020204" charset="-122"/>
              <a:sym typeface="+mn-ea"/>
            </a:endParaRPr>
          </a:p>
          <a:p>
            <a:pPr marL="31750" algn="l">
              <a:lnSpc>
                <a:spcPct val="150000"/>
              </a:lnSpc>
              <a:spcBef>
                <a:spcPct val="20000"/>
              </a:spcBef>
              <a:buClrTx/>
              <a:buSzTx/>
              <a:buFont typeface="Wingdings" panose="05000000000000000000" pitchFamily="2" charset="2"/>
            </a:pPr>
            <a:r>
              <a:rPr lang="zh-CN" altLang="en-US" sz="2000" b="1" dirty="0">
                <a:solidFill>
                  <a:srgbClr val="C00000"/>
                </a:solidFill>
                <a:latin typeface="微软雅黑" panose="020B0503020204020204" charset="-122"/>
                <a:ea typeface="微软雅黑" panose="020B0503020204020204" charset="-122"/>
                <a:sym typeface="+mn-ea"/>
              </a:rPr>
              <a:t>8、危险作业罪</a:t>
            </a:r>
            <a:endParaRPr lang="zh-CN" altLang="en-US" sz="2000" b="1" dirty="0">
              <a:solidFill>
                <a:srgbClr val="C00000"/>
              </a:solidFill>
              <a:latin typeface="微软雅黑" panose="020B0503020204020204" charset="-122"/>
              <a:ea typeface="微软雅黑" panose="020B0503020204020204" charset="-122"/>
              <a:sym typeface="+mn-ea"/>
            </a:endParaRPr>
          </a:p>
          <a:p>
            <a:pPr marL="31750" algn="l">
              <a:lnSpc>
                <a:spcPct val="150000"/>
              </a:lnSpc>
              <a:spcBef>
                <a:spcPct val="20000"/>
              </a:spcBef>
              <a:buClrTx/>
              <a:buSzTx/>
              <a:buFont typeface="Wingdings" panose="05000000000000000000" pitchFamily="2" charset="2"/>
            </a:pPr>
            <a:r>
              <a:rPr lang="zh-CN" altLang="en-US" sz="2000" b="1" dirty="0">
                <a:solidFill>
                  <a:schemeClr val="tx2">
                    <a:lumMod val="60000"/>
                    <a:lumOff val="40000"/>
                  </a:schemeClr>
                </a:solidFill>
                <a:latin typeface="微软雅黑" panose="020B0503020204020204" charset="-122"/>
                <a:ea typeface="微软雅黑" panose="020B0503020204020204" charset="-122"/>
                <a:sym typeface="+mn-ea"/>
              </a:rPr>
              <a:t>9、重大劳动安全事故罪</a:t>
            </a:r>
            <a:r>
              <a:rPr lang="zh-CN" altLang="en-US" sz="2000" b="1" dirty="0">
                <a:solidFill>
                  <a:schemeClr val="tx2">
                    <a:lumMod val="60000"/>
                    <a:lumOff val="40000"/>
                  </a:schemeClr>
                </a:solidFill>
                <a:latin typeface="微软雅黑" panose="020B0503020204020204" charset="-122"/>
                <a:ea typeface="微软雅黑" panose="020B0503020204020204" charset="-122"/>
                <a:sym typeface="黑体" panose="02010609060101010101" pitchFamily="49" charset="-122"/>
              </a:rPr>
              <a:t> </a:t>
            </a:r>
            <a:endParaRPr lang="zh-CN" altLang="en-US" sz="2000" b="1" dirty="0">
              <a:solidFill>
                <a:schemeClr val="tx2">
                  <a:lumMod val="60000"/>
                  <a:lumOff val="40000"/>
                </a:schemeClr>
              </a:solidFill>
              <a:latin typeface="微软雅黑" panose="020B0503020204020204" charset="-122"/>
              <a:ea typeface="微软雅黑" panose="020B0503020204020204" charset="-122"/>
              <a:sym typeface="黑体" panose="02010609060101010101" pitchFamily="49" charset="-122"/>
            </a:endParaRPr>
          </a:p>
        </p:txBody>
      </p:sp>
    </p:spTree>
    <p:custDataLst>
      <p:tags r:id="rId1"/>
    </p:custDataLst>
  </p:cSld>
  <p:clrMapOvr>
    <a:masterClrMapping/>
  </p:clrMapOvr>
  <p:transition>
    <p:fade/>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 </a:t>
            </a:r>
            <a:endParaRPr lang="zh-CN" altLang="en-US" dirty="0"/>
          </a:p>
        </p:txBody>
      </p:sp>
      <p:sp>
        <p:nvSpPr>
          <p:cNvPr id="3" name="内容占位符 2"/>
          <p:cNvSpPr>
            <a:spLocks noGrp="1"/>
          </p:cNvSpPr>
          <p:nvPr>
            <p:ph idx="1"/>
          </p:nvPr>
        </p:nvSpPr>
        <p:spPr>
          <a:xfrm>
            <a:off x="2152650" y="2466474"/>
            <a:ext cx="7516729" cy="1540042"/>
          </a:xfrm>
        </p:spPr>
        <p:txBody>
          <a:bodyPr/>
          <a:lstStyle/>
          <a:p>
            <a:pPr>
              <a:buNone/>
            </a:pPr>
            <a:r>
              <a:rPr lang="zh-CN" altLang="en-US" sz="4800" b="1" dirty="0" smtClean="0">
                <a:solidFill>
                  <a:schemeClr val="tx1"/>
                </a:solidFill>
                <a:latin typeface="微软雅黑" panose="020B0503020204020204" charset="-122"/>
                <a:ea typeface="微软雅黑" panose="020B0503020204020204" charset="-122"/>
                <a:sym typeface="黑体" panose="02010609060101010101" pitchFamily="49" charset="-122"/>
              </a:rPr>
              <a:t>               </a:t>
            </a:r>
            <a:r>
              <a:rPr lang="zh-CN" altLang="en-US" sz="6000" b="1" dirty="0" smtClean="0">
                <a:solidFill>
                  <a:srgbClr val="0070C0"/>
                </a:solidFill>
                <a:latin typeface="微软雅黑" panose="020B0503020204020204" charset="-122"/>
                <a:ea typeface="微软雅黑" panose="020B0503020204020204" charset="-122"/>
                <a:sym typeface="黑体" panose="02010609060101010101" pitchFamily="49" charset="-122"/>
              </a:rPr>
              <a:t>谢   谢</a:t>
            </a:r>
            <a:endParaRPr lang="zh-CN" altLang="en-US" sz="6000" b="1" dirty="0" smtClean="0">
              <a:solidFill>
                <a:srgbClr val="0070C0"/>
              </a:solidFill>
              <a:latin typeface="微软雅黑" panose="020B0503020204020204" charset="-122"/>
              <a:ea typeface="微软雅黑" panose="020B0503020204020204" charset="-122"/>
              <a:sym typeface="黑体" panose="02010609060101010101" pitchFamily="49" charset="-122"/>
            </a:endParaRPr>
          </a:p>
          <a:p>
            <a:endParaRPr lang="zh-CN" alt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 </a:t>
            </a:r>
            <a:endParaRPr lang="zh-CN" altLang="en-US" dirty="0"/>
          </a:p>
        </p:txBody>
      </p:sp>
      <p:sp>
        <p:nvSpPr>
          <p:cNvPr id="3" name="内容占位符 2"/>
          <p:cNvSpPr>
            <a:spLocks noGrp="1"/>
          </p:cNvSpPr>
          <p:nvPr>
            <p:ph idx="1"/>
          </p:nvPr>
        </p:nvSpPr>
        <p:spPr>
          <a:xfrm>
            <a:off x="0" y="401320"/>
            <a:ext cx="12192000" cy="814070"/>
          </a:xfrm>
          <a:solidFill>
            <a:srgbClr val="0070C0"/>
          </a:solidFill>
        </p:spPr>
        <p:txBody>
          <a:bodyPr>
            <a:normAutofit fontScale="97500" lnSpcReduction="10000"/>
          </a:bodyPr>
          <a:lstStyle/>
          <a:p>
            <a:pPr>
              <a:buNone/>
            </a:pPr>
            <a:r>
              <a:rPr lang="zh-CN" altLang="en-US" b="1" dirty="0" smtClean="0">
                <a:solidFill>
                  <a:srgbClr val="FF0000"/>
                </a:solidFill>
                <a:latin typeface="微软雅黑" panose="020B0503020204020204" charset="-122"/>
                <a:ea typeface="微软雅黑" panose="020B0503020204020204" charset="-122"/>
                <a:cs typeface="+mj-cs"/>
                <a:sym typeface="黑体" panose="02010609060101010101" pitchFamily="49" charset="-122"/>
              </a:rPr>
              <a:t>                                           </a:t>
            </a:r>
            <a:r>
              <a:rPr lang="zh-CN" altLang="en-US" b="1" dirty="0" smtClean="0">
                <a:solidFill>
                  <a:schemeClr val="bg1"/>
                </a:solidFill>
                <a:latin typeface="微软雅黑" panose="020B0503020204020204" charset="-122"/>
                <a:ea typeface="微软雅黑" panose="020B0503020204020204" charset="-122"/>
                <a:cs typeface="+mj-cs"/>
                <a:sym typeface="黑体" panose="02010609060101010101" pitchFamily="49" charset="-122"/>
              </a:rPr>
              <a:t>上海胶州路教师公寓楼火灾 </a:t>
            </a:r>
            <a:br>
              <a:rPr lang="en-US" altLang="zh-CN" b="1" dirty="0" smtClean="0">
                <a:solidFill>
                  <a:schemeClr val="bg1"/>
                </a:solidFill>
                <a:latin typeface="微软雅黑" panose="020B0503020204020204" charset="-122"/>
                <a:ea typeface="微软雅黑" panose="020B0503020204020204" charset="-122"/>
                <a:cs typeface="+mj-cs"/>
                <a:sym typeface="黑体" panose="02010609060101010101" pitchFamily="49" charset="-122"/>
              </a:rPr>
            </a:br>
            <a:r>
              <a:rPr lang="en-US" altLang="zh-CN" b="1" dirty="0" smtClean="0">
                <a:solidFill>
                  <a:schemeClr val="bg1"/>
                </a:solidFill>
                <a:latin typeface="微软雅黑" panose="020B0503020204020204" charset="-122"/>
                <a:ea typeface="微软雅黑" panose="020B0503020204020204" charset="-122"/>
                <a:cs typeface="+mj-cs"/>
                <a:sym typeface="黑体" panose="02010609060101010101" pitchFamily="49" charset="-122"/>
              </a:rPr>
              <a:t>                                               </a:t>
            </a:r>
            <a:r>
              <a:rPr lang="zh-CN" altLang="en-US" b="1" dirty="0" smtClean="0">
                <a:solidFill>
                  <a:schemeClr val="bg1"/>
                </a:solidFill>
                <a:latin typeface="微软雅黑" panose="020B0503020204020204" charset="-122"/>
                <a:ea typeface="微软雅黑" panose="020B0503020204020204" charset="-122"/>
                <a:cs typeface="+mj-cs"/>
                <a:sym typeface="黑体" panose="02010609060101010101" pitchFamily="49" charset="-122"/>
              </a:rPr>
              <a:t>“</a:t>
            </a:r>
            <a:r>
              <a:rPr lang="en-US" altLang="zh-CN" b="1" dirty="0" smtClean="0">
                <a:solidFill>
                  <a:schemeClr val="bg1"/>
                </a:solidFill>
                <a:latin typeface="微软雅黑" panose="020B0503020204020204" charset="-122"/>
                <a:ea typeface="微软雅黑" panose="020B0503020204020204" charset="-122"/>
                <a:cs typeface="+mj-cs"/>
                <a:sym typeface="黑体" panose="02010609060101010101" pitchFamily="49" charset="-122"/>
              </a:rPr>
              <a:t>11</a:t>
            </a:r>
            <a:r>
              <a:rPr lang="zh-CN" altLang="en-US" b="1" dirty="0" smtClean="0">
                <a:solidFill>
                  <a:schemeClr val="bg1"/>
                </a:solidFill>
                <a:latin typeface="微软雅黑" panose="020B0503020204020204" charset="-122"/>
                <a:ea typeface="微软雅黑" panose="020B0503020204020204" charset="-122"/>
                <a:cs typeface="+mj-cs"/>
                <a:sym typeface="黑体" panose="02010609060101010101" pitchFamily="49" charset="-122"/>
              </a:rPr>
              <a:t>、</a:t>
            </a:r>
            <a:r>
              <a:rPr lang="en-US" altLang="zh-CN" b="1" dirty="0" smtClean="0">
                <a:solidFill>
                  <a:schemeClr val="bg1"/>
                </a:solidFill>
                <a:latin typeface="微软雅黑" panose="020B0503020204020204" charset="-122"/>
                <a:ea typeface="微软雅黑" panose="020B0503020204020204" charset="-122"/>
                <a:cs typeface="+mj-cs"/>
                <a:sym typeface="黑体" panose="02010609060101010101" pitchFamily="49" charset="-122"/>
              </a:rPr>
              <a:t>15</a:t>
            </a:r>
            <a:r>
              <a:rPr lang="zh-CN" altLang="en-US" b="1" dirty="0" smtClean="0">
                <a:solidFill>
                  <a:schemeClr val="bg1"/>
                </a:solidFill>
                <a:latin typeface="微软雅黑" panose="020B0503020204020204" charset="-122"/>
                <a:ea typeface="微软雅黑" panose="020B0503020204020204" charset="-122"/>
                <a:cs typeface="+mj-cs"/>
                <a:sym typeface="黑体" panose="02010609060101010101" pitchFamily="49" charset="-122"/>
              </a:rPr>
              <a:t>”事件</a:t>
            </a:r>
            <a:endParaRPr lang="zh-CN" altLang="en-US" b="1" dirty="0" smtClean="0">
              <a:solidFill>
                <a:schemeClr val="bg1"/>
              </a:solidFill>
              <a:latin typeface="微软雅黑" panose="020B0503020204020204" charset="-122"/>
              <a:ea typeface="微软雅黑" panose="020B0503020204020204" charset="-122"/>
              <a:cs typeface="+mj-cs"/>
              <a:sym typeface="黑体" panose="02010609060101010101" pitchFamily="49" charset="-122"/>
            </a:endParaRPr>
          </a:p>
        </p:txBody>
      </p:sp>
      <p:sp>
        <p:nvSpPr>
          <p:cNvPr id="4" name="矩形 3"/>
          <p:cNvSpPr/>
          <p:nvPr/>
        </p:nvSpPr>
        <p:spPr>
          <a:xfrm>
            <a:off x="2152650" y="1550021"/>
            <a:ext cx="7897813" cy="368300"/>
          </a:xfrm>
          <a:prstGeom prst="rect">
            <a:avLst/>
          </a:prstGeom>
          <a:solidFill>
            <a:schemeClr val="bg1"/>
          </a:solidFill>
        </p:spPr>
        <p:txBody>
          <a:bodyPr wrap="square">
            <a:spAutoFit/>
          </a:bodyPr>
          <a:lstStyle/>
          <a:p>
            <a:r>
              <a:rPr lang="zh-CN" altLang="en-US" sz="1600" b="1" dirty="0" smtClean="0">
                <a:solidFill>
                  <a:srgbClr val="002060"/>
                </a:solidFill>
                <a:latin typeface="微软雅黑" panose="020B0503020204020204" charset="-122"/>
                <a:ea typeface="微软雅黑" panose="020B0503020204020204" charset="-122"/>
                <a:cs typeface="+mj-cs"/>
                <a:sym typeface="黑体" panose="02010609060101010101" pitchFamily="49" charset="-122"/>
              </a:rPr>
              <a:t>                            </a:t>
            </a:r>
            <a:r>
              <a:rPr lang="en-US" altLang="zh-CN" b="1" dirty="0" smtClean="0">
                <a:solidFill>
                  <a:srgbClr val="002060"/>
                </a:solidFill>
                <a:latin typeface="微软雅黑" panose="020B0503020204020204" charset="-122"/>
                <a:ea typeface="微软雅黑" panose="020B0503020204020204" charset="-122"/>
                <a:cs typeface="+mj-cs"/>
                <a:sym typeface="黑体" panose="02010609060101010101" pitchFamily="49" charset="-122"/>
              </a:rPr>
              <a:t> </a:t>
            </a:r>
            <a:endParaRPr lang="zh-CN" altLang="en-US" b="1" dirty="0" smtClean="0">
              <a:solidFill>
                <a:srgbClr val="002060"/>
              </a:solidFill>
              <a:latin typeface="微软雅黑" panose="020B0503020204020204" charset="-122"/>
              <a:ea typeface="微软雅黑" panose="020B0503020204020204" charset="-122"/>
              <a:cs typeface="+mj-cs"/>
              <a:sym typeface="黑体" panose="02010609060101010101" pitchFamily="49" charset="-122"/>
            </a:endParaRPr>
          </a:p>
        </p:txBody>
      </p:sp>
      <p:pic>
        <p:nvPicPr>
          <p:cNvPr id="5" name="Picture 4" descr="717198240660618405"/>
          <p:cNvPicPr>
            <a:picLocks noChangeAspect="1" noChangeArrowheads="1"/>
          </p:cNvPicPr>
          <p:nvPr/>
        </p:nvPicPr>
        <p:blipFill>
          <a:blip r:embed="rId1" cstate="print"/>
          <a:srcRect/>
          <a:stretch>
            <a:fillRect/>
          </a:stretch>
        </p:blipFill>
        <p:spPr bwMode="auto">
          <a:xfrm>
            <a:off x="0" y="1336040"/>
            <a:ext cx="5895340" cy="5467350"/>
          </a:xfrm>
          <a:prstGeom prst="rect">
            <a:avLst/>
          </a:prstGeom>
          <a:noFill/>
          <a:ln w="9525">
            <a:noFill/>
            <a:miter lim="800000"/>
            <a:headEnd/>
            <a:tailEnd/>
          </a:ln>
        </p:spPr>
      </p:pic>
      <p:pic>
        <p:nvPicPr>
          <p:cNvPr id="6" name="Picture 5" descr="2257992263174474057"/>
          <p:cNvPicPr>
            <a:picLocks noChangeAspect="1" noChangeArrowheads="1"/>
          </p:cNvPicPr>
          <p:nvPr/>
        </p:nvPicPr>
        <p:blipFill>
          <a:blip r:embed="rId2" cstate="print"/>
          <a:srcRect/>
          <a:stretch>
            <a:fillRect/>
          </a:stretch>
        </p:blipFill>
        <p:spPr bwMode="auto">
          <a:xfrm>
            <a:off x="6167755" y="1336675"/>
            <a:ext cx="6024880" cy="546671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 </a:t>
            </a:r>
            <a:endParaRPr lang="zh-CN" altLang="en-US" dirty="0"/>
          </a:p>
        </p:txBody>
      </p:sp>
      <p:sp>
        <p:nvSpPr>
          <p:cNvPr id="3" name="内容占位符 2"/>
          <p:cNvSpPr>
            <a:spLocks noGrp="1"/>
          </p:cNvSpPr>
          <p:nvPr>
            <p:ph idx="1"/>
          </p:nvPr>
        </p:nvSpPr>
        <p:spPr>
          <a:xfrm>
            <a:off x="0" y="468630"/>
            <a:ext cx="12192000" cy="584200"/>
          </a:xfrm>
          <a:solidFill>
            <a:srgbClr val="0070C0"/>
          </a:solidFill>
        </p:spPr>
        <p:txBody>
          <a:bodyPr>
            <a:normAutofit fontScale="25000" lnSpcReduction="20000"/>
          </a:bodyPr>
          <a:lstStyle/>
          <a:p>
            <a:pPr marL="0" indent="0">
              <a:spcBef>
                <a:spcPct val="0"/>
              </a:spcBef>
              <a:spcAft>
                <a:spcPct val="0"/>
              </a:spcAft>
              <a:buNone/>
              <a:defRPr/>
            </a:pPr>
            <a:r>
              <a:rPr lang="zh-CN" altLang="en-US" sz="2800" b="1" dirty="0" smtClean="0">
                <a:solidFill>
                  <a:schemeClr val="bg1"/>
                </a:solidFill>
                <a:latin typeface="微软雅黑" panose="020B0503020204020204" charset="-122"/>
                <a:ea typeface="微软雅黑" panose="020B0503020204020204" charset="-122"/>
                <a:sym typeface="黑体" panose="02010609060101010101" pitchFamily="49" charset="-122"/>
              </a:rPr>
              <a:t>                                                                                                                                                                                  </a:t>
            </a:r>
            <a:r>
              <a:rPr lang="zh-CN" altLang="en-US" sz="9600" b="1" dirty="0" smtClean="0">
                <a:solidFill>
                  <a:schemeClr val="bg1"/>
                </a:solidFill>
                <a:latin typeface="微软雅黑" panose="020B0503020204020204" charset="-122"/>
                <a:ea typeface="微软雅黑" panose="020B0503020204020204" charset="-122"/>
                <a:sym typeface="黑体" panose="02010609060101010101" pitchFamily="49" charset="-122"/>
              </a:rPr>
              <a:t>四、</a:t>
            </a:r>
            <a:r>
              <a:rPr lang="zh-CN" altLang="zh-CN" sz="9600" b="1" dirty="0" smtClean="0">
                <a:solidFill>
                  <a:schemeClr val="bg1"/>
                </a:solidFill>
                <a:latin typeface="微软雅黑" panose="020B0503020204020204" charset="-122"/>
                <a:ea typeface="微软雅黑" panose="020B0503020204020204" charset="-122"/>
                <a:sym typeface="黑体" panose="02010609060101010101" pitchFamily="49" charset="-122"/>
              </a:rPr>
              <a:t>安全动火分析</a:t>
            </a:r>
            <a:br>
              <a:rPr lang="zh-CN" altLang="zh-CN" sz="9600" b="1" dirty="0" smtClean="0">
                <a:solidFill>
                  <a:schemeClr val="bg1"/>
                </a:solidFill>
                <a:latin typeface="微软雅黑" panose="020B0503020204020204" charset="-122"/>
                <a:ea typeface="微软雅黑" panose="020B0503020204020204" charset="-122"/>
                <a:sym typeface="黑体" panose="02010609060101010101" pitchFamily="49" charset="-122"/>
              </a:rPr>
            </a:br>
            <a:endParaRPr lang="zh-CN" altLang="en-US" sz="9600" b="1" dirty="0" smtClean="0">
              <a:solidFill>
                <a:schemeClr val="bg1"/>
              </a:solidFill>
              <a:latin typeface="微软雅黑" panose="020B0503020204020204" charset="-122"/>
              <a:ea typeface="微软雅黑" panose="020B0503020204020204" charset="-122"/>
              <a:sym typeface="黑体" panose="02010609060101010101" pitchFamily="49" charset="-122"/>
            </a:endParaRPr>
          </a:p>
        </p:txBody>
      </p:sp>
      <p:sp>
        <p:nvSpPr>
          <p:cNvPr id="4" name="矩形 3"/>
          <p:cNvSpPr/>
          <p:nvPr/>
        </p:nvSpPr>
        <p:spPr>
          <a:xfrm>
            <a:off x="990600" y="1816735"/>
            <a:ext cx="9804400" cy="3415030"/>
          </a:xfrm>
          <a:prstGeom prst="rect">
            <a:avLst/>
          </a:prstGeom>
          <a:solidFill>
            <a:schemeClr val="bg1"/>
          </a:solidFill>
        </p:spPr>
        <p:txBody>
          <a:bodyPr wrap="square">
            <a:spAutoFit/>
          </a:bodyPr>
          <a:lstStyle/>
          <a:p>
            <a:pPr indent="304800">
              <a:lnSpc>
                <a:spcPct val="120000"/>
              </a:lnSpc>
              <a:tabLst>
                <a:tab pos="342900" algn="l"/>
              </a:tabLst>
            </a:pPr>
            <a:r>
              <a:rPr lang="zh-CN" altLang="en-US" sz="2000" b="1" dirty="0" smtClean="0">
                <a:solidFill>
                  <a:srgbClr val="0070C0"/>
                </a:solidFill>
                <a:latin typeface="微软雅黑" panose="020B0503020204020204" charset="-122"/>
                <a:ea typeface="微软雅黑" panose="020B0503020204020204" charset="-122"/>
                <a:cs typeface="+mn-cs"/>
                <a:sym typeface="黑体" panose="02010609060101010101" pitchFamily="49" charset="-122"/>
              </a:rPr>
              <a:t>安全分析意义：</a:t>
            </a:r>
            <a:endParaRPr lang="zh-CN" altLang="en-US" sz="2000" b="1" dirty="0" smtClean="0">
              <a:solidFill>
                <a:srgbClr val="0070C0"/>
              </a:solidFill>
              <a:latin typeface="微软雅黑" panose="020B0503020204020204" charset="-122"/>
              <a:ea typeface="微软雅黑" panose="020B0503020204020204" charset="-122"/>
              <a:cs typeface="+mn-cs"/>
              <a:sym typeface="黑体" panose="02010609060101010101" pitchFamily="49" charset="-122"/>
            </a:endParaRPr>
          </a:p>
          <a:p>
            <a:pPr indent="304800">
              <a:lnSpc>
                <a:spcPct val="120000"/>
              </a:lnSpc>
              <a:tabLst>
                <a:tab pos="342900" algn="l"/>
              </a:tabLst>
            </a:pPr>
            <a:r>
              <a:rPr lang="zh-CN" altLang="en-US" sz="2000" dirty="0" smtClean="0">
                <a:solidFill>
                  <a:srgbClr val="002060"/>
                </a:solidFill>
                <a:latin typeface="微软雅黑" panose="020B0503020204020204" charset="-122"/>
                <a:ea typeface="微软雅黑" panose="020B0503020204020204" charset="-122"/>
                <a:cs typeface="+mn-cs"/>
                <a:sym typeface="黑体" panose="02010609060101010101" pitchFamily="49" charset="-122"/>
              </a:rPr>
              <a:t>  </a:t>
            </a:r>
            <a:endParaRPr lang="zh-CN" altLang="en-US" sz="2000" dirty="0" smtClean="0">
              <a:solidFill>
                <a:srgbClr val="002060"/>
              </a:solidFill>
              <a:latin typeface="微软雅黑" panose="020B0503020204020204" charset="-122"/>
              <a:ea typeface="微软雅黑" panose="020B0503020204020204" charset="-122"/>
              <a:cs typeface="+mn-cs"/>
              <a:sym typeface="黑体" panose="02010609060101010101" pitchFamily="49" charset="-122"/>
            </a:endParaRPr>
          </a:p>
          <a:p>
            <a:pPr indent="304800">
              <a:lnSpc>
                <a:spcPct val="120000"/>
              </a:lnSpc>
              <a:tabLst>
                <a:tab pos="342900" algn="l"/>
              </a:tabLst>
            </a:pPr>
            <a:r>
              <a:rPr lang="zh-CN" altLang="en-US" sz="2000" dirty="0" smtClean="0">
                <a:solidFill>
                  <a:srgbClr val="002060"/>
                </a:solidFill>
                <a:latin typeface="微软雅黑" panose="020B0503020204020204" charset="-122"/>
                <a:ea typeface="微软雅黑" panose="020B0503020204020204" charset="-122"/>
                <a:cs typeface="+mn-cs"/>
                <a:sym typeface="黑体" panose="02010609060101010101" pitchFamily="49" charset="-122"/>
              </a:rPr>
              <a:t>   化工生产特点：高温、高压、易腐蚀、易燃易爆、易中毒。所以安全分析（防火、防爆、防毒）具有重要意义，分析结果准确与否关系到整个企业的安全，因此，要严格执行安全分析制度，确保安全生产。所以，对从事安全动火分析人员要做到：                  </a:t>
            </a:r>
            <a:endParaRPr lang="zh-CN" altLang="en-US" sz="2000" dirty="0" smtClean="0">
              <a:solidFill>
                <a:srgbClr val="002060"/>
              </a:solidFill>
              <a:latin typeface="微软雅黑" panose="020B0503020204020204" charset="-122"/>
              <a:ea typeface="微软雅黑" panose="020B0503020204020204" charset="-122"/>
              <a:cs typeface="+mn-cs"/>
              <a:sym typeface="黑体" panose="02010609060101010101" pitchFamily="49" charset="-122"/>
            </a:endParaRPr>
          </a:p>
          <a:p>
            <a:pPr indent="304800">
              <a:lnSpc>
                <a:spcPct val="120000"/>
              </a:lnSpc>
              <a:tabLst>
                <a:tab pos="342900" algn="l"/>
              </a:tabLst>
            </a:pPr>
            <a:endParaRPr lang="zh-CN" altLang="en-US" sz="2000" dirty="0" smtClean="0">
              <a:solidFill>
                <a:srgbClr val="002060"/>
              </a:solidFill>
              <a:latin typeface="微软雅黑" panose="020B0503020204020204" charset="-122"/>
              <a:ea typeface="微软雅黑" panose="020B0503020204020204" charset="-122"/>
              <a:cs typeface="+mn-cs"/>
              <a:sym typeface="黑体" panose="02010609060101010101" pitchFamily="49" charset="-122"/>
            </a:endParaRPr>
          </a:p>
          <a:p>
            <a:pPr indent="304800">
              <a:lnSpc>
                <a:spcPct val="120000"/>
              </a:lnSpc>
              <a:tabLst>
                <a:tab pos="342900" algn="l"/>
              </a:tabLst>
            </a:pPr>
            <a:r>
              <a:rPr lang="zh-CN" altLang="en-US" sz="2000" dirty="0" smtClean="0">
                <a:solidFill>
                  <a:srgbClr val="002060"/>
                </a:solidFill>
                <a:latin typeface="微软雅黑" panose="020B0503020204020204" charset="-122"/>
                <a:ea typeface="微软雅黑" panose="020B0503020204020204" charset="-122"/>
                <a:cs typeface="+mn-cs"/>
                <a:sym typeface="黑体" panose="02010609060101010101" pitchFamily="49" charset="-122"/>
              </a:rPr>
              <a:t>  </a:t>
            </a:r>
            <a:r>
              <a:rPr lang="en-US" altLang="zh-CN" sz="2000" dirty="0" smtClean="0">
                <a:solidFill>
                  <a:srgbClr val="002060"/>
                </a:solidFill>
                <a:latin typeface="微软雅黑" panose="020B0503020204020204" charset="-122"/>
                <a:ea typeface="微软雅黑" panose="020B0503020204020204" charset="-122"/>
                <a:cs typeface="+mn-cs"/>
                <a:sym typeface="黑体" panose="02010609060101010101" pitchFamily="49" charset="-122"/>
              </a:rPr>
              <a:t>1.</a:t>
            </a:r>
            <a:r>
              <a:rPr lang="zh-CN" altLang="en-US" sz="2000" dirty="0" smtClean="0">
                <a:solidFill>
                  <a:srgbClr val="002060"/>
                </a:solidFill>
                <a:latin typeface="微软雅黑" panose="020B0503020204020204" charset="-122"/>
                <a:ea typeface="微软雅黑" panose="020B0503020204020204" charset="-122"/>
                <a:cs typeface="+mn-cs"/>
                <a:sym typeface="黑体" panose="02010609060101010101" pitchFamily="49" charset="-122"/>
              </a:rPr>
              <a:t>必须具有高度的责任心，高度的安全知识及强烈的安全意识。</a:t>
            </a:r>
            <a:endParaRPr lang="zh-CN" altLang="en-US" sz="2000" dirty="0" smtClean="0">
              <a:solidFill>
                <a:srgbClr val="002060"/>
              </a:solidFill>
              <a:latin typeface="微软雅黑" panose="020B0503020204020204" charset="-122"/>
              <a:ea typeface="微软雅黑" panose="020B0503020204020204" charset="-122"/>
              <a:cs typeface="+mn-cs"/>
              <a:sym typeface="黑体" panose="02010609060101010101" pitchFamily="49" charset="-122"/>
            </a:endParaRPr>
          </a:p>
          <a:p>
            <a:pPr indent="304800">
              <a:lnSpc>
                <a:spcPct val="120000"/>
              </a:lnSpc>
              <a:tabLst>
                <a:tab pos="342900" algn="l"/>
              </a:tabLst>
            </a:pPr>
            <a:r>
              <a:rPr lang="en-US" altLang="zh-CN" sz="2000" dirty="0" smtClean="0">
                <a:solidFill>
                  <a:srgbClr val="002060"/>
                </a:solidFill>
                <a:latin typeface="微软雅黑" panose="020B0503020204020204" charset="-122"/>
                <a:ea typeface="微软雅黑" panose="020B0503020204020204" charset="-122"/>
                <a:cs typeface="+mn-cs"/>
                <a:sym typeface="黑体" panose="02010609060101010101" pitchFamily="49" charset="-122"/>
              </a:rPr>
              <a:t>  2.</a:t>
            </a:r>
            <a:r>
              <a:rPr lang="zh-CN" altLang="en-US" sz="2000" dirty="0" smtClean="0">
                <a:solidFill>
                  <a:srgbClr val="002060"/>
                </a:solidFill>
                <a:latin typeface="微软雅黑" panose="020B0503020204020204" charset="-122"/>
                <a:ea typeface="微软雅黑" panose="020B0503020204020204" charset="-122"/>
                <a:cs typeface="+mn-cs"/>
                <a:sym typeface="黑体" panose="02010609060101010101" pitchFamily="49" charset="-122"/>
              </a:rPr>
              <a:t>精通安全分析技术。</a:t>
            </a:r>
            <a:endParaRPr lang="zh-CN" altLang="en-US" sz="2000" dirty="0" smtClean="0">
              <a:solidFill>
                <a:srgbClr val="002060"/>
              </a:solidFill>
              <a:latin typeface="微软雅黑" panose="020B0503020204020204" charset="-122"/>
              <a:ea typeface="微软雅黑" panose="020B0503020204020204" charset="-122"/>
              <a:cs typeface="+mn-cs"/>
              <a:sym typeface="黑体" panose="02010609060101010101" pitchFamily="49" charset="-122"/>
            </a:endParaRPr>
          </a:p>
          <a:p>
            <a:pPr indent="304800">
              <a:lnSpc>
                <a:spcPct val="120000"/>
              </a:lnSpc>
              <a:tabLst>
                <a:tab pos="342900" algn="l"/>
              </a:tabLst>
            </a:pPr>
            <a:r>
              <a:rPr lang="en-US" altLang="zh-CN" sz="2000" dirty="0" smtClean="0">
                <a:solidFill>
                  <a:srgbClr val="002060"/>
                </a:solidFill>
                <a:latin typeface="微软雅黑" panose="020B0503020204020204" charset="-122"/>
                <a:ea typeface="微软雅黑" panose="020B0503020204020204" charset="-122"/>
                <a:cs typeface="+mn-cs"/>
                <a:sym typeface="黑体" panose="02010609060101010101" pitchFamily="49" charset="-122"/>
              </a:rPr>
              <a:t>  3.</a:t>
            </a:r>
            <a:r>
              <a:rPr lang="zh-CN" altLang="en-US" sz="2000" dirty="0" smtClean="0">
                <a:solidFill>
                  <a:srgbClr val="002060"/>
                </a:solidFill>
                <a:latin typeface="微软雅黑" panose="020B0503020204020204" charset="-122"/>
                <a:ea typeface="微软雅黑" panose="020B0503020204020204" charset="-122"/>
                <a:cs typeface="+mn-cs"/>
                <a:sym typeface="黑体" panose="02010609060101010101" pitchFamily="49" charset="-122"/>
              </a:rPr>
              <a:t>对分析人员进行专门培训，严格考核。</a:t>
            </a:r>
            <a:endParaRPr lang="zh-CN" altLang="en-US" sz="2000" dirty="0" smtClean="0">
              <a:solidFill>
                <a:srgbClr val="002060"/>
              </a:solidFill>
              <a:latin typeface="微软雅黑" panose="020B0503020204020204" charset="-122"/>
              <a:ea typeface="微软雅黑" panose="020B0503020204020204" charset="-122"/>
              <a:cs typeface="+mn-cs"/>
              <a:sym typeface="黑体" panose="02010609060101010101" pitchFamily="49" charset="-122"/>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 </a:t>
            </a:r>
            <a:endParaRPr lang="zh-CN" altLang="en-US" dirty="0"/>
          </a:p>
        </p:txBody>
      </p:sp>
      <p:sp>
        <p:nvSpPr>
          <p:cNvPr id="3" name="内容占位符 2"/>
          <p:cNvSpPr>
            <a:spLocks noGrp="1"/>
          </p:cNvSpPr>
          <p:nvPr>
            <p:ph idx="1"/>
          </p:nvPr>
        </p:nvSpPr>
        <p:spPr>
          <a:xfrm>
            <a:off x="2605668" y="1248938"/>
            <a:ext cx="6813395" cy="2932770"/>
          </a:xfrm>
          <a:solidFill>
            <a:schemeClr val="bg1"/>
          </a:solidFill>
        </p:spPr>
        <p:txBody>
          <a:bodyPr>
            <a:noAutofit/>
          </a:bodyPr>
          <a:lstStyle/>
          <a:p>
            <a:pPr indent="304800">
              <a:lnSpc>
                <a:spcPct val="150000"/>
              </a:lnSpc>
              <a:buNone/>
              <a:tabLst>
                <a:tab pos="228600" algn="l"/>
              </a:tabLst>
            </a:pPr>
            <a:r>
              <a:rPr lang="en-US" altLang="zh-CN" b="1" dirty="0" smtClean="0">
                <a:solidFill>
                  <a:srgbClr val="0070C0"/>
                </a:solidFill>
                <a:latin typeface="微软雅黑" panose="020B0503020204020204" charset="-122"/>
                <a:ea typeface="微软雅黑" panose="020B0503020204020204" charset="-122"/>
                <a:sym typeface="黑体" panose="02010609060101010101" pitchFamily="49" charset="-122"/>
              </a:rPr>
              <a:t>           </a:t>
            </a:r>
            <a:r>
              <a:rPr lang="zh-CN" altLang="en-US" b="1" dirty="0" smtClean="0">
                <a:solidFill>
                  <a:srgbClr val="0070C0"/>
                </a:solidFill>
                <a:latin typeface="微软雅黑" panose="020B0503020204020204" charset="-122"/>
                <a:ea typeface="微软雅黑" panose="020B0503020204020204" charset="-122"/>
                <a:sym typeface="黑体" panose="02010609060101010101" pitchFamily="49" charset="-122"/>
              </a:rPr>
              <a:t>安全分析分为三大类：</a:t>
            </a:r>
            <a:endParaRPr lang="zh-CN" altLang="en-US" b="1" dirty="0" smtClean="0">
              <a:solidFill>
                <a:srgbClr val="0070C0"/>
              </a:solidFill>
              <a:latin typeface="微软雅黑" panose="020B0503020204020204" charset="-122"/>
              <a:ea typeface="微软雅黑" panose="020B0503020204020204" charset="-122"/>
              <a:sym typeface="黑体" panose="02010609060101010101" pitchFamily="49" charset="-122"/>
            </a:endParaRPr>
          </a:p>
          <a:p>
            <a:pPr indent="304800">
              <a:lnSpc>
                <a:spcPct val="150000"/>
              </a:lnSpc>
              <a:buNone/>
              <a:tabLst>
                <a:tab pos="228600" algn="l"/>
              </a:tabLst>
            </a:pPr>
            <a:endParaRPr lang="en-US" altLang="zh-CN" dirty="0" smtClean="0">
              <a:solidFill>
                <a:srgbClr val="002060"/>
              </a:solidFill>
              <a:latin typeface="微软雅黑" panose="020B0503020204020204" charset="-122"/>
              <a:ea typeface="微软雅黑" panose="020B0503020204020204" charset="-122"/>
              <a:sym typeface="黑体" panose="02010609060101010101" pitchFamily="49" charset="-122"/>
            </a:endParaRPr>
          </a:p>
          <a:p>
            <a:pPr indent="304800">
              <a:lnSpc>
                <a:spcPct val="150000"/>
              </a:lnSpc>
              <a:buNone/>
              <a:tabLst>
                <a:tab pos="228600" algn="l"/>
              </a:tabLst>
            </a:pPr>
            <a:r>
              <a:rPr lang="zh-CN" altLang="en-US" b="1" dirty="0" smtClean="0">
                <a:solidFill>
                  <a:srgbClr val="FF0000"/>
                </a:solidFill>
                <a:latin typeface="微软雅黑" panose="020B0503020204020204" charset="-122"/>
                <a:ea typeface="微软雅黑" panose="020B0503020204020204" charset="-122"/>
                <a:sym typeface="黑体" panose="02010609060101010101" pitchFamily="49" charset="-122"/>
              </a:rPr>
              <a:t>第一类   动火分析</a:t>
            </a:r>
            <a:endParaRPr lang="zh-CN" altLang="en-US" b="1" dirty="0" smtClean="0">
              <a:solidFill>
                <a:srgbClr val="FF0000"/>
              </a:solidFill>
              <a:latin typeface="微软雅黑" panose="020B0503020204020204" charset="-122"/>
              <a:ea typeface="微软雅黑" panose="020B0503020204020204" charset="-122"/>
              <a:sym typeface="黑体" panose="02010609060101010101" pitchFamily="49" charset="-122"/>
            </a:endParaRPr>
          </a:p>
          <a:p>
            <a:pPr indent="304800">
              <a:lnSpc>
                <a:spcPct val="150000"/>
              </a:lnSpc>
              <a:buNone/>
              <a:tabLst>
                <a:tab pos="228600" algn="l"/>
              </a:tabLst>
            </a:pPr>
            <a:r>
              <a:rPr lang="zh-CN" altLang="en-US" b="1" dirty="0" smtClean="0">
                <a:solidFill>
                  <a:srgbClr val="FF0000"/>
                </a:solidFill>
                <a:latin typeface="微软雅黑" panose="020B0503020204020204" charset="-122"/>
                <a:ea typeface="微软雅黑" panose="020B0503020204020204" charset="-122"/>
                <a:sym typeface="黑体" panose="02010609060101010101" pitchFamily="49" charset="-122"/>
              </a:rPr>
              <a:t>        第二类   氧含量分析</a:t>
            </a:r>
            <a:endParaRPr lang="zh-CN" altLang="en-US" b="1" dirty="0" smtClean="0">
              <a:solidFill>
                <a:srgbClr val="FF0000"/>
              </a:solidFill>
              <a:latin typeface="微软雅黑" panose="020B0503020204020204" charset="-122"/>
              <a:ea typeface="微软雅黑" panose="020B0503020204020204" charset="-122"/>
              <a:sym typeface="黑体" panose="02010609060101010101" pitchFamily="49" charset="-122"/>
            </a:endParaRPr>
          </a:p>
          <a:p>
            <a:pPr indent="304800">
              <a:lnSpc>
                <a:spcPct val="150000"/>
              </a:lnSpc>
              <a:buNone/>
              <a:tabLst>
                <a:tab pos="228600" algn="l"/>
              </a:tabLst>
            </a:pPr>
            <a:r>
              <a:rPr lang="zh-CN" altLang="en-US" b="1" dirty="0" smtClean="0">
                <a:solidFill>
                  <a:srgbClr val="FF0000"/>
                </a:solidFill>
                <a:latin typeface="微软雅黑" panose="020B0503020204020204" charset="-122"/>
                <a:ea typeface="微软雅黑" panose="020B0503020204020204" charset="-122"/>
                <a:sym typeface="黑体" panose="02010609060101010101" pitchFamily="49" charset="-122"/>
              </a:rPr>
              <a:t>                 第三类   有毒气体分析</a:t>
            </a:r>
            <a:endParaRPr lang="zh-CN" altLang="en-US" b="1" dirty="0" smtClean="0">
              <a:solidFill>
                <a:srgbClr val="FF0000"/>
              </a:solidFill>
              <a:latin typeface="微软雅黑" panose="020B0503020204020204" charset="-122"/>
              <a:ea typeface="微软雅黑" panose="020B0503020204020204" charset="-122"/>
              <a:sym typeface="黑体" panose="02010609060101010101" pitchFamily="49" charset="-122"/>
            </a:endParaRPr>
          </a:p>
          <a:p>
            <a:endParaRPr lang="zh-CN" altLang="en-US" sz="1900" b="1" dirty="0" smtClean="0">
              <a:solidFill>
                <a:srgbClr val="FF0000"/>
              </a:solidFill>
              <a:latin typeface="微软雅黑" panose="020B0503020204020204" charset="-122"/>
              <a:ea typeface="微软雅黑" panose="020B0503020204020204" charset="-122"/>
              <a:sym typeface="黑体" panose="02010609060101010101" pitchFamily="49" charset="-122"/>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 </a:t>
            </a:r>
            <a:endParaRPr lang="zh-CN" altLang="en-US" dirty="0"/>
          </a:p>
        </p:txBody>
      </p:sp>
      <p:sp>
        <p:nvSpPr>
          <p:cNvPr id="3" name="内容占位符 2"/>
          <p:cNvSpPr>
            <a:spLocks noGrp="1"/>
          </p:cNvSpPr>
          <p:nvPr>
            <p:ph idx="1"/>
          </p:nvPr>
        </p:nvSpPr>
        <p:spPr>
          <a:xfrm>
            <a:off x="705485" y="365760"/>
            <a:ext cx="10718800" cy="5800725"/>
          </a:xfrm>
          <a:solidFill>
            <a:schemeClr val="bg1"/>
          </a:solidFill>
        </p:spPr>
        <p:txBody>
          <a:bodyPr>
            <a:normAutofit/>
          </a:bodyPr>
          <a:lstStyle/>
          <a:p>
            <a:pPr>
              <a:buNone/>
            </a:pPr>
            <a:r>
              <a:rPr lang="zh-CN" altLang="en-US" sz="2000" b="1" dirty="0" smtClean="0">
                <a:solidFill>
                  <a:srgbClr val="C00000"/>
                </a:solidFill>
                <a:latin typeface="微软雅黑" panose="020B0503020204020204" charset="-122"/>
                <a:ea typeface="微软雅黑" panose="020B0503020204020204" charset="-122"/>
                <a:sym typeface="黑体" panose="02010609060101010101" pitchFamily="49" charset="-122"/>
              </a:rPr>
              <a:t>                                                        </a:t>
            </a:r>
            <a:r>
              <a:rPr lang="zh-CN" altLang="en-US" b="1" dirty="0" smtClean="0">
                <a:solidFill>
                  <a:srgbClr val="0070C0"/>
                </a:solidFill>
                <a:latin typeface="微软雅黑" panose="020B0503020204020204" charset="-122"/>
                <a:ea typeface="微软雅黑" panose="020B0503020204020204" charset="-122"/>
                <a:sym typeface="黑体" panose="02010609060101010101" pitchFamily="49" charset="-122"/>
              </a:rPr>
              <a:t>安全分析取样</a:t>
            </a:r>
            <a:endParaRPr lang="en-US" altLang="zh-CN" b="1" dirty="0" smtClean="0">
              <a:solidFill>
                <a:srgbClr val="0070C0"/>
              </a:solidFill>
              <a:latin typeface="微软雅黑" panose="020B0503020204020204" charset="-122"/>
              <a:ea typeface="微软雅黑" panose="020B0503020204020204" charset="-122"/>
              <a:sym typeface="黑体" panose="02010609060101010101" pitchFamily="49" charset="-122"/>
            </a:endParaRPr>
          </a:p>
          <a:p>
            <a:pPr>
              <a:lnSpc>
                <a:spcPct val="150000"/>
              </a:lnSpc>
              <a:buNone/>
              <a:tabLst>
                <a:tab pos="228600" algn="l"/>
              </a:tabLst>
            </a:pPr>
            <a:r>
              <a:rPr lang="en-US" altLang="zh-CN" sz="1800" dirty="0" smtClean="0">
                <a:solidFill>
                  <a:srgbClr val="002060"/>
                </a:solidFill>
                <a:latin typeface="微软雅黑" panose="020B0503020204020204" charset="-122"/>
                <a:ea typeface="微软雅黑" panose="020B0503020204020204" charset="-122"/>
                <a:sym typeface="黑体" panose="02010609060101010101" pitchFamily="49" charset="-122"/>
              </a:rPr>
              <a:t>         </a:t>
            </a:r>
            <a:r>
              <a:rPr lang="zh-CN" altLang="en-US" sz="2000" b="1" dirty="0" smtClean="0">
                <a:solidFill>
                  <a:srgbClr val="002060"/>
                </a:solidFill>
                <a:latin typeface="微软雅黑" panose="020B0503020204020204" charset="-122"/>
                <a:ea typeface="微软雅黑" panose="020B0503020204020204" charset="-122"/>
                <a:sym typeface="黑体" panose="02010609060101010101" pitchFamily="49" charset="-122"/>
              </a:rPr>
              <a:t> </a:t>
            </a:r>
            <a:endParaRPr lang="en-US" altLang="zh-CN" sz="2000" b="1" dirty="0" smtClean="0">
              <a:solidFill>
                <a:srgbClr val="002060"/>
              </a:solidFill>
              <a:latin typeface="微软雅黑" panose="020B0503020204020204" charset="-122"/>
              <a:ea typeface="微软雅黑" panose="020B0503020204020204" charset="-122"/>
              <a:sym typeface="黑体" panose="02010609060101010101" pitchFamily="49" charset="-122"/>
            </a:endParaRPr>
          </a:p>
          <a:p>
            <a:pPr>
              <a:lnSpc>
                <a:spcPct val="150000"/>
              </a:lnSpc>
              <a:buNone/>
              <a:tabLst>
                <a:tab pos="228600" algn="l"/>
              </a:tabLst>
            </a:pPr>
            <a:r>
              <a:rPr lang="en-US" altLang="zh-CN" sz="2000" b="1" dirty="0" smtClean="0">
                <a:solidFill>
                  <a:srgbClr val="002060"/>
                </a:solidFill>
                <a:latin typeface="微软雅黑" panose="020B0503020204020204" charset="-122"/>
                <a:ea typeface="微软雅黑" panose="020B0503020204020204" charset="-122"/>
                <a:sym typeface="黑体" panose="02010609060101010101" pitchFamily="49" charset="-122"/>
              </a:rPr>
              <a:t>  </a:t>
            </a:r>
            <a:endParaRPr lang="zh-CN" altLang="en-US" sz="1800" dirty="0" smtClean="0">
              <a:solidFill>
                <a:srgbClr val="002060"/>
              </a:solidFill>
              <a:latin typeface="微软雅黑" panose="020B0503020204020204" charset="-122"/>
              <a:ea typeface="微软雅黑" panose="020B0503020204020204" charset="-122"/>
              <a:sym typeface="黑体" panose="02010609060101010101" pitchFamily="49" charset="-122"/>
            </a:endParaRPr>
          </a:p>
        </p:txBody>
      </p:sp>
      <p:sp>
        <p:nvSpPr>
          <p:cNvPr id="4" name="文本框 3"/>
          <p:cNvSpPr txBox="1"/>
          <p:nvPr/>
        </p:nvSpPr>
        <p:spPr>
          <a:xfrm>
            <a:off x="706120" y="2192020"/>
            <a:ext cx="10831195" cy="8623300"/>
          </a:xfrm>
          <a:prstGeom prst="rect">
            <a:avLst/>
          </a:prstGeom>
          <a:noFill/>
        </p:spPr>
        <p:txBody>
          <a:bodyPr wrap="square" rtlCol="0" anchor="t">
            <a:noAutofit/>
          </a:bodyPr>
          <a:lstStyle/>
          <a:p>
            <a:pPr>
              <a:lnSpc>
                <a:spcPct val="150000"/>
              </a:lnSpc>
              <a:buNone/>
              <a:tabLst>
                <a:tab pos="228600" algn="l"/>
              </a:tabLst>
            </a:pPr>
            <a:r>
              <a:rPr lang="zh-CN" altLang="en-US" sz="2000" b="1" dirty="0" smtClean="0">
                <a:solidFill>
                  <a:schemeClr val="tx1"/>
                </a:solidFill>
                <a:latin typeface="微软雅黑" panose="020B0503020204020204" charset="-122"/>
                <a:ea typeface="微软雅黑" panose="020B0503020204020204" charset="-122"/>
                <a:sym typeface="黑体" panose="02010609060101010101" pitchFamily="49" charset="-122"/>
              </a:rPr>
              <a:t>在容器、管道设备内取样：</a:t>
            </a:r>
            <a:endParaRPr lang="zh-CN" altLang="en-US" sz="2000" b="1" dirty="0" smtClean="0">
              <a:solidFill>
                <a:schemeClr val="tx1"/>
              </a:solidFill>
              <a:latin typeface="微软雅黑" panose="020B0503020204020204" charset="-122"/>
              <a:ea typeface="微软雅黑" panose="020B0503020204020204" charset="-122"/>
              <a:sym typeface="黑体" panose="02010609060101010101" pitchFamily="49" charset="-122"/>
            </a:endParaRPr>
          </a:p>
          <a:p>
            <a:pPr>
              <a:lnSpc>
                <a:spcPct val="150000"/>
              </a:lnSpc>
              <a:buNone/>
              <a:tabLst>
                <a:tab pos="228600" algn="l"/>
              </a:tabLst>
            </a:pPr>
            <a:r>
              <a:rPr lang="en-US" altLang="zh-CN" sz="2000" dirty="0" smtClean="0">
                <a:solidFill>
                  <a:schemeClr val="tx1"/>
                </a:solidFill>
                <a:latin typeface="微软雅黑" panose="020B0503020204020204" charset="-122"/>
                <a:ea typeface="微软雅黑" panose="020B0503020204020204" charset="-122"/>
                <a:sym typeface="黑体" panose="02010609060101010101" pitchFamily="49" charset="-122"/>
              </a:rPr>
              <a:t>1.  </a:t>
            </a:r>
            <a:r>
              <a:rPr lang="zh-CN" altLang="en-US" sz="2000" dirty="0" smtClean="0">
                <a:solidFill>
                  <a:schemeClr val="tx1"/>
                </a:solidFill>
                <a:latin typeface="微软雅黑" panose="020B0503020204020204" charset="-122"/>
                <a:ea typeface="微软雅黑" panose="020B0503020204020204" charset="-122"/>
                <a:sym typeface="黑体" panose="02010609060101010101" pitchFamily="49" charset="-122"/>
              </a:rPr>
              <a:t>取样前必须了解管道设备是否经过置换</a:t>
            </a:r>
            <a:r>
              <a:rPr lang="en-US" altLang="zh-CN" sz="2000" dirty="0" smtClean="0">
                <a:solidFill>
                  <a:schemeClr val="tx1"/>
                </a:solidFill>
                <a:latin typeface="微软雅黑" panose="020B0503020204020204" charset="-122"/>
                <a:ea typeface="微软雅黑" panose="020B0503020204020204" charset="-122"/>
                <a:sym typeface="黑体" panose="02010609060101010101" pitchFamily="49" charset="-122"/>
              </a:rPr>
              <a:t>(</a:t>
            </a:r>
            <a:r>
              <a:rPr lang="zh-CN" altLang="en-US" sz="2000" dirty="0" smtClean="0">
                <a:solidFill>
                  <a:schemeClr val="tx1"/>
                </a:solidFill>
                <a:latin typeface="微软雅黑" panose="020B0503020204020204" charset="-122"/>
                <a:ea typeface="微软雅黑" panose="020B0503020204020204" charset="-122"/>
                <a:sym typeface="黑体" panose="02010609060101010101" pitchFamily="49" charset="-122"/>
              </a:rPr>
              <a:t>气体管道设备要经氮气置换</a:t>
            </a:r>
            <a:r>
              <a:rPr lang="en-US" altLang="zh-CN" sz="2000" dirty="0" smtClean="0">
                <a:solidFill>
                  <a:schemeClr val="tx1"/>
                </a:solidFill>
                <a:latin typeface="微软雅黑" panose="020B0503020204020204" charset="-122"/>
                <a:ea typeface="微软雅黑" panose="020B0503020204020204" charset="-122"/>
                <a:sym typeface="黑体" panose="02010609060101010101" pitchFamily="49" charset="-122"/>
              </a:rPr>
              <a:t>)</a:t>
            </a:r>
            <a:r>
              <a:rPr lang="zh-CN" altLang="en-US" sz="2000" dirty="0" smtClean="0">
                <a:solidFill>
                  <a:schemeClr val="tx1"/>
                </a:solidFill>
                <a:latin typeface="微软雅黑" panose="020B0503020204020204" charset="-122"/>
                <a:ea typeface="微软雅黑" panose="020B0503020204020204" charset="-122"/>
                <a:sym typeface="黑体" panose="02010609060101010101" pitchFamily="49" charset="-122"/>
              </a:rPr>
              <a:t>，置换后方能取样。</a:t>
            </a:r>
            <a:endParaRPr lang="zh-CN" altLang="en-US" sz="2000" dirty="0" smtClean="0">
              <a:solidFill>
                <a:schemeClr val="tx1"/>
              </a:solidFill>
              <a:latin typeface="微软雅黑" panose="020B0503020204020204" charset="-122"/>
              <a:ea typeface="微软雅黑" panose="020B0503020204020204" charset="-122"/>
              <a:sym typeface="黑体" panose="02010609060101010101" pitchFamily="49" charset="-122"/>
            </a:endParaRPr>
          </a:p>
          <a:p>
            <a:pPr>
              <a:lnSpc>
                <a:spcPct val="150000"/>
              </a:lnSpc>
              <a:buNone/>
              <a:tabLst>
                <a:tab pos="228600" algn="l"/>
              </a:tabLst>
            </a:pPr>
            <a:r>
              <a:rPr lang="en-US" altLang="zh-CN" sz="2000" dirty="0" smtClean="0">
                <a:solidFill>
                  <a:schemeClr val="tx1"/>
                </a:solidFill>
                <a:latin typeface="微软雅黑" panose="020B0503020204020204" charset="-122"/>
                <a:ea typeface="微软雅黑" panose="020B0503020204020204" charset="-122"/>
                <a:sym typeface="黑体" panose="02010609060101010101" pitchFamily="49" charset="-122"/>
              </a:rPr>
              <a:t>2. </a:t>
            </a:r>
            <a:r>
              <a:rPr lang="zh-CN" altLang="en-US" sz="2000" dirty="0" smtClean="0">
                <a:solidFill>
                  <a:schemeClr val="tx1"/>
                </a:solidFill>
                <a:latin typeface="微软雅黑" panose="020B0503020204020204" charset="-122"/>
                <a:ea typeface="微软雅黑" panose="020B0503020204020204" charset="-122"/>
                <a:sym typeface="黑体" panose="02010609060101010101" pitchFamily="49" charset="-122"/>
              </a:rPr>
              <a:t>在容器管道及法兰间隙，用双连球取样</a:t>
            </a:r>
            <a:r>
              <a:rPr lang="en-US" altLang="zh-CN" sz="2000" dirty="0" smtClean="0">
                <a:solidFill>
                  <a:schemeClr val="tx1"/>
                </a:solidFill>
                <a:latin typeface="微软雅黑" panose="020B0503020204020204" charset="-122"/>
                <a:ea typeface="微软雅黑" panose="020B0503020204020204" charset="-122"/>
                <a:sym typeface="黑体" panose="02010609060101010101" pitchFamily="49" charset="-122"/>
              </a:rPr>
              <a:t>(</a:t>
            </a:r>
            <a:r>
              <a:rPr lang="zh-CN" altLang="en-US" sz="2000" dirty="0" smtClean="0">
                <a:solidFill>
                  <a:schemeClr val="tx1"/>
                </a:solidFill>
                <a:latin typeface="微软雅黑" panose="020B0503020204020204" charset="-122"/>
                <a:ea typeface="微软雅黑" panose="020B0503020204020204" charset="-122"/>
                <a:sym typeface="黑体" panose="02010609060101010101" pitchFamily="49" charset="-122"/>
              </a:rPr>
              <a:t>负压</a:t>
            </a:r>
            <a:r>
              <a:rPr lang="en-US" altLang="zh-CN" sz="2000" dirty="0" smtClean="0">
                <a:solidFill>
                  <a:schemeClr val="tx1"/>
                </a:solidFill>
                <a:latin typeface="微软雅黑" panose="020B0503020204020204" charset="-122"/>
                <a:ea typeface="微软雅黑" panose="020B0503020204020204" charset="-122"/>
                <a:sym typeface="黑体" panose="02010609060101010101" pitchFamily="49" charset="-122"/>
              </a:rPr>
              <a:t>)</a:t>
            </a:r>
            <a:r>
              <a:rPr lang="zh-CN" altLang="en-US" sz="2000" dirty="0" smtClean="0">
                <a:solidFill>
                  <a:schemeClr val="tx1"/>
                </a:solidFill>
                <a:latin typeface="微软雅黑" panose="020B0503020204020204" charset="-122"/>
                <a:ea typeface="微软雅黑" panose="020B0503020204020204" charset="-122"/>
                <a:sym typeface="黑体" panose="02010609060101010101" pitchFamily="49" charset="-122"/>
              </a:rPr>
              <a:t>，胶皮管用绳扎在竹杆上，插入深度在容器内</a:t>
            </a:r>
            <a:r>
              <a:rPr lang="en-US" altLang="zh-CN" sz="2000" dirty="0" smtClean="0">
                <a:solidFill>
                  <a:schemeClr val="tx1"/>
                </a:solidFill>
                <a:latin typeface="微软雅黑" panose="020B0503020204020204" charset="-122"/>
                <a:ea typeface="微软雅黑" panose="020B0503020204020204" charset="-122"/>
                <a:sym typeface="黑体" panose="02010609060101010101" pitchFamily="49" charset="-122"/>
              </a:rPr>
              <a:t>2</a:t>
            </a:r>
            <a:r>
              <a:rPr lang="zh-CN" altLang="en-US" sz="2000" dirty="0" smtClean="0">
                <a:solidFill>
                  <a:schemeClr val="tx1"/>
                </a:solidFill>
                <a:latin typeface="微软雅黑" panose="020B0503020204020204" charset="-122"/>
                <a:ea typeface="微软雅黑" panose="020B0503020204020204" charset="-122"/>
                <a:sym typeface="黑体" panose="02010609060101010101" pitchFamily="49" charset="-122"/>
              </a:rPr>
              <a:t>米以上，在  管道法兰间隙，或容器管道小空，则插入深度在</a:t>
            </a:r>
            <a:r>
              <a:rPr lang="en-US" altLang="zh-CN" sz="2000" dirty="0" smtClean="0">
                <a:solidFill>
                  <a:schemeClr val="tx1"/>
                </a:solidFill>
                <a:latin typeface="微软雅黑" panose="020B0503020204020204" charset="-122"/>
                <a:ea typeface="微软雅黑" panose="020B0503020204020204" charset="-122"/>
                <a:sym typeface="黑体" panose="02010609060101010101" pitchFamily="49" charset="-122"/>
              </a:rPr>
              <a:t>1</a:t>
            </a:r>
            <a:r>
              <a:rPr lang="zh-CN" altLang="en-US" sz="2000" dirty="0" smtClean="0">
                <a:solidFill>
                  <a:schemeClr val="tx1"/>
                </a:solidFill>
                <a:latin typeface="微软雅黑" panose="020B0503020204020204" charset="-122"/>
                <a:ea typeface="微软雅黑" panose="020B0503020204020204" charset="-122"/>
                <a:sym typeface="黑体" panose="02010609060101010101" pitchFamily="49" charset="-122"/>
              </a:rPr>
              <a:t>米以上，若是较大容器或较长管道，如气柜、洗涤塔等插入深度应在</a:t>
            </a:r>
            <a:r>
              <a:rPr lang="en-US" altLang="zh-CN" sz="2000" dirty="0" smtClean="0">
                <a:solidFill>
                  <a:schemeClr val="tx1"/>
                </a:solidFill>
                <a:latin typeface="微软雅黑" panose="020B0503020204020204" charset="-122"/>
                <a:ea typeface="微软雅黑" panose="020B0503020204020204" charset="-122"/>
                <a:sym typeface="黑体" panose="02010609060101010101" pitchFamily="49" charset="-122"/>
              </a:rPr>
              <a:t>4</a:t>
            </a:r>
            <a:r>
              <a:rPr lang="zh-CN" altLang="en-US" sz="2000" dirty="0" smtClean="0">
                <a:solidFill>
                  <a:schemeClr val="tx1"/>
                </a:solidFill>
                <a:latin typeface="微软雅黑" panose="020B0503020204020204" charset="-122"/>
                <a:ea typeface="微软雅黑" panose="020B0503020204020204" charset="-122"/>
                <a:sym typeface="黑体" panose="02010609060101010101" pitchFamily="49" charset="-122"/>
              </a:rPr>
              <a:t>米以上，如确定无有毒、有害、</a:t>
            </a:r>
            <a:endParaRPr lang="zh-CN" altLang="en-US" sz="2000" dirty="0" smtClean="0">
              <a:solidFill>
                <a:schemeClr val="tx1"/>
              </a:solidFill>
              <a:latin typeface="微软雅黑" panose="020B0503020204020204" charset="-122"/>
              <a:ea typeface="微软雅黑" panose="020B0503020204020204" charset="-122"/>
              <a:sym typeface="黑体" panose="02010609060101010101" pitchFamily="49" charset="-122"/>
            </a:endParaRPr>
          </a:p>
          <a:p>
            <a:pPr>
              <a:lnSpc>
                <a:spcPct val="150000"/>
              </a:lnSpc>
              <a:buNone/>
              <a:tabLst>
                <a:tab pos="228600" algn="l"/>
              </a:tabLst>
            </a:pPr>
            <a:r>
              <a:rPr lang="en-US" altLang="zh-CN" sz="2000" dirty="0" smtClean="0">
                <a:solidFill>
                  <a:schemeClr val="tx1"/>
                </a:solidFill>
                <a:latin typeface="微软雅黑" panose="020B0503020204020204" charset="-122"/>
                <a:ea typeface="微软雅黑" panose="020B0503020204020204" charset="-122"/>
                <a:sym typeface="黑体" panose="02010609060101010101" pitchFamily="49" charset="-122"/>
              </a:rPr>
              <a:t>3. </a:t>
            </a:r>
            <a:r>
              <a:rPr lang="zh-CN" altLang="en-US" sz="2000" dirty="0" smtClean="0">
                <a:solidFill>
                  <a:schemeClr val="tx1"/>
                </a:solidFill>
                <a:latin typeface="微软雅黑" panose="020B0503020204020204" charset="-122"/>
                <a:ea typeface="微软雅黑" panose="020B0503020204020204" charset="-122"/>
                <a:sym typeface="黑体" panose="02010609060101010101" pitchFamily="49" charset="-122"/>
              </a:rPr>
              <a:t>取样要有代表性，考虑多种气体密度，当被测气体密度大于空气时，取中、下部各一份气体样混匀，小于空气密度时，取中、上部各一份气体样混匀。在不同深度采取有代表性的气体样品，特别要注意死角部位，如较大容器或较长管道死角，可单独取样分析。</a:t>
            </a:r>
            <a:endParaRPr lang="zh-CN" altLang="en-US" sz="2000" dirty="0" smtClean="0">
              <a:solidFill>
                <a:schemeClr val="tx1"/>
              </a:solidFill>
              <a:latin typeface="微软雅黑" panose="020B0503020204020204" charset="-122"/>
              <a:ea typeface="微软雅黑" panose="020B0503020204020204" charset="-122"/>
              <a:sym typeface="黑体" panose="02010609060101010101" pitchFamily="49" charset="-122"/>
            </a:endParaRPr>
          </a:p>
          <a:p>
            <a:endParaRPr lang="zh-CN" altLang="en-US" sz="2000" dirty="0" smtClean="0">
              <a:solidFill>
                <a:schemeClr val="tx1"/>
              </a:solidFill>
              <a:latin typeface="微软雅黑" panose="020B0503020204020204" charset="-122"/>
              <a:ea typeface="微软雅黑" panose="020B0503020204020204" charset="-122"/>
              <a:sym typeface="黑体" panose="02010609060101010101" pitchFamily="49" charset="-122"/>
            </a:endParaRPr>
          </a:p>
          <a:p>
            <a:pPr>
              <a:lnSpc>
                <a:spcPct val="150000"/>
              </a:lnSpc>
              <a:tabLst>
                <a:tab pos="228600" algn="l"/>
              </a:tabLst>
            </a:pPr>
            <a:endParaRPr lang="zh-CN" altLang="en-US" sz="2000" dirty="0" smtClean="0">
              <a:solidFill>
                <a:schemeClr val="tx1"/>
              </a:solidFill>
              <a:latin typeface="微软雅黑" panose="020B0503020204020204" charset="-122"/>
              <a:ea typeface="微软雅黑" panose="020B0503020204020204" charset="-122"/>
              <a:sym typeface="黑体" panose="02010609060101010101" pitchFamily="49" charset="-122"/>
            </a:endParaRPr>
          </a:p>
          <a:p>
            <a:endParaRPr lang="zh-CN" altLang="en-US" sz="2000" dirty="0" smtClean="0">
              <a:solidFill>
                <a:schemeClr val="tx1"/>
              </a:solidFill>
              <a:latin typeface="微软雅黑" panose="020B0503020204020204" charset="-122"/>
              <a:ea typeface="微软雅黑" panose="020B0503020204020204" charset="-122"/>
              <a:sym typeface="黑体" panose="02010609060101010101" pitchFamily="49" charset="-122"/>
            </a:endParaRPr>
          </a:p>
          <a:p>
            <a:endParaRPr lang="zh-CN" altLang="en-US" sz="2000" dirty="0" smtClean="0">
              <a:solidFill>
                <a:schemeClr val="tx1"/>
              </a:solidFill>
              <a:latin typeface="微软雅黑" panose="020B0503020204020204" charset="-122"/>
              <a:ea typeface="微软雅黑" panose="020B0503020204020204" charset="-122"/>
              <a:sym typeface="黑体" panose="02010609060101010101" pitchFamily="49" charset="-122"/>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 </a:t>
            </a:r>
            <a:endParaRPr lang="zh-CN" altLang="en-US" dirty="0"/>
          </a:p>
        </p:txBody>
      </p:sp>
      <p:sp>
        <p:nvSpPr>
          <p:cNvPr id="3" name="内容占位符 2"/>
          <p:cNvSpPr>
            <a:spLocks noGrp="1"/>
          </p:cNvSpPr>
          <p:nvPr>
            <p:ph idx="1"/>
          </p:nvPr>
        </p:nvSpPr>
        <p:spPr>
          <a:xfrm>
            <a:off x="1691268" y="758283"/>
            <a:ext cx="8798312" cy="4761571"/>
          </a:xfrm>
          <a:solidFill>
            <a:schemeClr val="bg1"/>
          </a:solidFill>
        </p:spPr>
        <p:txBody>
          <a:bodyPr>
            <a:normAutofit/>
          </a:bodyPr>
          <a:lstStyle/>
          <a:p>
            <a:pPr>
              <a:lnSpc>
                <a:spcPct val="150000"/>
              </a:lnSpc>
              <a:buNone/>
            </a:pPr>
            <a:r>
              <a:rPr lang="zh-CN" altLang="en-US" sz="1800" b="1" dirty="0" smtClean="0">
                <a:solidFill>
                  <a:schemeClr val="tx2"/>
                </a:solidFill>
                <a:latin typeface="宋体" panose="02010600030101010101" pitchFamily="2" charset="-122"/>
              </a:rPr>
              <a:t>                 </a:t>
            </a:r>
            <a:endParaRPr lang="zh-CN" altLang="en-US" sz="1800" dirty="0" smtClean="0">
              <a:solidFill>
                <a:srgbClr val="002060"/>
              </a:solidFill>
              <a:latin typeface="微软雅黑" panose="020B0503020204020204" charset="-122"/>
              <a:ea typeface="微软雅黑" panose="020B0503020204020204" charset="-122"/>
              <a:sym typeface="黑体" panose="02010609060101010101" pitchFamily="49" charset="-122"/>
            </a:endParaRPr>
          </a:p>
        </p:txBody>
      </p:sp>
      <p:sp>
        <p:nvSpPr>
          <p:cNvPr id="4" name="矩形 3"/>
          <p:cNvSpPr/>
          <p:nvPr/>
        </p:nvSpPr>
        <p:spPr>
          <a:xfrm>
            <a:off x="3810000" y="3100039"/>
            <a:ext cx="4572000" cy="506730"/>
          </a:xfrm>
          <a:prstGeom prst="rect">
            <a:avLst/>
          </a:prstGeom>
        </p:spPr>
        <p:txBody>
          <a:bodyPr wrap="square">
            <a:spAutoFit/>
          </a:bodyPr>
          <a:lstStyle/>
          <a:p>
            <a:pPr>
              <a:lnSpc>
                <a:spcPct val="150000"/>
              </a:lnSpc>
            </a:pPr>
            <a:r>
              <a:rPr lang="en-US" altLang="zh-CN" dirty="0" smtClean="0">
                <a:solidFill>
                  <a:schemeClr val="tx2"/>
                </a:solidFill>
              </a:rPr>
              <a:t> </a:t>
            </a:r>
            <a:endParaRPr lang="zh-CN" altLang="en-US" dirty="0"/>
          </a:p>
        </p:txBody>
      </p:sp>
      <p:sp>
        <p:nvSpPr>
          <p:cNvPr id="5" name="文本框 4"/>
          <p:cNvSpPr txBox="1"/>
          <p:nvPr/>
        </p:nvSpPr>
        <p:spPr>
          <a:xfrm>
            <a:off x="895985" y="1562100"/>
            <a:ext cx="10641330" cy="5323205"/>
          </a:xfrm>
          <a:prstGeom prst="rect">
            <a:avLst/>
          </a:prstGeom>
          <a:noFill/>
        </p:spPr>
        <p:txBody>
          <a:bodyPr wrap="square" rtlCol="0" anchor="t">
            <a:spAutoFit/>
          </a:bodyPr>
          <a:lstStyle/>
          <a:p>
            <a:pPr>
              <a:lnSpc>
                <a:spcPct val="150000"/>
              </a:lnSpc>
              <a:buNone/>
            </a:pPr>
            <a:r>
              <a:rPr lang="zh-CN" altLang="en-US" sz="2000" b="1" dirty="0" smtClean="0">
                <a:solidFill>
                  <a:schemeClr val="tx1"/>
                </a:solidFill>
                <a:latin typeface="微软雅黑" panose="020B0503020204020204" charset="-122"/>
                <a:ea typeface="微软雅黑" panose="020B0503020204020204" charset="-122"/>
                <a:sym typeface="黑体" panose="02010609060101010101" pitchFamily="49" charset="-122"/>
              </a:rPr>
              <a:t>空间取样：容器、管道设备外取样</a:t>
            </a:r>
            <a:endParaRPr lang="zh-CN" altLang="en-US" sz="2000" b="1" dirty="0" smtClean="0">
              <a:solidFill>
                <a:schemeClr val="tx1"/>
              </a:solidFill>
              <a:latin typeface="微软雅黑" panose="020B0503020204020204" charset="-122"/>
              <a:ea typeface="微软雅黑" panose="020B0503020204020204" charset="-122"/>
              <a:sym typeface="黑体" panose="02010609060101010101" pitchFamily="49" charset="-122"/>
            </a:endParaRPr>
          </a:p>
          <a:p>
            <a:pPr>
              <a:lnSpc>
                <a:spcPct val="150000"/>
              </a:lnSpc>
              <a:buNone/>
            </a:pPr>
            <a:endParaRPr lang="en-US" altLang="zh-CN" sz="2000" dirty="0" smtClean="0">
              <a:solidFill>
                <a:schemeClr val="tx1"/>
              </a:solidFill>
              <a:latin typeface="宋体" panose="02010600030101010101" pitchFamily="2" charset="-122"/>
            </a:endParaRPr>
          </a:p>
          <a:p>
            <a:pPr>
              <a:lnSpc>
                <a:spcPct val="150000"/>
              </a:lnSpc>
              <a:buNone/>
            </a:pPr>
            <a:r>
              <a:rPr lang="en-US" altLang="zh-CN" sz="2000" dirty="0" smtClean="0">
                <a:solidFill>
                  <a:schemeClr val="tx1"/>
                </a:solidFill>
                <a:latin typeface="微软雅黑" panose="020B0503020204020204" charset="-122"/>
                <a:ea typeface="微软雅黑" panose="020B0503020204020204" charset="-122"/>
                <a:sym typeface="黑体" panose="02010609060101010101" pitchFamily="49" charset="-122"/>
              </a:rPr>
              <a:t>1.</a:t>
            </a:r>
            <a:r>
              <a:rPr lang="zh-CN" altLang="en-US" sz="2000" dirty="0" smtClean="0">
                <a:solidFill>
                  <a:schemeClr val="tx1"/>
                </a:solidFill>
                <a:latin typeface="微软雅黑" panose="020B0503020204020204" charset="-122"/>
                <a:ea typeface="微软雅黑" panose="020B0503020204020204" charset="-122"/>
                <a:sym typeface="黑体" panose="02010609060101010101" pitchFamily="49" charset="-122"/>
              </a:rPr>
              <a:t>首先要了解动火点，在动火点周围有哪些可燃气体的管道和设备，有无泄漏，如有泄漏，待处理完毕后再取样分析。</a:t>
            </a:r>
            <a:endParaRPr lang="zh-CN" altLang="en-US" sz="2000" dirty="0" smtClean="0">
              <a:solidFill>
                <a:schemeClr val="tx1"/>
              </a:solidFill>
              <a:latin typeface="微软雅黑" panose="020B0503020204020204" charset="-122"/>
              <a:ea typeface="微软雅黑" panose="020B0503020204020204" charset="-122"/>
              <a:sym typeface="黑体" panose="02010609060101010101" pitchFamily="49" charset="-122"/>
            </a:endParaRPr>
          </a:p>
          <a:p>
            <a:pPr>
              <a:lnSpc>
                <a:spcPct val="150000"/>
              </a:lnSpc>
              <a:buNone/>
            </a:pPr>
            <a:r>
              <a:rPr lang="en-US" altLang="zh-CN" sz="2000" dirty="0" smtClean="0">
                <a:solidFill>
                  <a:schemeClr val="tx1"/>
                </a:solidFill>
                <a:latin typeface="微软雅黑" panose="020B0503020204020204" charset="-122"/>
                <a:ea typeface="微软雅黑" panose="020B0503020204020204" charset="-122"/>
                <a:sym typeface="黑体" panose="02010609060101010101" pitchFamily="49" charset="-122"/>
              </a:rPr>
              <a:t>  </a:t>
            </a:r>
            <a:endParaRPr lang="en-US" altLang="zh-CN" sz="2000" dirty="0" smtClean="0">
              <a:solidFill>
                <a:schemeClr val="tx1"/>
              </a:solidFill>
              <a:latin typeface="微软雅黑" panose="020B0503020204020204" charset="-122"/>
              <a:ea typeface="微软雅黑" panose="020B0503020204020204" charset="-122"/>
              <a:sym typeface="黑体" panose="02010609060101010101" pitchFamily="49" charset="-122"/>
            </a:endParaRPr>
          </a:p>
          <a:p>
            <a:pPr>
              <a:lnSpc>
                <a:spcPct val="150000"/>
              </a:lnSpc>
              <a:buNone/>
            </a:pPr>
            <a:r>
              <a:rPr lang="en-US" altLang="zh-CN" sz="2000" dirty="0" smtClean="0">
                <a:solidFill>
                  <a:schemeClr val="tx1"/>
                </a:solidFill>
                <a:latin typeface="微软雅黑" panose="020B0503020204020204" charset="-122"/>
                <a:ea typeface="微软雅黑" panose="020B0503020204020204" charset="-122"/>
                <a:sym typeface="黑体" panose="02010609060101010101" pitchFamily="49" charset="-122"/>
              </a:rPr>
              <a:t>2.</a:t>
            </a:r>
            <a:r>
              <a:rPr lang="zh-CN" altLang="en-US" sz="2000" dirty="0" smtClean="0">
                <a:solidFill>
                  <a:schemeClr val="tx1"/>
                </a:solidFill>
                <a:latin typeface="微软雅黑" panose="020B0503020204020204" charset="-122"/>
                <a:ea typeface="微软雅黑" panose="020B0503020204020204" charset="-122"/>
                <a:sym typeface="黑体" panose="02010609060101010101" pitchFamily="49" charset="-122"/>
              </a:rPr>
              <a:t>要注意风向及动火点位置，有风时需在上风口取样。了解上述情况后，再进行取样，要注意动火点附近可燃气体管道接头处，</a:t>
            </a:r>
            <a:endParaRPr lang="zh-CN" altLang="en-US" sz="2000" dirty="0" smtClean="0">
              <a:solidFill>
                <a:schemeClr val="tx1"/>
              </a:solidFill>
              <a:latin typeface="微软雅黑" panose="020B0503020204020204" charset="-122"/>
              <a:ea typeface="微软雅黑" panose="020B0503020204020204" charset="-122"/>
              <a:sym typeface="黑体" panose="02010609060101010101" pitchFamily="49" charset="-122"/>
            </a:endParaRPr>
          </a:p>
          <a:p>
            <a:pPr>
              <a:lnSpc>
                <a:spcPct val="150000"/>
              </a:lnSpc>
              <a:buNone/>
            </a:pPr>
            <a:r>
              <a:rPr lang="en-US" altLang="zh-CN" sz="2000" dirty="0" smtClean="0">
                <a:solidFill>
                  <a:schemeClr val="tx1"/>
                </a:solidFill>
                <a:latin typeface="微软雅黑" panose="020B0503020204020204" charset="-122"/>
                <a:ea typeface="微软雅黑" panose="020B0503020204020204" charset="-122"/>
                <a:sym typeface="黑体" panose="02010609060101010101" pitchFamily="49" charset="-122"/>
              </a:rPr>
              <a:t>   </a:t>
            </a:r>
            <a:endParaRPr lang="en-US" altLang="zh-CN" sz="2000" dirty="0" smtClean="0">
              <a:solidFill>
                <a:schemeClr val="tx1"/>
              </a:solidFill>
              <a:latin typeface="微软雅黑" panose="020B0503020204020204" charset="-122"/>
              <a:ea typeface="微软雅黑" panose="020B0503020204020204" charset="-122"/>
              <a:sym typeface="黑体" panose="02010609060101010101" pitchFamily="49" charset="-122"/>
            </a:endParaRPr>
          </a:p>
          <a:p>
            <a:pPr>
              <a:lnSpc>
                <a:spcPct val="150000"/>
              </a:lnSpc>
              <a:buNone/>
            </a:pPr>
            <a:r>
              <a:rPr lang="en-US" altLang="zh-CN" sz="2000" dirty="0" smtClean="0">
                <a:solidFill>
                  <a:schemeClr val="tx1"/>
                </a:solidFill>
                <a:latin typeface="微软雅黑" panose="020B0503020204020204" charset="-122"/>
                <a:ea typeface="微软雅黑" panose="020B0503020204020204" charset="-122"/>
                <a:sym typeface="黑体" panose="02010609060101010101" pitchFamily="49" charset="-122"/>
              </a:rPr>
              <a:t>3.</a:t>
            </a:r>
            <a:r>
              <a:rPr lang="zh-CN" altLang="en-US" sz="2000" dirty="0" smtClean="0">
                <a:solidFill>
                  <a:schemeClr val="tx1"/>
                </a:solidFill>
                <a:latin typeface="微软雅黑" panose="020B0503020204020204" charset="-122"/>
                <a:ea typeface="微软雅黑" panose="020B0503020204020204" charset="-122"/>
                <a:sym typeface="黑体" panose="02010609060101010101" pitchFamily="49" charset="-122"/>
              </a:rPr>
              <a:t>必要时专门在接头处取样。高空动火，地面也要取样分析。</a:t>
            </a:r>
            <a:r>
              <a:rPr lang="en-US" altLang="zh-CN" sz="2000" dirty="0" smtClean="0">
                <a:solidFill>
                  <a:schemeClr val="tx1"/>
                </a:solidFill>
                <a:latin typeface="微软雅黑" panose="020B0503020204020204" charset="-122"/>
                <a:ea typeface="微软雅黑" panose="020B0503020204020204" charset="-122"/>
                <a:sym typeface="黑体" panose="02010609060101010101" pitchFamily="49" charset="-122"/>
              </a:rPr>
              <a:t>    </a:t>
            </a:r>
            <a:endParaRPr lang="zh-CN" altLang="en-US" sz="2000" dirty="0" smtClean="0">
              <a:solidFill>
                <a:schemeClr val="tx1"/>
              </a:solidFill>
              <a:latin typeface="微软雅黑" panose="020B0503020204020204" charset="-122"/>
              <a:ea typeface="微软雅黑" panose="020B0503020204020204" charset="-122"/>
              <a:sym typeface="黑体" panose="02010609060101010101" pitchFamily="49" charset="-122"/>
            </a:endParaRPr>
          </a:p>
          <a:p>
            <a:pPr>
              <a:lnSpc>
                <a:spcPct val="150000"/>
              </a:lnSpc>
            </a:pPr>
            <a:endParaRPr lang="zh-CN" altLang="en-US" sz="2000" dirty="0" smtClean="0">
              <a:solidFill>
                <a:schemeClr val="tx1"/>
              </a:solidFill>
            </a:endParaRPr>
          </a:p>
          <a:p>
            <a:pPr>
              <a:buNone/>
            </a:pPr>
            <a:endParaRPr lang="zh-CN" altLang="en-US" sz="2000" dirty="0" smtClean="0">
              <a:solidFill>
                <a:schemeClr val="tx1"/>
              </a:solidFill>
              <a:latin typeface="宋体" panose="02010600030101010101" pitchFamily="2" charset="-122"/>
            </a:endParaRPr>
          </a:p>
          <a:p>
            <a:pPr>
              <a:buNone/>
            </a:pPr>
            <a:r>
              <a:rPr lang="en-US" altLang="zh-CN" sz="2000" dirty="0" smtClean="0">
                <a:solidFill>
                  <a:schemeClr val="tx1"/>
                </a:solidFill>
                <a:latin typeface="微软雅黑" panose="020B0503020204020204" charset="-122"/>
                <a:ea typeface="微软雅黑" panose="020B0503020204020204" charset="-122"/>
                <a:sym typeface="黑体" panose="02010609060101010101" pitchFamily="49" charset="-122"/>
              </a:rPr>
              <a:t> </a:t>
            </a:r>
            <a:endParaRPr lang="en-US" altLang="zh-CN" sz="2000" dirty="0" smtClean="0">
              <a:solidFill>
                <a:schemeClr val="tx1"/>
              </a:solidFill>
              <a:latin typeface="微软雅黑" panose="020B0503020204020204" charset="-122"/>
              <a:ea typeface="微软雅黑" panose="020B0503020204020204" charset="-122"/>
              <a:sym typeface="黑体" panose="02010609060101010101" pitchFamily="49" charset="-122"/>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 </a:t>
            </a:r>
            <a:endParaRPr lang="zh-CN" altLang="en-US" dirty="0"/>
          </a:p>
        </p:txBody>
      </p:sp>
      <p:sp>
        <p:nvSpPr>
          <p:cNvPr id="3" name="内容占位符 2"/>
          <p:cNvSpPr>
            <a:spLocks noGrp="1"/>
          </p:cNvSpPr>
          <p:nvPr>
            <p:ph idx="1"/>
          </p:nvPr>
        </p:nvSpPr>
        <p:spPr>
          <a:xfrm>
            <a:off x="652145" y="1052830"/>
            <a:ext cx="10572115" cy="3881120"/>
          </a:xfrm>
          <a:solidFill>
            <a:schemeClr val="bg1"/>
          </a:solidFill>
        </p:spPr>
        <p:txBody>
          <a:bodyPr>
            <a:noAutofit/>
          </a:bodyPr>
          <a:lstStyle/>
          <a:p>
            <a:pPr indent="304800">
              <a:lnSpc>
                <a:spcPct val="150000"/>
              </a:lnSpc>
              <a:buNone/>
            </a:pPr>
            <a:r>
              <a:rPr lang="zh-CN" altLang="en-US" sz="2000" dirty="0" smtClean="0">
                <a:solidFill>
                  <a:schemeClr val="tx1"/>
                </a:solidFill>
                <a:latin typeface="微软雅黑" panose="020B0503020204020204" charset="-122"/>
                <a:ea typeface="微软雅黑" panose="020B0503020204020204" charset="-122"/>
                <a:sym typeface="黑体" panose="02010609060101010101" pitchFamily="49" charset="-122"/>
              </a:rPr>
              <a:t>有毒有害气体采样点原则上是工人经常活动的地方，离地面或操作</a:t>
            </a:r>
            <a:r>
              <a:rPr lang="en-US" altLang="zh-CN" sz="2000" dirty="0" smtClean="0">
                <a:solidFill>
                  <a:schemeClr val="tx1"/>
                </a:solidFill>
                <a:latin typeface="微软雅黑" panose="020B0503020204020204" charset="-122"/>
                <a:ea typeface="微软雅黑" panose="020B0503020204020204" charset="-122"/>
                <a:sym typeface="黑体" panose="02010609060101010101" pitchFamily="49" charset="-122"/>
              </a:rPr>
              <a:t>1.5</a:t>
            </a:r>
            <a:r>
              <a:rPr lang="zh-CN" altLang="en-US" sz="2000" dirty="0" smtClean="0">
                <a:solidFill>
                  <a:schemeClr val="tx1"/>
                </a:solidFill>
                <a:latin typeface="微软雅黑" panose="020B0503020204020204" charset="-122"/>
                <a:ea typeface="微软雅黑" panose="020B0503020204020204" charset="-122"/>
                <a:sym typeface="黑体" panose="02010609060101010101" pitchFamily="49" charset="-122"/>
              </a:rPr>
              <a:t>米高处呼吸带或设备检修时设备人孔内。</a:t>
            </a:r>
            <a:endParaRPr lang="en-US" altLang="zh-CN" sz="2000" dirty="0" smtClean="0">
              <a:solidFill>
                <a:schemeClr val="tx1"/>
              </a:solidFill>
              <a:latin typeface="微软雅黑" panose="020B0503020204020204" charset="-122"/>
              <a:ea typeface="微软雅黑" panose="020B0503020204020204" charset="-122"/>
              <a:sym typeface="黑体" panose="02010609060101010101" pitchFamily="49" charset="-122"/>
            </a:endParaRPr>
          </a:p>
          <a:p>
            <a:pPr indent="304800">
              <a:lnSpc>
                <a:spcPct val="150000"/>
              </a:lnSpc>
              <a:buNone/>
            </a:pPr>
            <a:r>
              <a:rPr lang="en-US" altLang="zh-CN" sz="2000" dirty="0" smtClean="0">
                <a:solidFill>
                  <a:schemeClr val="tx1"/>
                </a:solidFill>
                <a:latin typeface="微软雅黑" panose="020B0503020204020204" charset="-122"/>
                <a:ea typeface="微软雅黑" panose="020B0503020204020204" charset="-122"/>
                <a:sym typeface="黑体" panose="02010609060101010101" pitchFamily="49" charset="-122"/>
              </a:rPr>
              <a:t>   </a:t>
            </a:r>
            <a:endParaRPr lang="en-US" altLang="zh-CN" sz="2000" dirty="0" smtClean="0">
              <a:solidFill>
                <a:schemeClr val="tx1"/>
              </a:solidFill>
              <a:latin typeface="微软雅黑" panose="020B0503020204020204" charset="-122"/>
              <a:ea typeface="微软雅黑" panose="020B0503020204020204" charset="-122"/>
              <a:sym typeface="黑体" panose="02010609060101010101" pitchFamily="49" charset="-122"/>
            </a:endParaRPr>
          </a:p>
          <a:p>
            <a:pPr indent="304800">
              <a:lnSpc>
                <a:spcPct val="150000"/>
              </a:lnSpc>
              <a:buNone/>
            </a:pPr>
            <a:r>
              <a:rPr lang="zh-CN" altLang="en-US" sz="2000" dirty="0" smtClean="0">
                <a:solidFill>
                  <a:schemeClr val="tx1"/>
                </a:solidFill>
                <a:latin typeface="微软雅黑" panose="020B0503020204020204" charset="-122"/>
                <a:ea typeface="微软雅黑" panose="020B0503020204020204" charset="-122"/>
                <a:sym typeface="黑体" panose="02010609060101010101" pitchFamily="49" charset="-122"/>
              </a:rPr>
              <a:t>根据有毒物毒性和在厂房内存在状态及测定方法，确定采样设备和合适的采样方法。</a:t>
            </a:r>
            <a:endParaRPr lang="zh-CN" altLang="en-US" sz="2000" dirty="0" smtClean="0">
              <a:solidFill>
                <a:schemeClr val="tx1"/>
              </a:solidFill>
              <a:latin typeface="微软雅黑" panose="020B0503020204020204" charset="-122"/>
              <a:ea typeface="微软雅黑" panose="020B0503020204020204" charset="-122"/>
              <a:sym typeface="黑体" panose="02010609060101010101" pitchFamily="49" charset="-122"/>
            </a:endParaRPr>
          </a:p>
          <a:p>
            <a:pPr indent="304800">
              <a:lnSpc>
                <a:spcPct val="150000"/>
              </a:lnSpc>
              <a:buNone/>
            </a:pPr>
            <a:r>
              <a:rPr lang="zh-CN" altLang="en-US" sz="2000" dirty="0" smtClean="0">
                <a:solidFill>
                  <a:schemeClr val="tx1"/>
                </a:solidFill>
                <a:latin typeface="微软雅黑" panose="020B0503020204020204" charset="-122"/>
                <a:ea typeface="微软雅黑" panose="020B0503020204020204" charset="-122"/>
                <a:sym typeface="黑体" panose="02010609060101010101" pitchFamily="49" charset="-122"/>
              </a:rPr>
              <a:t> </a:t>
            </a:r>
            <a:r>
              <a:rPr lang="en-US" altLang="zh-CN" sz="2000" dirty="0" smtClean="0">
                <a:solidFill>
                  <a:schemeClr val="tx1"/>
                </a:solidFill>
                <a:latin typeface="微软雅黑" panose="020B0503020204020204" charset="-122"/>
                <a:ea typeface="微软雅黑" panose="020B0503020204020204" charset="-122"/>
                <a:sym typeface="黑体" panose="02010609060101010101" pitchFamily="49" charset="-122"/>
              </a:rPr>
              <a:t>  </a:t>
            </a:r>
            <a:endParaRPr lang="en-US" altLang="zh-CN" sz="2000" dirty="0" smtClean="0">
              <a:solidFill>
                <a:schemeClr val="tx1"/>
              </a:solidFill>
              <a:latin typeface="微软雅黑" panose="020B0503020204020204" charset="-122"/>
              <a:ea typeface="微软雅黑" panose="020B0503020204020204" charset="-122"/>
              <a:sym typeface="黑体" panose="02010609060101010101" pitchFamily="49" charset="-122"/>
            </a:endParaRPr>
          </a:p>
          <a:p>
            <a:pPr indent="304800">
              <a:lnSpc>
                <a:spcPct val="150000"/>
              </a:lnSpc>
              <a:buNone/>
            </a:pPr>
            <a:r>
              <a:rPr lang="zh-CN" altLang="en-US" sz="2000" dirty="0" smtClean="0">
                <a:solidFill>
                  <a:schemeClr val="tx1"/>
                </a:solidFill>
                <a:latin typeface="微软雅黑" panose="020B0503020204020204" charset="-122"/>
                <a:ea typeface="微软雅黑" panose="020B0503020204020204" charset="-122"/>
                <a:sym typeface="黑体" panose="02010609060101010101" pitchFamily="49" charset="-122"/>
              </a:rPr>
              <a:t>采样时要同时测量采样点气体温度和压力，以换算为标准状态时采气体积。</a:t>
            </a:r>
            <a:endParaRPr lang="zh-CN" altLang="en-US" sz="2000" dirty="0" smtClean="0">
              <a:solidFill>
                <a:schemeClr val="tx1"/>
              </a:solidFill>
              <a:latin typeface="微软雅黑" panose="020B0503020204020204" charset="-122"/>
              <a:ea typeface="微软雅黑" panose="020B0503020204020204" charset="-122"/>
              <a:sym typeface="黑体" panose="02010609060101010101" pitchFamily="49" charset="-122"/>
            </a:endParaRPr>
          </a:p>
          <a:p>
            <a:pPr>
              <a:buNone/>
            </a:pPr>
            <a:endParaRPr lang="zh-CN" altLang="en-US" sz="2000" dirty="0" smtClean="0">
              <a:solidFill>
                <a:schemeClr val="tx1"/>
              </a:solidFill>
              <a:latin typeface="微软雅黑" panose="020B0503020204020204" charset="-122"/>
              <a:ea typeface="微软雅黑" panose="020B0503020204020204" charset="-122"/>
              <a:sym typeface="黑体" panose="02010609060101010101" pitchFamily="49" charset="-122"/>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 </a:t>
            </a:r>
            <a:endParaRPr lang="zh-CN" altLang="en-US" dirty="0"/>
          </a:p>
        </p:txBody>
      </p:sp>
      <p:sp>
        <p:nvSpPr>
          <p:cNvPr id="3" name="内容占位符 2"/>
          <p:cNvSpPr>
            <a:spLocks noGrp="1"/>
          </p:cNvSpPr>
          <p:nvPr>
            <p:ph idx="1"/>
          </p:nvPr>
        </p:nvSpPr>
        <p:spPr>
          <a:xfrm>
            <a:off x="1880839" y="1052513"/>
            <a:ext cx="8606857" cy="4274399"/>
          </a:xfrm>
          <a:solidFill>
            <a:schemeClr val="bg1"/>
          </a:solidFill>
        </p:spPr>
        <p:txBody>
          <a:bodyPr>
            <a:normAutofit/>
          </a:bodyPr>
          <a:lstStyle/>
          <a:p>
            <a:pPr>
              <a:buNone/>
            </a:pPr>
            <a:r>
              <a:rPr lang="en-US" altLang="zh-CN" sz="2800" b="1" dirty="0" smtClean="0">
                <a:solidFill>
                  <a:srgbClr val="C00000"/>
                </a:solidFill>
                <a:latin typeface="微软雅黑" panose="020B0503020204020204" charset="-122"/>
                <a:ea typeface="微软雅黑" panose="020B0503020204020204" charset="-122"/>
                <a:sym typeface="黑体" panose="02010609060101010101" pitchFamily="49" charset="-122"/>
              </a:rPr>
              <a:t>                        </a:t>
            </a:r>
            <a:r>
              <a:rPr lang="en-US" altLang="zh-CN" sz="2400" b="1" dirty="0" smtClean="0">
                <a:solidFill>
                  <a:schemeClr val="tx1"/>
                </a:solidFill>
                <a:latin typeface="微软雅黑" panose="020B0503020204020204" charset="-122"/>
                <a:ea typeface="微软雅黑" panose="020B0503020204020204" charset="-122"/>
                <a:sym typeface="黑体" panose="02010609060101010101" pitchFamily="49" charset="-122"/>
              </a:rPr>
              <a:t> </a:t>
            </a:r>
            <a:r>
              <a:rPr lang="zh-CN" altLang="zh-CN" sz="2400" b="1" dirty="0" smtClean="0">
                <a:solidFill>
                  <a:schemeClr val="tx1"/>
                </a:solidFill>
                <a:latin typeface="微软雅黑" panose="020B0503020204020204" charset="-122"/>
                <a:ea typeface="微软雅黑" panose="020B0503020204020204" charset="-122"/>
                <a:sym typeface="黑体" panose="02010609060101010101" pitchFamily="49" charset="-122"/>
              </a:rPr>
              <a:t>安全分析注意事项</a:t>
            </a:r>
            <a:endParaRPr lang="en-US" altLang="zh-CN" sz="2400" b="1" dirty="0" smtClean="0">
              <a:solidFill>
                <a:schemeClr val="tx1"/>
              </a:solidFill>
              <a:latin typeface="微软雅黑" panose="020B0503020204020204" charset="-122"/>
              <a:ea typeface="微软雅黑" panose="020B0503020204020204" charset="-122"/>
              <a:sym typeface="黑体" panose="02010609060101010101" pitchFamily="49" charset="-122"/>
            </a:endParaRPr>
          </a:p>
          <a:p>
            <a:pPr>
              <a:buNone/>
            </a:pPr>
            <a:r>
              <a:rPr lang="en-US" altLang="zh-CN" sz="2400" dirty="0" smtClean="0">
                <a:solidFill>
                  <a:schemeClr val="tx1"/>
                </a:solidFill>
                <a:latin typeface="宋体" panose="02010600030101010101" pitchFamily="2" charset="-122"/>
              </a:rPr>
              <a:t> </a:t>
            </a:r>
            <a:endParaRPr lang="en-US" altLang="zh-CN" sz="2400" dirty="0" smtClean="0">
              <a:solidFill>
                <a:schemeClr val="tx1"/>
              </a:solidFill>
              <a:latin typeface="宋体" panose="02010600030101010101" pitchFamily="2" charset="-122"/>
            </a:endParaRPr>
          </a:p>
          <a:p>
            <a:pPr>
              <a:buNone/>
            </a:pPr>
            <a:r>
              <a:rPr lang="en-US" altLang="zh-CN" sz="2400" dirty="0" smtClean="0">
                <a:solidFill>
                  <a:schemeClr val="tx1"/>
                </a:solidFill>
                <a:latin typeface="微软雅黑" panose="020B0503020204020204" charset="-122"/>
                <a:ea typeface="微软雅黑" panose="020B0503020204020204" charset="-122"/>
                <a:sym typeface="黑体" panose="02010609060101010101" pitchFamily="49" charset="-122"/>
              </a:rPr>
              <a:t>           </a:t>
            </a:r>
            <a:endParaRPr lang="en-US" altLang="zh-CN" sz="2400" dirty="0" smtClean="0">
              <a:solidFill>
                <a:schemeClr val="tx1"/>
              </a:solidFill>
              <a:latin typeface="微软雅黑" panose="020B0503020204020204" charset="-122"/>
              <a:ea typeface="微软雅黑" panose="020B0503020204020204" charset="-122"/>
              <a:sym typeface="黑体" panose="02010609060101010101" pitchFamily="49" charset="-122"/>
            </a:endParaRPr>
          </a:p>
          <a:p>
            <a:pPr>
              <a:buNone/>
            </a:pPr>
            <a:endParaRPr lang="en-US" altLang="zh-CN" sz="2400" dirty="0" smtClean="0">
              <a:solidFill>
                <a:schemeClr val="tx1"/>
              </a:solidFill>
              <a:latin typeface="微软雅黑" panose="020B0503020204020204" charset="-122"/>
              <a:ea typeface="微软雅黑" panose="020B0503020204020204" charset="-122"/>
              <a:sym typeface="黑体" panose="02010609060101010101" pitchFamily="49" charset="-122"/>
            </a:endParaRPr>
          </a:p>
        </p:txBody>
      </p:sp>
      <p:sp>
        <p:nvSpPr>
          <p:cNvPr id="4" name="文本框 3"/>
          <p:cNvSpPr txBox="1"/>
          <p:nvPr/>
        </p:nvSpPr>
        <p:spPr>
          <a:xfrm>
            <a:off x="1743710" y="2230120"/>
            <a:ext cx="9363710" cy="5145405"/>
          </a:xfrm>
          <a:prstGeom prst="rect">
            <a:avLst/>
          </a:prstGeom>
          <a:noFill/>
        </p:spPr>
        <p:txBody>
          <a:bodyPr wrap="square" rtlCol="0" anchor="t">
            <a:noAutofit/>
          </a:bodyPr>
          <a:lstStyle/>
          <a:p>
            <a:pPr>
              <a:buNone/>
            </a:pPr>
            <a:r>
              <a:rPr lang="en-US" altLang="zh-CN" sz="2000" dirty="0" smtClean="0">
                <a:solidFill>
                  <a:schemeClr val="tx1"/>
                </a:solidFill>
                <a:latin typeface="微软雅黑" panose="020B0503020204020204" charset="-122"/>
                <a:ea typeface="微软雅黑" panose="020B0503020204020204" charset="-122"/>
                <a:sym typeface="黑体" panose="02010609060101010101" pitchFamily="49" charset="-122"/>
              </a:rPr>
              <a:t>1. </a:t>
            </a:r>
            <a:r>
              <a:rPr lang="zh-CN" altLang="en-US" sz="2000" dirty="0" smtClean="0">
                <a:solidFill>
                  <a:schemeClr val="tx1"/>
                </a:solidFill>
                <a:latin typeface="微软雅黑" panose="020B0503020204020204" charset="-122"/>
                <a:ea typeface="微软雅黑" panose="020B0503020204020204" charset="-122"/>
                <a:sym typeface="黑体" panose="02010609060101010101" pitchFamily="49" charset="-122"/>
              </a:rPr>
              <a:t>生产期间独立系统</a:t>
            </a:r>
            <a:r>
              <a:rPr lang="en-US" altLang="zh-CN" sz="2000" dirty="0" smtClean="0">
                <a:solidFill>
                  <a:schemeClr val="tx1"/>
                </a:solidFill>
                <a:latin typeface="微软雅黑" panose="020B0503020204020204" charset="-122"/>
                <a:ea typeface="微软雅黑" panose="020B0503020204020204" charset="-122"/>
                <a:sym typeface="黑体" panose="02010609060101010101" pitchFamily="49" charset="-122"/>
              </a:rPr>
              <a:t>(</a:t>
            </a:r>
            <a:r>
              <a:rPr lang="zh-CN" altLang="en-US" sz="2000" dirty="0" smtClean="0">
                <a:solidFill>
                  <a:schemeClr val="tx1"/>
                </a:solidFill>
                <a:latin typeface="微软雅黑" panose="020B0503020204020204" charset="-122"/>
                <a:ea typeface="微软雅黑" panose="020B0503020204020204" charset="-122"/>
                <a:sym typeface="黑体" panose="02010609060101010101" pitchFamily="49" charset="-122"/>
              </a:rPr>
              <a:t>已清扫隔离的容器</a:t>
            </a:r>
            <a:r>
              <a:rPr lang="en-US" altLang="zh-CN" sz="2000" dirty="0" smtClean="0">
                <a:solidFill>
                  <a:schemeClr val="tx1"/>
                </a:solidFill>
                <a:latin typeface="微软雅黑" panose="020B0503020204020204" charset="-122"/>
                <a:ea typeface="微软雅黑" panose="020B0503020204020204" charset="-122"/>
                <a:sym typeface="黑体" panose="02010609060101010101" pitchFamily="49" charset="-122"/>
              </a:rPr>
              <a:t>)</a:t>
            </a:r>
            <a:r>
              <a:rPr lang="zh-CN" altLang="en-US" sz="2000" dirty="0" smtClean="0">
                <a:solidFill>
                  <a:schemeClr val="tx1"/>
                </a:solidFill>
                <a:latin typeface="微软雅黑" panose="020B0503020204020204" charset="-122"/>
                <a:ea typeface="微软雅黑" panose="020B0503020204020204" charset="-122"/>
                <a:sym typeface="黑体" panose="02010609060101010101" pitchFamily="49" charset="-122"/>
              </a:rPr>
              <a:t>分析结果</a:t>
            </a:r>
            <a:r>
              <a:rPr lang="en-US" altLang="zh-CN" sz="2000" dirty="0" smtClean="0">
                <a:solidFill>
                  <a:schemeClr val="tx1"/>
                </a:solidFill>
                <a:latin typeface="微软雅黑" panose="020B0503020204020204" charset="-122"/>
                <a:ea typeface="微软雅黑" panose="020B0503020204020204" charset="-122"/>
                <a:sym typeface="黑体" panose="02010609060101010101" pitchFamily="49" charset="-122"/>
              </a:rPr>
              <a:t>2h</a:t>
            </a:r>
            <a:r>
              <a:rPr lang="zh-CN" altLang="en-US" sz="2000" dirty="0" smtClean="0">
                <a:solidFill>
                  <a:schemeClr val="tx1"/>
                </a:solidFill>
                <a:latin typeface="微软雅黑" panose="020B0503020204020204" charset="-122"/>
                <a:ea typeface="微软雅黑" panose="020B0503020204020204" charset="-122"/>
                <a:sym typeface="黑体" panose="02010609060101010101" pitchFamily="49" charset="-122"/>
              </a:rPr>
              <a:t>内有效</a:t>
            </a:r>
            <a:r>
              <a:rPr lang="en-US" altLang="zh-CN" sz="2000" dirty="0" smtClean="0">
                <a:solidFill>
                  <a:schemeClr val="tx1"/>
                </a:solidFill>
                <a:latin typeface="微软雅黑" panose="020B0503020204020204" charset="-122"/>
                <a:ea typeface="微软雅黑" panose="020B0503020204020204" charset="-122"/>
                <a:sym typeface="黑体" panose="02010609060101010101" pitchFamily="49" charset="-122"/>
              </a:rPr>
              <a:t>, </a:t>
            </a:r>
            <a:r>
              <a:rPr lang="zh-CN" altLang="en-US" sz="2000" dirty="0" smtClean="0">
                <a:solidFill>
                  <a:schemeClr val="tx1"/>
                </a:solidFill>
                <a:latin typeface="微软雅黑" panose="020B0503020204020204" charset="-122"/>
                <a:ea typeface="微软雅黑" panose="020B0503020204020204" charset="-122"/>
                <a:sym typeface="黑体" panose="02010609060101010101" pitchFamily="49" charset="-122"/>
              </a:rPr>
              <a:t>作业中间隔两小时以上未动火或分析后超过两小时未动火作业则必须重新采样分析。</a:t>
            </a:r>
            <a:br>
              <a:rPr lang="zh-CN" altLang="en-US" sz="2000" dirty="0" smtClean="0">
                <a:solidFill>
                  <a:schemeClr val="tx1"/>
                </a:solidFill>
                <a:latin typeface="微软雅黑" panose="020B0503020204020204" charset="-122"/>
                <a:ea typeface="微软雅黑" panose="020B0503020204020204" charset="-122"/>
                <a:sym typeface="黑体" panose="02010609060101010101" pitchFamily="49" charset="-122"/>
              </a:rPr>
            </a:br>
            <a:r>
              <a:rPr lang="en-US" altLang="zh-CN" sz="2000" dirty="0" smtClean="0">
                <a:solidFill>
                  <a:schemeClr val="tx1"/>
                </a:solidFill>
                <a:latin typeface="微软雅黑" panose="020B0503020204020204" charset="-122"/>
                <a:ea typeface="微软雅黑" panose="020B0503020204020204" charset="-122"/>
                <a:sym typeface="黑体" panose="02010609060101010101" pitchFamily="49" charset="-122"/>
              </a:rPr>
              <a:t>      </a:t>
            </a:r>
            <a:endParaRPr lang="en-US" altLang="zh-CN" sz="2000" dirty="0" smtClean="0">
              <a:solidFill>
                <a:schemeClr val="tx1"/>
              </a:solidFill>
              <a:latin typeface="微软雅黑" panose="020B0503020204020204" charset="-122"/>
              <a:ea typeface="微软雅黑" panose="020B0503020204020204" charset="-122"/>
              <a:sym typeface="黑体" panose="02010609060101010101" pitchFamily="49" charset="-122"/>
            </a:endParaRPr>
          </a:p>
          <a:p>
            <a:pPr>
              <a:buNone/>
            </a:pPr>
            <a:r>
              <a:rPr lang="en-US" altLang="zh-CN" sz="2000" dirty="0" smtClean="0">
                <a:solidFill>
                  <a:schemeClr val="tx1"/>
                </a:solidFill>
                <a:latin typeface="微软雅黑" panose="020B0503020204020204" charset="-122"/>
                <a:ea typeface="微软雅黑" panose="020B0503020204020204" charset="-122"/>
                <a:sym typeface="黑体" panose="02010609060101010101" pitchFamily="49" charset="-122"/>
              </a:rPr>
              <a:t>2. </a:t>
            </a:r>
            <a:r>
              <a:rPr lang="zh-CN" altLang="en-US" sz="2000" dirty="0" smtClean="0">
                <a:solidFill>
                  <a:schemeClr val="tx1"/>
                </a:solidFill>
                <a:latin typeface="微软雅黑" panose="020B0503020204020204" charset="-122"/>
                <a:ea typeface="微软雅黑" panose="020B0503020204020204" charset="-122"/>
                <a:sym typeface="黑体" panose="02010609060101010101" pitchFamily="49" charset="-122"/>
              </a:rPr>
              <a:t>停工检修的化验分析分两次进行</a:t>
            </a:r>
            <a:r>
              <a:rPr lang="en-US" altLang="zh-CN" sz="2000" dirty="0" smtClean="0">
                <a:solidFill>
                  <a:schemeClr val="tx1"/>
                </a:solidFill>
                <a:latin typeface="微软雅黑" panose="020B0503020204020204" charset="-122"/>
                <a:ea typeface="微软雅黑" panose="020B0503020204020204" charset="-122"/>
                <a:sym typeface="黑体" panose="02010609060101010101" pitchFamily="49" charset="-122"/>
              </a:rPr>
              <a:t>, </a:t>
            </a:r>
            <a:r>
              <a:rPr lang="zh-CN" altLang="en-US" sz="2000" dirty="0" smtClean="0">
                <a:solidFill>
                  <a:schemeClr val="tx1"/>
                </a:solidFill>
                <a:latin typeface="微软雅黑" panose="020B0503020204020204" charset="-122"/>
                <a:ea typeface="微软雅黑" panose="020B0503020204020204" charset="-122"/>
                <a:sym typeface="黑体" panose="02010609060101010101" pitchFamily="49" charset="-122"/>
              </a:rPr>
              <a:t>先做氧含量分析</a:t>
            </a:r>
            <a:r>
              <a:rPr lang="en-US" altLang="zh-CN" sz="2000" dirty="0" smtClean="0">
                <a:solidFill>
                  <a:schemeClr val="tx1"/>
                </a:solidFill>
                <a:latin typeface="微软雅黑" panose="020B0503020204020204" charset="-122"/>
                <a:ea typeface="微软雅黑" panose="020B0503020204020204" charset="-122"/>
                <a:sym typeface="黑体" panose="02010609060101010101" pitchFamily="49" charset="-122"/>
              </a:rPr>
              <a:t>,</a:t>
            </a:r>
            <a:r>
              <a:rPr lang="zh-CN" altLang="en-US" sz="2000" dirty="0" smtClean="0">
                <a:solidFill>
                  <a:schemeClr val="tx1"/>
                </a:solidFill>
                <a:latin typeface="微软雅黑" panose="020B0503020204020204" charset="-122"/>
                <a:ea typeface="微软雅黑" panose="020B0503020204020204" charset="-122"/>
                <a:sym typeface="黑体" panose="02010609060101010101" pitchFamily="49" charset="-122"/>
              </a:rPr>
              <a:t>待容器清扫工作完成后再做爆炸分析。与系统完全隔离且经过清扫后的容器设备分析结果检修期间内有效。</a:t>
            </a:r>
            <a:endParaRPr lang="en-US" altLang="zh-CN" sz="2000" dirty="0" smtClean="0">
              <a:solidFill>
                <a:schemeClr val="tx1"/>
              </a:solidFill>
              <a:latin typeface="微软雅黑" panose="020B0503020204020204" charset="-122"/>
              <a:ea typeface="微软雅黑" panose="020B0503020204020204" charset="-122"/>
              <a:sym typeface="黑体" panose="02010609060101010101" pitchFamily="49" charset="-122"/>
            </a:endParaRPr>
          </a:p>
          <a:p>
            <a:pPr>
              <a:lnSpc>
                <a:spcPct val="150000"/>
              </a:lnSpc>
              <a:buNone/>
            </a:pPr>
            <a:r>
              <a:rPr lang="en-US" altLang="zh-CN" sz="2000" dirty="0" smtClean="0">
                <a:solidFill>
                  <a:schemeClr val="tx1"/>
                </a:solidFill>
                <a:latin typeface="微软雅黑" panose="020B0503020204020204" charset="-122"/>
                <a:ea typeface="微软雅黑" panose="020B0503020204020204" charset="-122"/>
                <a:sym typeface="黑体" panose="02010609060101010101" pitchFamily="49" charset="-122"/>
              </a:rPr>
              <a:t>         </a:t>
            </a:r>
            <a:endParaRPr lang="en-US" altLang="zh-CN" sz="2000" dirty="0" smtClean="0">
              <a:solidFill>
                <a:schemeClr val="tx1"/>
              </a:solidFill>
              <a:latin typeface="微软雅黑" panose="020B0503020204020204" charset="-122"/>
              <a:ea typeface="微软雅黑" panose="020B0503020204020204" charset="-122"/>
              <a:sym typeface="黑体" panose="02010609060101010101" pitchFamily="49" charset="-122"/>
            </a:endParaRPr>
          </a:p>
          <a:p>
            <a:pPr>
              <a:lnSpc>
                <a:spcPct val="150000"/>
              </a:lnSpc>
              <a:buNone/>
            </a:pPr>
            <a:r>
              <a:rPr lang="en-US" altLang="zh-CN" sz="2000" dirty="0" smtClean="0">
                <a:solidFill>
                  <a:schemeClr val="tx1"/>
                </a:solidFill>
                <a:latin typeface="微软雅黑" panose="020B0503020204020204" charset="-122"/>
                <a:ea typeface="微软雅黑" panose="020B0503020204020204" charset="-122"/>
                <a:sym typeface="黑体" panose="02010609060101010101" pitchFamily="49" charset="-122"/>
              </a:rPr>
              <a:t>3. </a:t>
            </a:r>
            <a:r>
              <a:rPr lang="zh-CN" altLang="en-US" sz="2000" dirty="0" smtClean="0">
                <a:solidFill>
                  <a:schemeClr val="tx1"/>
                </a:solidFill>
                <a:latin typeface="微软雅黑" panose="020B0503020204020204" charset="-122"/>
                <a:ea typeface="微软雅黑" panose="020B0503020204020204" charset="-122"/>
                <a:sym typeface="黑体" panose="02010609060101010101" pitchFamily="49" charset="-122"/>
              </a:rPr>
              <a:t>委托采样单位的领导</a:t>
            </a:r>
            <a:r>
              <a:rPr lang="en-US" altLang="zh-CN" sz="2000" dirty="0" smtClean="0">
                <a:solidFill>
                  <a:schemeClr val="tx1"/>
                </a:solidFill>
                <a:latin typeface="微软雅黑" panose="020B0503020204020204" charset="-122"/>
                <a:ea typeface="微软雅黑" panose="020B0503020204020204" charset="-122"/>
                <a:sym typeface="黑体" panose="02010609060101010101" pitchFamily="49" charset="-122"/>
              </a:rPr>
              <a:t>(</a:t>
            </a:r>
            <a:r>
              <a:rPr lang="zh-CN" altLang="en-US" sz="2000" dirty="0" smtClean="0">
                <a:solidFill>
                  <a:schemeClr val="tx1"/>
                </a:solidFill>
                <a:latin typeface="微软雅黑" panose="020B0503020204020204" charset="-122"/>
                <a:ea typeface="微软雅黑" panose="020B0503020204020204" charset="-122"/>
                <a:sym typeface="黑体" panose="02010609060101010101" pitchFamily="49" charset="-122"/>
              </a:rPr>
              <a:t>或安全员</a:t>
            </a:r>
            <a:r>
              <a:rPr lang="en-US" altLang="zh-CN" sz="2000" dirty="0" smtClean="0">
                <a:solidFill>
                  <a:schemeClr val="tx1"/>
                </a:solidFill>
                <a:latin typeface="微软雅黑" panose="020B0503020204020204" charset="-122"/>
                <a:ea typeface="微软雅黑" panose="020B0503020204020204" charset="-122"/>
                <a:sym typeface="黑体" panose="02010609060101010101" pitchFamily="49" charset="-122"/>
              </a:rPr>
              <a:t>)</a:t>
            </a:r>
            <a:r>
              <a:rPr lang="zh-CN" altLang="en-US" sz="2000" dirty="0" smtClean="0">
                <a:solidFill>
                  <a:schemeClr val="tx1"/>
                </a:solidFill>
                <a:latin typeface="微软雅黑" panose="020B0503020204020204" charset="-122"/>
                <a:ea typeface="微软雅黑" panose="020B0503020204020204" charset="-122"/>
                <a:sym typeface="黑体" panose="02010609060101010101" pitchFamily="49" charset="-122"/>
              </a:rPr>
              <a:t>要带领化验员到现场</a:t>
            </a:r>
            <a:r>
              <a:rPr lang="en-US" altLang="zh-CN" sz="2000" dirty="0" smtClean="0">
                <a:solidFill>
                  <a:schemeClr val="tx1"/>
                </a:solidFill>
                <a:latin typeface="微软雅黑" panose="020B0503020204020204" charset="-122"/>
                <a:ea typeface="微软雅黑" panose="020B0503020204020204" charset="-122"/>
                <a:sym typeface="黑体" panose="02010609060101010101" pitchFamily="49" charset="-122"/>
              </a:rPr>
              <a:t>, </a:t>
            </a:r>
            <a:r>
              <a:rPr lang="zh-CN" altLang="en-US" sz="2000" dirty="0" smtClean="0">
                <a:solidFill>
                  <a:schemeClr val="tx1"/>
                </a:solidFill>
                <a:latin typeface="微软雅黑" panose="020B0503020204020204" charset="-122"/>
                <a:ea typeface="微软雅黑" panose="020B0503020204020204" charset="-122"/>
                <a:sym typeface="黑体" panose="02010609060101010101" pitchFamily="49" charset="-122"/>
              </a:rPr>
              <a:t>介绍现场情况</a:t>
            </a:r>
            <a:r>
              <a:rPr lang="en-US" altLang="zh-CN" sz="2000" dirty="0" smtClean="0">
                <a:solidFill>
                  <a:schemeClr val="tx1"/>
                </a:solidFill>
                <a:latin typeface="微软雅黑" panose="020B0503020204020204" charset="-122"/>
                <a:ea typeface="微软雅黑" panose="020B0503020204020204" charset="-122"/>
                <a:sym typeface="黑体" panose="02010609060101010101" pitchFamily="49" charset="-122"/>
              </a:rPr>
              <a:t>(</a:t>
            </a:r>
            <a:r>
              <a:rPr lang="zh-CN" altLang="en-US" sz="2000" dirty="0" smtClean="0">
                <a:solidFill>
                  <a:schemeClr val="tx1"/>
                </a:solidFill>
                <a:latin typeface="微软雅黑" panose="020B0503020204020204" charset="-122"/>
                <a:ea typeface="微软雅黑" panose="020B0503020204020204" charset="-122"/>
                <a:sym typeface="黑体" panose="02010609060101010101" pitchFamily="49" charset="-122"/>
              </a:rPr>
              <a:t>原工艺介质、置换吹扫介质、隔离盲板个数、位置、编号等），在采样过程中要始终陪同。 </a:t>
            </a:r>
            <a:endParaRPr lang="zh-CN" altLang="en-US" sz="2000" dirty="0" smtClean="0">
              <a:solidFill>
                <a:schemeClr val="tx1"/>
              </a:solidFill>
              <a:latin typeface="微软雅黑" panose="020B0503020204020204" charset="-122"/>
              <a:ea typeface="微软雅黑" panose="020B0503020204020204" charset="-122"/>
              <a:sym typeface="黑体" panose="02010609060101010101" pitchFamily="49" charset="-122"/>
            </a:endParaRPr>
          </a:p>
          <a:p>
            <a:pPr>
              <a:lnSpc>
                <a:spcPct val="150000"/>
              </a:lnSpc>
              <a:spcBef>
                <a:spcPct val="0"/>
              </a:spcBef>
              <a:buNone/>
            </a:pPr>
            <a:r>
              <a:rPr lang="zh-CN" altLang="en-US" sz="2400" dirty="0" smtClean="0">
                <a:solidFill>
                  <a:schemeClr val="tx1"/>
                </a:solidFill>
                <a:latin typeface="微软雅黑" panose="020B0503020204020204" charset="-122"/>
                <a:ea typeface="微软雅黑" panose="020B0503020204020204" charset="-122"/>
                <a:sym typeface="黑体" panose="02010609060101010101" pitchFamily="49" charset="-122"/>
              </a:rPr>
              <a:t> </a:t>
            </a:r>
            <a:endParaRPr lang="zh-CN" altLang="en-US" sz="2400" dirty="0" smtClean="0">
              <a:solidFill>
                <a:schemeClr val="tx1"/>
              </a:solidFill>
              <a:latin typeface="微软雅黑" panose="020B0503020204020204" charset="-122"/>
              <a:ea typeface="微软雅黑" panose="020B0503020204020204" charset="-122"/>
              <a:sym typeface="黑体" panose="02010609060101010101" pitchFamily="49" charset="-122"/>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 </a:t>
            </a:r>
            <a:endParaRPr lang="zh-CN" altLang="en-US" dirty="0"/>
          </a:p>
        </p:txBody>
      </p:sp>
      <p:sp>
        <p:nvSpPr>
          <p:cNvPr id="3" name="内容占位符 2"/>
          <p:cNvSpPr>
            <a:spLocks noGrp="1"/>
          </p:cNvSpPr>
          <p:nvPr>
            <p:ph idx="1"/>
          </p:nvPr>
        </p:nvSpPr>
        <p:spPr>
          <a:xfrm>
            <a:off x="914400" y="1178560"/>
            <a:ext cx="10831830" cy="4884420"/>
          </a:xfrm>
          <a:solidFill>
            <a:schemeClr val="bg1"/>
          </a:solidFill>
        </p:spPr>
        <p:txBody>
          <a:bodyPr>
            <a:normAutofit fontScale="77500" lnSpcReduction="10000"/>
          </a:bodyPr>
          <a:lstStyle/>
          <a:p>
            <a:pPr>
              <a:buNone/>
            </a:pPr>
            <a:endParaRPr lang="en-US" altLang="zh-CN" sz="1400" dirty="0" smtClean="0">
              <a:solidFill>
                <a:srgbClr val="002060"/>
              </a:solidFill>
              <a:latin typeface="微软雅黑" panose="020B0503020204020204" charset="-122"/>
              <a:ea typeface="微软雅黑" panose="020B0503020204020204" charset="-122"/>
              <a:sym typeface="黑体" panose="02010609060101010101" pitchFamily="49" charset="-122"/>
            </a:endParaRPr>
          </a:p>
          <a:p>
            <a:pPr>
              <a:buNone/>
            </a:pPr>
            <a:r>
              <a:rPr lang="en-US" altLang="zh-CN" sz="1800" dirty="0" smtClean="0">
                <a:solidFill>
                  <a:srgbClr val="002060"/>
                </a:solidFill>
                <a:latin typeface="微软雅黑" panose="020B0503020204020204" charset="-122"/>
                <a:ea typeface="微软雅黑" panose="020B0503020204020204" charset="-122"/>
                <a:sym typeface="黑体" panose="02010609060101010101" pitchFamily="49" charset="-122"/>
              </a:rPr>
              <a:t>          </a:t>
            </a:r>
            <a:endParaRPr lang="en-US" altLang="zh-CN" sz="1800" dirty="0" smtClean="0">
              <a:solidFill>
                <a:srgbClr val="002060"/>
              </a:solidFill>
              <a:latin typeface="微软雅黑" panose="020B0503020204020204" charset="-122"/>
              <a:ea typeface="微软雅黑" panose="020B0503020204020204" charset="-122"/>
              <a:sym typeface="黑体" panose="02010609060101010101" pitchFamily="49" charset="-122"/>
            </a:endParaRPr>
          </a:p>
          <a:p>
            <a:pPr>
              <a:lnSpc>
                <a:spcPct val="150000"/>
              </a:lnSpc>
              <a:spcBef>
                <a:spcPct val="0"/>
              </a:spcBef>
              <a:buNone/>
            </a:pPr>
            <a:r>
              <a:rPr lang="en-US" altLang="zh-CN" sz="2000" dirty="0" smtClean="0">
                <a:solidFill>
                  <a:srgbClr val="002060"/>
                </a:solidFill>
                <a:latin typeface="微软雅黑" panose="020B0503020204020204" charset="-122"/>
                <a:ea typeface="微软雅黑" panose="020B0503020204020204" charset="-122"/>
                <a:sym typeface="黑体" panose="02010609060101010101" pitchFamily="49" charset="-122"/>
              </a:rPr>
              <a:t> </a:t>
            </a:r>
            <a:r>
              <a:rPr lang="en-US" altLang="zh-CN" dirty="0" smtClean="0">
                <a:solidFill>
                  <a:schemeClr val="tx1"/>
                </a:solidFill>
                <a:latin typeface="微软雅黑" panose="020B0503020204020204" charset="-122"/>
                <a:ea typeface="微软雅黑" panose="020B0503020204020204" charset="-122"/>
                <a:sym typeface="黑体" panose="02010609060101010101" pitchFamily="49" charset="-122"/>
              </a:rPr>
              <a:t>4. </a:t>
            </a:r>
            <a:r>
              <a:rPr lang="zh-CN" altLang="en-US" dirty="0" smtClean="0">
                <a:solidFill>
                  <a:schemeClr val="tx1"/>
                </a:solidFill>
                <a:latin typeface="微软雅黑" panose="020B0503020204020204" charset="-122"/>
                <a:ea typeface="微软雅黑" panose="020B0503020204020204" charset="-122"/>
                <a:sym typeface="黑体" panose="02010609060101010101" pitchFamily="49" charset="-122"/>
              </a:rPr>
              <a:t>未经吹扫置换干净且未加盲板与系统隔离</a:t>
            </a:r>
            <a:r>
              <a:rPr lang="en-US" altLang="zh-CN" dirty="0" smtClean="0">
                <a:solidFill>
                  <a:schemeClr val="tx1"/>
                </a:solidFill>
                <a:latin typeface="微软雅黑" panose="020B0503020204020204" charset="-122"/>
                <a:ea typeface="微软雅黑" panose="020B0503020204020204" charset="-122"/>
                <a:sym typeface="黑体" panose="02010609060101010101" pitchFamily="49" charset="-122"/>
              </a:rPr>
              <a:t>, </a:t>
            </a:r>
            <a:r>
              <a:rPr lang="zh-CN" altLang="en-US" dirty="0" smtClean="0">
                <a:solidFill>
                  <a:schemeClr val="tx1"/>
                </a:solidFill>
                <a:latin typeface="微软雅黑" panose="020B0503020204020204" charset="-122"/>
                <a:ea typeface="微软雅黑" panose="020B0503020204020204" charset="-122"/>
                <a:sym typeface="黑体" panose="02010609060101010101" pitchFamily="49" charset="-122"/>
              </a:rPr>
              <a:t>不得采样。</a:t>
            </a:r>
            <a:endParaRPr lang="en-US" altLang="zh-CN" dirty="0" smtClean="0">
              <a:solidFill>
                <a:schemeClr val="tx1"/>
              </a:solidFill>
              <a:latin typeface="微软雅黑" panose="020B0503020204020204" charset="-122"/>
              <a:ea typeface="微软雅黑" panose="020B0503020204020204" charset="-122"/>
              <a:sym typeface="黑体" panose="02010609060101010101" pitchFamily="49" charset="-122"/>
            </a:endParaRPr>
          </a:p>
          <a:p>
            <a:pPr>
              <a:lnSpc>
                <a:spcPct val="150000"/>
              </a:lnSpc>
              <a:spcBef>
                <a:spcPct val="0"/>
              </a:spcBef>
              <a:buNone/>
            </a:pPr>
            <a:r>
              <a:rPr lang="en-US" altLang="zh-CN" dirty="0" smtClean="0">
                <a:solidFill>
                  <a:schemeClr val="tx1"/>
                </a:solidFill>
                <a:latin typeface="微软雅黑" panose="020B0503020204020204" charset="-122"/>
                <a:ea typeface="微软雅黑" panose="020B0503020204020204" charset="-122"/>
                <a:sym typeface="黑体" panose="02010609060101010101" pitchFamily="49" charset="-122"/>
              </a:rPr>
              <a:t> 5. </a:t>
            </a:r>
            <a:r>
              <a:rPr lang="zh-CN" altLang="en-US" dirty="0" smtClean="0">
                <a:solidFill>
                  <a:schemeClr val="tx1"/>
                </a:solidFill>
                <a:latin typeface="微软雅黑" panose="020B0503020204020204" charset="-122"/>
                <a:ea typeface="微软雅黑" panose="020B0503020204020204" charset="-122"/>
                <a:sym typeface="黑体" panose="02010609060101010101" pitchFamily="49" charset="-122"/>
              </a:rPr>
              <a:t>分析人员到现场按规定着装穿戴劳动保护用品，遵守现场管理制度，确保自身安全。</a:t>
            </a:r>
            <a:endParaRPr lang="en-US" altLang="zh-CN" dirty="0" smtClean="0">
              <a:solidFill>
                <a:schemeClr val="tx1"/>
              </a:solidFill>
              <a:latin typeface="微软雅黑" panose="020B0503020204020204" charset="-122"/>
              <a:ea typeface="微软雅黑" panose="020B0503020204020204" charset="-122"/>
              <a:sym typeface="黑体" panose="02010609060101010101" pitchFamily="49" charset="-122"/>
            </a:endParaRPr>
          </a:p>
          <a:p>
            <a:pPr>
              <a:lnSpc>
                <a:spcPct val="150000"/>
              </a:lnSpc>
              <a:buNone/>
            </a:pPr>
            <a:r>
              <a:rPr lang="en-US" altLang="zh-CN" dirty="0" smtClean="0">
                <a:solidFill>
                  <a:schemeClr val="tx1"/>
                </a:solidFill>
                <a:latin typeface="微软雅黑" panose="020B0503020204020204" charset="-122"/>
                <a:ea typeface="微软雅黑" panose="020B0503020204020204" charset="-122"/>
                <a:sym typeface="黑体" panose="02010609060101010101" pitchFamily="49" charset="-122"/>
              </a:rPr>
              <a:t> 6. </a:t>
            </a:r>
            <a:r>
              <a:rPr lang="zh-CN" altLang="en-US" dirty="0" smtClean="0">
                <a:solidFill>
                  <a:schemeClr val="tx1"/>
                </a:solidFill>
                <a:latin typeface="微软雅黑" panose="020B0503020204020204" charset="-122"/>
                <a:ea typeface="微软雅黑" panose="020B0503020204020204" charset="-122"/>
                <a:sym typeface="黑体" panose="02010609060101010101" pitchFamily="49" charset="-122"/>
              </a:rPr>
              <a:t>气体分析样品必须保留至安全分析结束</a:t>
            </a:r>
            <a:r>
              <a:rPr lang="en-US" altLang="zh-CN" dirty="0" smtClean="0">
                <a:solidFill>
                  <a:schemeClr val="tx1"/>
                </a:solidFill>
                <a:latin typeface="微软雅黑" panose="020B0503020204020204" charset="-122"/>
                <a:ea typeface="微软雅黑" panose="020B0503020204020204" charset="-122"/>
                <a:sym typeface="黑体" panose="02010609060101010101" pitchFamily="49" charset="-122"/>
              </a:rPr>
              <a:t>, </a:t>
            </a:r>
            <a:r>
              <a:rPr lang="zh-CN" altLang="en-US" dirty="0" smtClean="0">
                <a:solidFill>
                  <a:schemeClr val="tx1"/>
                </a:solidFill>
                <a:latin typeface="微软雅黑" panose="020B0503020204020204" charset="-122"/>
                <a:ea typeface="微软雅黑" panose="020B0503020204020204" charset="-122"/>
                <a:sym typeface="黑体" panose="02010609060101010101" pitchFamily="49" charset="-122"/>
              </a:rPr>
              <a:t>以备复查。 </a:t>
            </a:r>
            <a:endParaRPr lang="zh-CN" altLang="en-US" dirty="0" smtClean="0">
              <a:solidFill>
                <a:schemeClr val="tx1"/>
              </a:solidFill>
              <a:latin typeface="微软雅黑" panose="020B0503020204020204" charset="-122"/>
              <a:ea typeface="微软雅黑" panose="020B0503020204020204" charset="-122"/>
              <a:sym typeface="黑体" panose="02010609060101010101" pitchFamily="49" charset="-122"/>
            </a:endParaRPr>
          </a:p>
          <a:p>
            <a:pPr>
              <a:lnSpc>
                <a:spcPct val="150000"/>
              </a:lnSpc>
              <a:buNone/>
            </a:pPr>
            <a:r>
              <a:rPr lang="zh-CN" altLang="en-US" dirty="0" smtClean="0">
                <a:solidFill>
                  <a:schemeClr val="tx1"/>
                </a:solidFill>
                <a:latin typeface="微软雅黑" panose="020B0503020204020204" charset="-122"/>
                <a:ea typeface="微软雅黑" panose="020B0503020204020204" charset="-122"/>
                <a:sym typeface="黑体" panose="02010609060101010101" pitchFamily="49" charset="-122"/>
              </a:rPr>
              <a:t> </a:t>
            </a:r>
            <a:r>
              <a:rPr lang="en-US" altLang="zh-CN" dirty="0" smtClean="0">
                <a:solidFill>
                  <a:schemeClr val="tx1"/>
                </a:solidFill>
                <a:latin typeface="微软雅黑" panose="020B0503020204020204" charset="-122"/>
                <a:ea typeface="微软雅黑" panose="020B0503020204020204" charset="-122"/>
                <a:sym typeface="黑体" panose="02010609060101010101" pitchFamily="49" charset="-122"/>
              </a:rPr>
              <a:t>7. </a:t>
            </a:r>
            <a:r>
              <a:rPr lang="zh-CN" altLang="en-US" dirty="0" smtClean="0">
                <a:solidFill>
                  <a:schemeClr val="tx1"/>
                </a:solidFill>
                <a:latin typeface="微软雅黑" panose="020B0503020204020204" charset="-122"/>
                <a:ea typeface="微软雅黑" panose="020B0503020204020204" charset="-122"/>
                <a:sym typeface="黑体" panose="02010609060101010101" pitchFamily="49" charset="-122"/>
              </a:rPr>
              <a:t>生产期间某段被隔离的系统取样与动火间隔不得超过</a:t>
            </a:r>
            <a:r>
              <a:rPr lang="en-US" altLang="zh-CN" dirty="0" smtClean="0">
                <a:solidFill>
                  <a:schemeClr val="tx1"/>
                </a:solidFill>
                <a:latin typeface="微软雅黑" panose="020B0503020204020204" charset="-122"/>
                <a:ea typeface="微软雅黑" panose="020B0503020204020204" charset="-122"/>
                <a:sym typeface="黑体" panose="02010609060101010101" pitchFamily="49" charset="-122"/>
              </a:rPr>
              <a:t>30min</a:t>
            </a:r>
            <a:r>
              <a:rPr lang="zh-CN" altLang="en-US" dirty="0" smtClean="0">
                <a:solidFill>
                  <a:schemeClr val="tx1"/>
                </a:solidFill>
                <a:latin typeface="微软雅黑" panose="020B0503020204020204" charset="-122"/>
                <a:ea typeface="微软雅黑" panose="020B0503020204020204" charset="-122"/>
                <a:sym typeface="黑体" panose="02010609060101010101" pitchFamily="49" charset="-122"/>
              </a:rPr>
              <a:t>，如超过此间隔或动火作业中断时间超过</a:t>
            </a:r>
            <a:r>
              <a:rPr lang="en-US" altLang="zh-CN" dirty="0" smtClean="0">
                <a:solidFill>
                  <a:schemeClr val="tx1"/>
                </a:solidFill>
                <a:latin typeface="微软雅黑" panose="020B0503020204020204" charset="-122"/>
                <a:ea typeface="微软雅黑" panose="020B0503020204020204" charset="-122"/>
                <a:sym typeface="黑体" panose="02010609060101010101" pitchFamily="49" charset="-122"/>
              </a:rPr>
              <a:t>30min</a:t>
            </a:r>
            <a:r>
              <a:rPr lang="zh-CN" altLang="en-US" dirty="0" smtClean="0">
                <a:solidFill>
                  <a:schemeClr val="tx1"/>
                </a:solidFill>
                <a:latin typeface="微软雅黑" panose="020B0503020204020204" charset="-122"/>
                <a:ea typeface="微软雅黑" panose="020B0503020204020204" charset="-122"/>
                <a:sym typeface="黑体" panose="02010609060101010101" pitchFamily="49" charset="-122"/>
              </a:rPr>
              <a:t>时，必须重新分析。</a:t>
            </a:r>
            <a:endParaRPr lang="en-US" altLang="zh-CN" dirty="0" smtClean="0">
              <a:solidFill>
                <a:schemeClr val="tx1"/>
              </a:solidFill>
              <a:latin typeface="微软雅黑" panose="020B0503020204020204" charset="-122"/>
              <a:ea typeface="微软雅黑" panose="020B0503020204020204" charset="-122"/>
              <a:sym typeface="黑体" panose="02010609060101010101" pitchFamily="49" charset="-122"/>
            </a:endParaRPr>
          </a:p>
          <a:p>
            <a:pPr>
              <a:buNone/>
            </a:pPr>
            <a:r>
              <a:rPr lang="en-US" altLang="zh-CN" dirty="0" smtClean="0">
                <a:solidFill>
                  <a:schemeClr val="tx1"/>
                </a:solidFill>
                <a:latin typeface="微软雅黑" panose="020B0503020204020204" charset="-122"/>
                <a:ea typeface="微软雅黑" panose="020B0503020204020204" charset="-122"/>
                <a:sym typeface="黑体" panose="02010609060101010101" pitchFamily="49" charset="-122"/>
              </a:rPr>
              <a:t> 8. </a:t>
            </a:r>
            <a:r>
              <a:rPr lang="zh-CN" altLang="en-US" dirty="0" smtClean="0">
                <a:solidFill>
                  <a:schemeClr val="tx1"/>
                </a:solidFill>
                <a:latin typeface="微软雅黑" panose="020B0503020204020204" charset="-122"/>
                <a:ea typeface="微软雅黑" panose="020B0503020204020204" charset="-122"/>
                <a:sym typeface="黑体" panose="02010609060101010101" pitchFamily="49" charset="-122"/>
              </a:rPr>
              <a:t>取样前需确定是哪一类安全分析。</a:t>
            </a:r>
            <a:endParaRPr lang="en-US" altLang="zh-CN" dirty="0" smtClean="0">
              <a:solidFill>
                <a:schemeClr val="tx1"/>
              </a:solidFill>
              <a:latin typeface="微软雅黑" panose="020B0503020204020204" charset="-122"/>
              <a:ea typeface="微软雅黑" panose="020B0503020204020204" charset="-122"/>
              <a:sym typeface="黑体" panose="02010609060101010101" pitchFamily="49" charset="-122"/>
            </a:endParaRPr>
          </a:p>
          <a:p>
            <a:pPr>
              <a:lnSpc>
                <a:spcPct val="150000"/>
              </a:lnSpc>
              <a:spcBef>
                <a:spcPct val="0"/>
              </a:spcBef>
              <a:buFont typeface="Wingdings" panose="05000000000000000000" pitchFamily="2" charset="2"/>
              <a:buNone/>
            </a:pPr>
            <a:r>
              <a:rPr lang="en-US" altLang="zh-CN" dirty="0" smtClean="0">
                <a:solidFill>
                  <a:schemeClr val="tx1"/>
                </a:solidFill>
                <a:latin typeface="微软雅黑" panose="020B0503020204020204" charset="-122"/>
                <a:ea typeface="微软雅黑" panose="020B0503020204020204" charset="-122"/>
                <a:sym typeface="黑体" panose="02010609060101010101" pitchFamily="49" charset="-122"/>
              </a:rPr>
              <a:t> 9. </a:t>
            </a:r>
            <a:r>
              <a:rPr lang="zh-CN" altLang="en-US" dirty="0" smtClean="0">
                <a:solidFill>
                  <a:schemeClr val="tx1"/>
                </a:solidFill>
                <a:latin typeface="微软雅黑" panose="020B0503020204020204" charset="-122"/>
                <a:ea typeface="微软雅黑" panose="020B0503020204020204" charset="-122"/>
                <a:sym typeface="黑体" panose="02010609060101010101" pitchFamily="49" charset="-122"/>
              </a:rPr>
              <a:t>对于安全分析和一类动火分析应留样半小时，特殊动火必须将样品留至作业结束为止，以备复查。</a:t>
            </a:r>
            <a:endParaRPr lang="zh-CN" altLang="en-US" dirty="0" smtClean="0">
              <a:solidFill>
                <a:schemeClr val="tx1"/>
              </a:solidFill>
              <a:latin typeface="微软雅黑" panose="020B0503020204020204" charset="-122"/>
              <a:ea typeface="微软雅黑" panose="020B0503020204020204" charset="-122"/>
              <a:sym typeface="黑体" panose="02010609060101010101" pitchFamily="49" charset="-122"/>
            </a:endParaRPr>
          </a:p>
          <a:p>
            <a:pPr>
              <a:lnSpc>
                <a:spcPct val="150000"/>
              </a:lnSpc>
              <a:spcBef>
                <a:spcPct val="0"/>
              </a:spcBef>
              <a:buFont typeface="Wingdings" panose="05000000000000000000" pitchFamily="2" charset="2"/>
              <a:buNone/>
            </a:pPr>
            <a:r>
              <a:rPr lang="zh-CN" altLang="en-US" sz="2000" dirty="0" smtClean="0">
                <a:solidFill>
                  <a:schemeClr val="tx1"/>
                </a:solidFill>
                <a:latin typeface="微软雅黑" panose="020B0503020204020204" charset="-122"/>
                <a:ea typeface="微软雅黑" panose="020B0503020204020204" charset="-122"/>
                <a:sym typeface="黑体" panose="02010609060101010101" pitchFamily="49" charset="-122"/>
              </a:rPr>
              <a:t>         </a:t>
            </a:r>
            <a:endParaRPr lang="zh-CN" altLang="en-US" sz="2000" dirty="0" smtClean="0">
              <a:solidFill>
                <a:schemeClr val="tx1"/>
              </a:solidFill>
              <a:latin typeface="微软雅黑" panose="020B0503020204020204" charset="-122"/>
              <a:ea typeface="微软雅黑" panose="020B0503020204020204" charset="-122"/>
              <a:sym typeface="黑体" panose="02010609060101010101" pitchFamily="49" charset="-122"/>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 </a:t>
            </a:r>
            <a:endParaRPr lang="zh-CN" altLang="en-US" dirty="0"/>
          </a:p>
        </p:txBody>
      </p:sp>
      <p:sp>
        <p:nvSpPr>
          <p:cNvPr id="3" name="内容占位符 2"/>
          <p:cNvSpPr>
            <a:spLocks noGrp="1"/>
          </p:cNvSpPr>
          <p:nvPr>
            <p:ph idx="1"/>
          </p:nvPr>
        </p:nvSpPr>
        <p:spPr>
          <a:xfrm>
            <a:off x="982980" y="1223645"/>
            <a:ext cx="10074275" cy="4872355"/>
          </a:xfrm>
        </p:spPr>
        <p:txBody>
          <a:bodyPr>
            <a:normAutofit/>
          </a:bodyPr>
          <a:lstStyle/>
          <a:p>
            <a:pPr>
              <a:lnSpc>
                <a:spcPct val="150000"/>
              </a:lnSpc>
              <a:spcBef>
                <a:spcPct val="0"/>
              </a:spcBef>
              <a:buFont typeface="Wingdings" panose="05000000000000000000" pitchFamily="2" charset="2"/>
              <a:buNone/>
            </a:pPr>
            <a:r>
              <a:rPr lang="en-US" altLang="zh-CN" dirty="0" smtClean="0">
                <a:solidFill>
                  <a:srgbClr val="002060"/>
                </a:solidFill>
                <a:latin typeface="微软雅黑" panose="020B0503020204020204" charset="-122"/>
                <a:ea typeface="微软雅黑" panose="020B0503020204020204" charset="-122"/>
                <a:sym typeface="黑体" panose="02010609060101010101" pitchFamily="49" charset="-122"/>
              </a:rPr>
              <a:t>  </a:t>
            </a:r>
            <a:r>
              <a:rPr lang="en-US" altLang="zh-CN" sz="2050" dirty="0" smtClean="0">
                <a:solidFill>
                  <a:schemeClr val="tx1"/>
                </a:solidFill>
                <a:latin typeface="微软雅黑" panose="020B0503020204020204" charset="-122"/>
                <a:ea typeface="微软雅黑" panose="020B0503020204020204" charset="-122"/>
                <a:sym typeface="黑体" panose="02010609060101010101" pitchFamily="49" charset="-122"/>
              </a:rPr>
              <a:t>10.  </a:t>
            </a:r>
            <a:r>
              <a:rPr lang="zh-CN" altLang="en-US" sz="2050" dirty="0" smtClean="0">
                <a:solidFill>
                  <a:schemeClr val="tx1"/>
                </a:solidFill>
                <a:latin typeface="微软雅黑" panose="020B0503020204020204" charset="-122"/>
                <a:ea typeface="微软雅黑" panose="020B0503020204020204" charset="-122"/>
                <a:sym typeface="黑体" panose="02010609060101010101" pitchFamily="49" charset="-122"/>
              </a:rPr>
              <a:t>取样所用球胆、容器和设备必须专用，取样前必须置换干净以防样品污染。</a:t>
            </a:r>
            <a:endParaRPr lang="zh-CN" altLang="en-US" sz="2050" dirty="0" smtClean="0">
              <a:solidFill>
                <a:schemeClr val="tx1"/>
              </a:solidFill>
              <a:latin typeface="微软雅黑" panose="020B0503020204020204" charset="-122"/>
              <a:ea typeface="微软雅黑" panose="020B0503020204020204" charset="-122"/>
              <a:sym typeface="黑体" panose="02010609060101010101" pitchFamily="49" charset="-122"/>
            </a:endParaRPr>
          </a:p>
          <a:p>
            <a:pPr>
              <a:lnSpc>
                <a:spcPct val="150000"/>
              </a:lnSpc>
              <a:spcBef>
                <a:spcPct val="0"/>
              </a:spcBef>
              <a:buFont typeface="Wingdings" panose="05000000000000000000" pitchFamily="2" charset="2"/>
              <a:buNone/>
            </a:pPr>
            <a:r>
              <a:rPr lang="en-US" altLang="zh-CN" sz="2050" dirty="0" smtClean="0">
                <a:solidFill>
                  <a:schemeClr val="tx1"/>
                </a:solidFill>
                <a:latin typeface="微软雅黑" panose="020B0503020204020204" charset="-122"/>
                <a:ea typeface="微软雅黑" panose="020B0503020204020204" charset="-122"/>
                <a:sym typeface="黑体" panose="02010609060101010101" pitchFamily="49" charset="-122"/>
              </a:rPr>
              <a:t>  11.  </a:t>
            </a:r>
            <a:r>
              <a:rPr lang="zh-CN" altLang="en-US" sz="2050" dirty="0" smtClean="0">
                <a:solidFill>
                  <a:schemeClr val="tx1"/>
                </a:solidFill>
                <a:latin typeface="微软雅黑" panose="020B0503020204020204" charset="-122"/>
                <a:ea typeface="微软雅黑" panose="020B0503020204020204" charset="-122"/>
                <a:sym typeface="黑体" panose="02010609060101010101" pitchFamily="49" charset="-122"/>
              </a:rPr>
              <a:t>分析所用仪器和设备必须处于完好状态，保证分析及时，在规定的时间内完成。</a:t>
            </a:r>
            <a:endParaRPr lang="en-US" altLang="zh-CN" sz="2050" dirty="0" smtClean="0">
              <a:solidFill>
                <a:schemeClr val="tx1"/>
              </a:solidFill>
              <a:latin typeface="微软雅黑" panose="020B0503020204020204" charset="-122"/>
              <a:ea typeface="微软雅黑" panose="020B0503020204020204" charset="-122"/>
              <a:sym typeface="黑体" panose="02010609060101010101" pitchFamily="49" charset="-122"/>
            </a:endParaRPr>
          </a:p>
          <a:p>
            <a:pPr>
              <a:lnSpc>
                <a:spcPct val="150000"/>
              </a:lnSpc>
              <a:spcBef>
                <a:spcPct val="0"/>
              </a:spcBef>
              <a:buFont typeface="Wingdings" panose="05000000000000000000" pitchFamily="2" charset="2"/>
              <a:buNone/>
            </a:pPr>
            <a:r>
              <a:rPr lang="en-US" altLang="zh-CN" sz="2050" dirty="0" smtClean="0">
                <a:solidFill>
                  <a:schemeClr val="tx1"/>
                </a:solidFill>
                <a:latin typeface="微软雅黑" panose="020B0503020204020204" charset="-122"/>
                <a:ea typeface="微软雅黑" panose="020B0503020204020204" charset="-122"/>
                <a:sym typeface="黑体" panose="02010609060101010101" pitchFamily="49" charset="-122"/>
              </a:rPr>
              <a:t>  12.  </a:t>
            </a:r>
            <a:r>
              <a:rPr lang="zh-CN" altLang="en-US" sz="2050" dirty="0" smtClean="0">
                <a:solidFill>
                  <a:schemeClr val="tx1"/>
                </a:solidFill>
                <a:latin typeface="微软雅黑" panose="020B0503020204020204" charset="-122"/>
                <a:ea typeface="微软雅黑" panose="020B0503020204020204" charset="-122"/>
                <a:sym typeface="黑体" panose="02010609060101010101" pitchFamily="49" charset="-122"/>
              </a:rPr>
              <a:t>分析仪器的灵敏度、准确度必须符合要求，应定期进行校正，确保分析结果的准确性。</a:t>
            </a:r>
            <a:endParaRPr lang="zh-CN" altLang="en-US" sz="2050" dirty="0" smtClean="0">
              <a:solidFill>
                <a:schemeClr val="tx1"/>
              </a:solidFill>
              <a:latin typeface="微软雅黑" panose="020B0503020204020204" charset="-122"/>
              <a:ea typeface="微软雅黑" panose="020B0503020204020204" charset="-122"/>
              <a:sym typeface="黑体" panose="02010609060101010101" pitchFamily="49" charset="-122"/>
            </a:endParaRPr>
          </a:p>
          <a:p>
            <a:pPr>
              <a:lnSpc>
                <a:spcPct val="150000"/>
              </a:lnSpc>
              <a:spcBef>
                <a:spcPct val="0"/>
              </a:spcBef>
              <a:buFont typeface="Wingdings" panose="05000000000000000000" pitchFamily="2" charset="2"/>
              <a:buNone/>
            </a:pPr>
            <a:r>
              <a:rPr lang="en-US" altLang="zh-CN" sz="2050" dirty="0" smtClean="0">
                <a:solidFill>
                  <a:schemeClr val="tx1"/>
                </a:solidFill>
                <a:latin typeface="微软雅黑" panose="020B0503020204020204" charset="-122"/>
                <a:ea typeface="微软雅黑" panose="020B0503020204020204" charset="-122"/>
                <a:sym typeface="黑体" panose="02010609060101010101" pitchFamily="49" charset="-122"/>
              </a:rPr>
              <a:t>  13.  </a:t>
            </a:r>
            <a:r>
              <a:rPr lang="zh-CN" altLang="en-US" sz="2050" dirty="0" smtClean="0">
                <a:solidFill>
                  <a:schemeClr val="tx1"/>
                </a:solidFill>
                <a:latin typeface="微软雅黑" panose="020B0503020204020204" charset="-122"/>
                <a:ea typeface="微软雅黑" panose="020B0503020204020204" charset="-122"/>
                <a:sym typeface="黑体" panose="02010609060101010101" pitchFamily="49" charset="-122"/>
              </a:rPr>
              <a:t>检查取样位置与动火证上所签的地点是否一致，所取样品能否代表动火地点的物料真实情况，否则拒绝取样。</a:t>
            </a:r>
            <a:endParaRPr lang="zh-CN" altLang="en-US" sz="2050" dirty="0" smtClean="0">
              <a:solidFill>
                <a:schemeClr val="tx1"/>
              </a:solidFill>
              <a:latin typeface="微软雅黑" panose="020B0503020204020204" charset="-122"/>
              <a:ea typeface="微软雅黑" panose="020B0503020204020204" charset="-122"/>
              <a:sym typeface="黑体" panose="02010609060101010101" pitchFamily="49" charset="-122"/>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 </a:t>
            </a:r>
            <a:endParaRPr lang="en-US" altLang="zh-CN"/>
          </a:p>
        </p:txBody>
      </p:sp>
      <p:sp>
        <p:nvSpPr>
          <p:cNvPr id="3" name="内容占位符 2"/>
          <p:cNvSpPr>
            <a:spLocks noGrp="1"/>
          </p:cNvSpPr>
          <p:nvPr>
            <p:ph idx="1"/>
          </p:nvPr>
        </p:nvSpPr>
        <p:spPr>
          <a:xfrm>
            <a:off x="1779905" y="1554480"/>
            <a:ext cx="4097020" cy="4553585"/>
          </a:xfrm>
        </p:spPr>
        <p:txBody>
          <a:bodyPr>
            <a:normAutofit fontScale="70000" lnSpcReduction="20000"/>
          </a:bodyPr>
          <a:lstStyle/>
          <a:p>
            <a:pPr marL="0" indent="0">
              <a:buNone/>
            </a:pPr>
            <a:r>
              <a:rPr lang="en-US" altLang="zh-CN" b="1" dirty="0" smtClean="0">
                <a:solidFill>
                  <a:schemeClr val="accent2">
                    <a:lumMod val="50000"/>
                  </a:schemeClr>
                </a:solidFill>
                <a:latin typeface="微软雅黑" panose="020B0503020204020204" charset="-122"/>
                <a:ea typeface="微软雅黑" panose="020B0503020204020204" charset="-122"/>
              </a:rPr>
              <a:t>                                       </a:t>
            </a:r>
            <a:r>
              <a:rPr lang="zh-CN" altLang="en-US" b="1" dirty="0" smtClean="0">
                <a:solidFill>
                  <a:schemeClr val="accent2">
                    <a:lumMod val="50000"/>
                  </a:schemeClr>
                </a:solidFill>
                <a:latin typeface="微软雅黑" panose="020B0503020204020204" charset="-122"/>
                <a:ea typeface="微软雅黑" panose="020B0503020204020204" charset="-122"/>
              </a:rPr>
              <a:t> </a:t>
            </a:r>
            <a:endParaRPr lang="zh-CN" altLang="en-US" b="1" dirty="0" smtClean="0">
              <a:solidFill>
                <a:schemeClr val="accent2">
                  <a:lumMod val="50000"/>
                </a:schemeClr>
              </a:solidFill>
              <a:latin typeface="微软雅黑" panose="020B0503020204020204" charset="-122"/>
              <a:ea typeface="微软雅黑" panose="020B0503020204020204" charset="-122"/>
            </a:endParaRPr>
          </a:p>
          <a:p>
            <a:pPr>
              <a:buNone/>
            </a:pPr>
            <a:endParaRPr lang="zh-CN" altLang="en-US" sz="1800" b="1" dirty="0" smtClean="0">
              <a:solidFill>
                <a:srgbClr val="FF0000"/>
              </a:solidFill>
              <a:latin typeface="微软雅黑" panose="020B0503020204020204" charset="-122"/>
              <a:ea typeface="微软雅黑" panose="020B0503020204020204" charset="-122"/>
              <a:sym typeface="黑体" panose="02010609060101010101" pitchFamily="49" charset="-122"/>
            </a:endParaRPr>
          </a:p>
          <a:p>
            <a:pPr>
              <a:buNone/>
            </a:pPr>
            <a:endParaRPr lang="zh-CN" altLang="en-US" sz="1800" b="1" dirty="0" smtClean="0">
              <a:solidFill>
                <a:srgbClr val="FF0000"/>
              </a:solidFill>
              <a:latin typeface="微软雅黑" panose="020B0503020204020204" charset="-122"/>
              <a:ea typeface="微软雅黑" panose="020B0503020204020204" charset="-122"/>
              <a:sym typeface="黑体" panose="02010609060101010101" pitchFamily="49" charset="-122"/>
            </a:endParaRPr>
          </a:p>
          <a:p>
            <a:pPr>
              <a:buNone/>
            </a:pPr>
            <a:endParaRPr lang="zh-CN" altLang="en-US" sz="1800" b="1" dirty="0" smtClean="0">
              <a:solidFill>
                <a:srgbClr val="FF0000"/>
              </a:solidFill>
              <a:latin typeface="微软雅黑" panose="020B0503020204020204" charset="-122"/>
              <a:ea typeface="微软雅黑" panose="020B0503020204020204" charset="-122"/>
              <a:sym typeface="黑体" panose="02010609060101010101" pitchFamily="49" charset="-122"/>
            </a:endParaRPr>
          </a:p>
          <a:p>
            <a:pPr>
              <a:buNone/>
            </a:pPr>
            <a:endParaRPr lang="zh-CN" altLang="en-US" sz="1800" b="1" dirty="0" smtClean="0">
              <a:solidFill>
                <a:srgbClr val="FF0000"/>
              </a:solidFill>
              <a:latin typeface="微软雅黑" panose="020B0503020204020204" charset="-122"/>
              <a:ea typeface="微软雅黑" panose="020B0503020204020204" charset="-122"/>
              <a:sym typeface="黑体" panose="02010609060101010101" pitchFamily="49" charset="-122"/>
            </a:endParaRPr>
          </a:p>
          <a:p>
            <a:pPr>
              <a:buNone/>
            </a:pPr>
            <a:endParaRPr lang="zh-CN" altLang="en-US" b="1" dirty="0" smtClean="0">
              <a:solidFill>
                <a:srgbClr val="FF0000"/>
              </a:solidFill>
              <a:latin typeface="微软雅黑" panose="020B0503020204020204" charset="-122"/>
              <a:ea typeface="微软雅黑" panose="020B0503020204020204" charset="-122"/>
              <a:sym typeface="黑体" panose="02010609060101010101" pitchFamily="49" charset="-122"/>
            </a:endParaRPr>
          </a:p>
          <a:p>
            <a:pPr>
              <a:buNone/>
            </a:pPr>
            <a:endParaRPr lang="zh-CN" altLang="en-US" b="1" dirty="0" smtClean="0">
              <a:solidFill>
                <a:srgbClr val="FF0000"/>
              </a:solidFill>
              <a:latin typeface="微软雅黑" panose="020B0503020204020204" charset="-122"/>
              <a:ea typeface="微软雅黑" panose="020B0503020204020204" charset="-122"/>
              <a:sym typeface="黑体" panose="02010609060101010101" pitchFamily="49" charset="-122"/>
            </a:endParaRPr>
          </a:p>
          <a:p>
            <a:pPr>
              <a:buNone/>
            </a:pPr>
            <a:endParaRPr lang="zh-CN" altLang="en-US" b="1" dirty="0" smtClean="0">
              <a:solidFill>
                <a:srgbClr val="FF0000"/>
              </a:solidFill>
              <a:latin typeface="微软雅黑" panose="020B0503020204020204" charset="-122"/>
              <a:ea typeface="微软雅黑" panose="020B0503020204020204" charset="-122"/>
              <a:sym typeface="黑体" panose="02010609060101010101" pitchFamily="49" charset="-122"/>
            </a:endParaRPr>
          </a:p>
          <a:p>
            <a:pPr>
              <a:buNone/>
            </a:pPr>
            <a:endParaRPr lang="zh-CN" altLang="en-US" dirty="0">
              <a:solidFill>
                <a:srgbClr val="FF0000"/>
              </a:solidFill>
            </a:endParaRPr>
          </a:p>
          <a:p>
            <a:pPr>
              <a:buNone/>
            </a:pPr>
            <a:r>
              <a:rPr lang="zh-CN" altLang="en-US" b="1" dirty="0" smtClean="0">
                <a:solidFill>
                  <a:schemeClr val="bg1"/>
                </a:solidFill>
                <a:latin typeface="微软雅黑" panose="020B0503020204020204" charset="-122"/>
                <a:ea typeface="微软雅黑" panose="020B0503020204020204" charset="-122"/>
                <a:sym typeface="黑体" panose="02010609060101010101" pitchFamily="49" charset="-122"/>
              </a:rPr>
              <a:t>六、动火监护人的职责</a:t>
            </a:r>
            <a:endParaRPr lang="zh-CN" altLang="en-US" b="1" dirty="0" smtClean="0">
              <a:solidFill>
                <a:schemeClr val="bg1"/>
              </a:solidFill>
              <a:latin typeface="微软雅黑" panose="020B0503020204020204" charset="-122"/>
              <a:ea typeface="微软雅黑" panose="020B0503020204020204" charset="-122"/>
              <a:sym typeface="黑体" panose="02010609060101010101" pitchFamily="49" charset="-122"/>
            </a:endParaRPr>
          </a:p>
          <a:p>
            <a:pPr marL="0" indent="0">
              <a:buNone/>
            </a:pPr>
            <a:endParaRPr lang="zh-CN" altLang="en-US" dirty="0"/>
          </a:p>
          <a:p>
            <a:pPr marL="0" indent="0">
              <a:buNone/>
            </a:pPr>
            <a:endParaRPr lang="zh-CN" altLang="en-US" b="1" dirty="0" smtClean="0">
              <a:solidFill>
                <a:srgbClr val="FF0000"/>
              </a:solidFill>
              <a:latin typeface="微软雅黑" panose="020B0503020204020204" charset="-122"/>
              <a:ea typeface="微软雅黑" panose="020B0503020204020204" charset="-122"/>
              <a:sym typeface="黑体" panose="02010609060101010101" pitchFamily="49" charset="-122"/>
            </a:endParaRPr>
          </a:p>
          <a:p>
            <a:pPr marL="0" indent="0">
              <a:buNone/>
            </a:pPr>
            <a:br>
              <a:rPr lang="zh-CN" altLang="zh-CN" b="1" dirty="0" smtClean="0">
                <a:solidFill>
                  <a:srgbClr val="FF0000"/>
                </a:solidFill>
                <a:latin typeface="微软雅黑" panose="020B0503020204020204" charset="-122"/>
                <a:ea typeface="微软雅黑" panose="020B0503020204020204" charset="-122"/>
                <a:sym typeface="黑体" panose="02010609060101010101" pitchFamily="49" charset="-122"/>
              </a:rPr>
            </a:br>
            <a:endParaRPr lang="zh-CN" altLang="en-US" b="1" dirty="0" smtClean="0">
              <a:solidFill>
                <a:srgbClr val="FF0000"/>
              </a:solidFill>
              <a:latin typeface="微软雅黑" panose="020B0503020204020204" charset="-122"/>
              <a:ea typeface="微软雅黑" panose="020B0503020204020204" charset="-122"/>
              <a:sym typeface="黑体" panose="02010609060101010101" pitchFamily="49" charset="-122"/>
            </a:endParaRPr>
          </a:p>
          <a:p>
            <a:pPr marL="0" indent="0">
              <a:buNone/>
            </a:pPr>
            <a:endParaRPr lang="zh-CN" altLang="en-US" b="1" dirty="0" smtClean="0">
              <a:solidFill>
                <a:srgbClr val="FF0000"/>
              </a:solidFill>
              <a:latin typeface="微软雅黑" panose="020B0503020204020204" charset="-122"/>
              <a:ea typeface="微软雅黑" panose="020B0503020204020204" charset="-122"/>
              <a:sym typeface="黑体" panose="02010609060101010101" pitchFamily="49" charset="-122"/>
            </a:endParaRPr>
          </a:p>
        </p:txBody>
      </p:sp>
      <p:sp>
        <p:nvSpPr>
          <p:cNvPr id="4" name="文本框 3"/>
          <p:cNvSpPr txBox="1"/>
          <p:nvPr/>
        </p:nvSpPr>
        <p:spPr>
          <a:xfrm>
            <a:off x="6198235" y="2402205"/>
            <a:ext cx="5673090" cy="3476625"/>
          </a:xfrm>
          <a:prstGeom prst="rect">
            <a:avLst/>
          </a:prstGeom>
          <a:noFill/>
        </p:spPr>
        <p:txBody>
          <a:bodyPr wrap="square" rtlCol="0" anchor="t">
            <a:spAutoFit/>
          </a:bodyPr>
          <a:lstStyle/>
          <a:p>
            <a:pPr algn="l">
              <a:buClrTx/>
              <a:buSzTx/>
              <a:buFontTx/>
              <a:buNone/>
            </a:pPr>
            <a:r>
              <a:rPr lang="zh-CN" altLang="en-US" sz="2000" b="1" dirty="0" smtClean="0">
                <a:solidFill>
                  <a:schemeClr val="accent2">
                    <a:lumMod val="75000"/>
                  </a:schemeClr>
                </a:solidFill>
                <a:latin typeface="微软雅黑" panose="020B0503020204020204" charset="-122"/>
                <a:ea typeface="微软雅黑" panose="020B0503020204020204" charset="-122"/>
                <a:cs typeface="+mn-cs"/>
                <a:sym typeface="黑体" panose="02010609060101010101" pitchFamily="49" charset="-122"/>
              </a:rPr>
              <a:t>十、《动火作业安全管理一般规定规定》</a:t>
            </a:r>
            <a:endParaRPr lang="zh-CN" altLang="en-US" sz="2000" b="1" dirty="0" smtClean="0">
              <a:solidFill>
                <a:schemeClr val="accent2">
                  <a:lumMod val="75000"/>
                </a:schemeClr>
              </a:solidFill>
              <a:latin typeface="微软雅黑" panose="020B0503020204020204" charset="-122"/>
              <a:ea typeface="微软雅黑" panose="020B0503020204020204" charset="-122"/>
              <a:cs typeface="+mn-cs"/>
              <a:sym typeface="黑体" panose="02010609060101010101" pitchFamily="49" charset="-122"/>
            </a:endParaRPr>
          </a:p>
          <a:p>
            <a:pPr algn="l">
              <a:buClrTx/>
              <a:buSzTx/>
              <a:buFontTx/>
              <a:buNone/>
            </a:pPr>
            <a:r>
              <a:rPr lang="zh-CN" altLang="en-US" sz="2000" b="1" dirty="0" smtClean="0">
                <a:solidFill>
                  <a:schemeClr val="accent2">
                    <a:lumMod val="75000"/>
                  </a:schemeClr>
                </a:solidFill>
                <a:latin typeface="微软雅黑" panose="020B0503020204020204" charset="-122"/>
                <a:ea typeface="微软雅黑" panose="020B0503020204020204" charset="-122"/>
                <a:cs typeface="+mn-cs"/>
                <a:sym typeface="黑体" panose="02010609060101010101" pitchFamily="49" charset="-122"/>
              </a:rPr>
              <a:t>十一、动火作业分析人员职责</a:t>
            </a:r>
            <a:endParaRPr lang="zh-CN" altLang="en-US" sz="2000" b="1" dirty="0" smtClean="0">
              <a:solidFill>
                <a:schemeClr val="accent2">
                  <a:lumMod val="75000"/>
                </a:schemeClr>
              </a:solidFill>
              <a:latin typeface="微软雅黑" panose="020B0503020204020204" charset="-122"/>
              <a:ea typeface="微软雅黑" panose="020B0503020204020204" charset="-122"/>
              <a:cs typeface="+mn-cs"/>
              <a:sym typeface="黑体" panose="02010609060101010101" pitchFamily="49" charset="-122"/>
            </a:endParaRPr>
          </a:p>
          <a:p>
            <a:pPr algn="l">
              <a:buClrTx/>
              <a:buSzTx/>
              <a:buFontTx/>
              <a:buNone/>
            </a:pPr>
            <a:r>
              <a:rPr lang="zh-CN" altLang="en-US" sz="2000" b="1" dirty="0" smtClean="0">
                <a:solidFill>
                  <a:schemeClr val="accent2">
                    <a:lumMod val="75000"/>
                  </a:schemeClr>
                </a:solidFill>
                <a:latin typeface="微软雅黑" panose="020B0503020204020204" charset="-122"/>
                <a:ea typeface="微软雅黑" panose="020B0503020204020204" charset="-122"/>
                <a:cs typeface="+mn-cs"/>
                <a:sym typeface="黑体" panose="02010609060101010101" pitchFamily="49" charset="-122"/>
              </a:rPr>
              <a:t>十二、安全分析的注意事项</a:t>
            </a:r>
            <a:endParaRPr lang="zh-CN" altLang="en-US" sz="2000" b="1" dirty="0" smtClean="0">
              <a:solidFill>
                <a:schemeClr val="accent2">
                  <a:lumMod val="75000"/>
                </a:schemeClr>
              </a:solidFill>
              <a:latin typeface="微软雅黑" panose="020B0503020204020204" charset="-122"/>
              <a:ea typeface="微软雅黑" panose="020B0503020204020204" charset="-122"/>
              <a:cs typeface="+mn-cs"/>
              <a:sym typeface="黑体" panose="02010609060101010101" pitchFamily="49" charset="-122"/>
            </a:endParaRPr>
          </a:p>
          <a:p>
            <a:pPr algn="l">
              <a:buClrTx/>
              <a:buSzTx/>
              <a:buFontTx/>
              <a:buNone/>
            </a:pPr>
            <a:r>
              <a:rPr lang="zh-CN" altLang="en-US" sz="2000" b="1" dirty="0" smtClean="0">
                <a:solidFill>
                  <a:schemeClr val="accent2">
                    <a:lumMod val="75000"/>
                  </a:schemeClr>
                </a:solidFill>
                <a:latin typeface="微软雅黑" panose="020B0503020204020204" charset="-122"/>
                <a:ea typeface="微软雅黑" panose="020B0503020204020204" charset="-122"/>
                <a:cs typeface="+mn-cs"/>
                <a:sym typeface="黑体" panose="02010609060101010101" pitchFamily="49" charset="-122"/>
              </a:rPr>
              <a:t>十三、测爆仪简介</a:t>
            </a:r>
            <a:endParaRPr lang="zh-CN" altLang="en-US" sz="2000" b="1" dirty="0" smtClean="0">
              <a:solidFill>
                <a:schemeClr val="accent2">
                  <a:lumMod val="75000"/>
                </a:schemeClr>
              </a:solidFill>
              <a:latin typeface="微软雅黑" panose="020B0503020204020204" charset="-122"/>
              <a:ea typeface="微软雅黑" panose="020B0503020204020204" charset="-122"/>
              <a:cs typeface="+mn-cs"/>
              <a:sym typeface="黑体" panose="02010609060101010101" pitchFamily="49" charset="-122"/>
            </a:endParaRPr>
          </a:p>
          <a:p>
            <a:pPr algn="l">
              <a:buClrTx/>
              <a:buSzTx/>
              <a:buFontTx/>
              <a:buNone/>
            </a:pPr>
            <a:r>
              <a:rPr lang="zh-CN" altLang="en-US" sz="2000" b="1" dirty="0" smtClean="0">
                <a:solidFill>
                  <a:schemeClr val="accent2">
                    <a:lumMod val="75000"/>
                  </a:schemeClr>
                </a:solidFill>
                <a:latin typeface="微软雅黑" panose="020B0503020204020204" charset="-122"/>
                <a:ea typeface="微软雅黑" panose="020B0503020204020204" charset="-122"/>
                <a:cs typeface="+mn-cs"/>
                <a:sym typeface="黑体" panose="02010609060101010101" pitchFamily="49" charset="-122"/>
              </a:rPr>
              <a:t>十四、气体传感器简史</a:t>
            </a:r>
            <a:endParaRPr lang="zh-CN" altLang="en-US" sz="2000" b="1" dirty="0" smtClean="0">
              <a:solidFill>
                <a:schemeClr val="accent2">
                  <a:lumMod val="75000"/>
                </a:schemeClr>
              </a:solidFill>
              <a:latin typeface="微软雅黑" panose="020B0503020204020204" charset="-122"/>
              <a:ea typeface="微软雅黑" panose="020B0503020204020204" charset="-122"/>
              <a:cs typeface="+mn-cs"/>
              <a:sym typeface="黑体" panose="02010609060101010101" pitchFamily="49" charset="-122"/>
            </a:endParaRPr>
          </a:p>
          <a:p>
            <a:pPr algn="l">
              <a:buClrTx/>
              <a:buSzTx/>
              <a:buFontTx/>
              <a:buNone/>
            </a:pPr>
            <a:r>
              <a:rPr lang="zh-CN" altLang="en-US" sz="2000" b="1" dirty="0" smtClean="0">
                <a:solidFill>
                  <a:schemeClr val="accent2">
                    <a:lumMod val="75000"/>
                  </a:schemeClr>
                </a:solidFill>
                <a:latin typeface="微软雅黑" panose="020B0503020204020204" charset="-122"/>
                <a:ea typeface="微软雅黑" panose="020B0503020204020204" charset="-122"/>
                <a:cs typeface="+mn-cs"/>
                <a:sym typeface="黑体" panose="02010609060101010101" pitchFamily="49" charset="-122"/>
              </a:rPr>
              <a:t>十五、仪器的佩带使用方法 （日常注意事项）</a:t>
            </a:r>
            <a:endParaRPr lang="zh-CN" altLang="en-US" sz="2000" b="1" dirty="0" smtClean="0">
              <a:solidFill>
                <a:schemeClr val="accent2">
                  <a:lumMod val="75000"/>
                </a:schemeClr>
              </a:solidFill>
              <a:latin typeface="微软雅黑" panose="020B0503020204020204" charset="-122"/>
              <a:ea typeface="微软雅黑" panose="020B0503020204020204" charset="-122"/>
              <a:cs typeface="+mn-cs"/>
              <a:sym typeface="黑体" panose="02010609060101010101" pitchFamily="49" charset="-122"/>
            </a:endParaRPr>
          </a:p>
          <a:p>
            <a:pPr algn="l">
              <a:buClrTx/>
              <a:buSzTx/>
              <a:buFontTx/>
              <a:buNone/>
            </a:pPr>
            <a:r>
              <a:rPr lang="zh-CN" altLang="en-US" sz="2000" b="1" dirty="0" smtClean="0">
                <a:solidFill>
                  <a:schemeClr val="accent2">
                    <a:lumMod val="75000"/>
                  </a:schemeClr>
                </a:solidFill>
                <a:latin typeface="微软雅黑" panose="020B0503020204020204" charset="-122"/>
                <a:ea typeface="微软雅黑" panose="020B0503020204020204" charset="-122"/>
                <a:cs typeface="+mn-cs"/>
                <a:sym typeface="黑体" panose="02010609060101010101" pitchFamily="49" charset="-122"/>
              </a:rPr>
              <a:t>十六、对检测仪器进行周期性的检查内容与项目</a:t>
            </a:r>
            <a:endParaRPr lang="zh-CN" altLang="en-US" sz="2000" b="1" dirty="0" smtClean="0">
              <a:solidFill>
                <a:schemeClr val="accent2">
                  <a:lumMod val="75000"/>
                </a:schemeClr>
              </a:solidFill>
              <a:latin typeface="微软雅黑" panose="020B0503020204020204" charset="-122"/>
              <a:ea typeface="微软雅黑" panose="020B0503020204020204" charset="-122"/>
              <a:cs typeface="+mn-cs"/>
              <a:sym typeface="黑体" panose="02010609060101010101" pitchFamily="49" charset="-122"/>
            </a:endParaRPr>
          </a:p>
          <a:p>
            <a:pPr algn="l">
              <a:buClrTx/>
              <a:buSzTx/>
              <a:buFontTx/>
              <a:buNone/>
            </a:pPr>
            <a:r>
              <a:rPr lang="zh-CN" altLang="en-US" sz="2000" b="1" dirty="0" smtClean="0">
                <a:solidFill>
                  <a:schemeClr val="accent2">
                    <a:lumMod val="75000"/>
                  </a:schemeClr>
                </a:solidFill>
                <a:latin typeface="微软雅黑" panose="020B0503020204020204" charset="-122"/>
                <a:ea typeface="微软雅黑" panose="020B0503020204020204" charset="-122"/>
                <a:cs typeface="+mn-cs"/>
                <a:sym typeface="黑体" panose="02010609060101010101" pitchFamily="49" charset="-122"/>
              </a:rPr>
              <a:t>十七、相关案例</a:t>
            </a:r>
            <a:endParaRPr lang="zh-CN" altLang="en-US" sz="2000" b="1" dirty="0" smtClean="0">
              <a:solidFill>
                <a:schemeClr val="accent2">
                  <a:lumMod val="75000"/>
                </a:schemeClr>
              </a:solidFill>
              <a:latin typeface="微软雅黑" panose="020B0503020204020204" charset="-122"/>
              <a:ea typeface="微软雅黑" panose="020B0503020204020204" charset="-122"/>
              <a:cs typeface="+mn-cs"/>
              <a:sym typeface="黑体" panose="02010609060101010101" pitchFamily="49" charset="-122"/>
            </a:endParaRPr>
          </a:p>
          <a:p>
            <a:pPr algn="l">
              <a:buClrTx/>
              <a:buSzTx/>
              <a:buFontTx/>
              <a:buNone/>
            </a:pPr>
            <a:r>
              <a:rPr lang="zh-CN" altLang="en-US" sz="2000" b="1" dirty="0" smtClean="0">
                <a:solidFill>
                  <a:schemeClr val="accent2">
                    <a:lumMod val="75000"/>
                  </a:schemeClr>
                </a:solidFill>
                <a:latin typeface="微软雅黑" panose="020B0503020204020204" charset="-122"/>
                <a:ea typeface="微软雅黑" panose="020B0503020204020204" charset="-122"/>
                <a:cs typeface="+mn-cs"/>
                <a:sym typeface="黑体" panose="02010609060101010101" pitchFamily="49" charset="-122"/>
              </a:rPr>
              <a:t>十八、</a:t>
            </a:r>
            <a:r>
              <a:rPr lang="zh-CN" altLang="en-US" sz="2000" b="1" dirty="0" smtClean="0">
                <a:solidFill>
                  <a:schemeClr val="accent2">
                    <a:lumMod val="75000"/>
                  </a:schemeClr>
                </a:solidFill>
                <a:latin typeface="微软雅黑" panose="020B0503020204020204" charset="-122"/>
                <a:ea typeface="微软雅黑" panose="020B0503020204020204" charset="-122"/>
                <a:sym typeface="宋体" panose="02010600030101010101" pitchFamily="2" charset="-122"/>
              </a:rPr>
              <a:t>新《安全生产法》解析</a:t>
            </a:r>
            <a:endParaRPr lang="zh-CN" altLang="en-US" sz="2000" b="1" dirty="0" smtClean="0">
              <a:solidFill>
                <a:schemeClr val="accent2">
                  <a:lumMod val="75000"/>
                </a:schemeClr>
              </a:solidFill>
              <a:latin typeface="微软雅黑" panose="020B0503020204020204" charset="-122"/>
              <a:ea typeface="微软雅黑" panose="020B0503020204020204" charset="-122"/>
              <a:sym typeface="宋体" panose="02010600030101010101" pitchFamily="2" charset="-122"/>
            </a:endParaRPr>
          </a:p>
          <a:p>
            <a:pPr algn="l">
              <a:buClrTx/>
              <a:buSzTx/>
              <a:buFontTx/>
              <a:buNone/>
            </a:pPr>
            <a:endParaRPr lang="zh-CN" altLang="en-US" sz="2000" b="1" dirty="0" smtClean="0">
              <a:solidFill>
                <a:schemeClr val="accent2">
                  <a:lumMod val="75000"/>
                </a:schemeClr>
              </a:solidFill>
              <a:latin typeface="微软雅黑" panose="020B0503020204020204" charset="-122"/>
              <a:ea typeface="微软雅黑" panose="020B0503020204020204" charset="-122"/>
              <a:cs typeface="+mn-cs"/>
              <a:sym typeface="黑体" panose="02010609060101010101" pitchFamily="49" charset="-122"/>
            </a:endParaRPr>
          </a:p>
          <a:p>
            <a:pPr algn="l">
              <a:buClrTx/>
              <a:buSzTx/>
              <a:buFontTx/>
              <a:buNone/>
            </a:pPr>
            <a:endParaRPr lang="zh-CN" altLang="en-US" sz="2000" b="1" dirty="0" smtClean="0">
              <a:solidFill>
                <a:schemeClr val="accent2">
                  <a:lumMod val="75000"/>
                </a:schemeClr>
              </a:solidFill>
              <a:latin typeface="微软雅黑" panose="020B0503020204020204" charset="-122"/>
              <a:ea typeface="微软雅黑" panose="020B0503020204020204" charset="-122"/>
              <a:cs typeface="+mn-cs"/>
              <a:sym typeface="黑体" panose="02010609060101010101" pitchFamily="49" charset="-122"/>
            </a:endParaRPr>
          </a:p>
        </p:txBody>
      </p:sp>
      <p:sp>
        <p:nvSpPr>
          <p:cNvPr id="5" name="文本框 4"/>
          <p:cNvSpPr txBox="1"/>
          <p:nvPr/>
        </p:nvSpPr>
        <p:spPr>
          <a:xfrm>
            <a:off x="0" y="641985"/>
            <a:ext cx="12192635" cy="583565"/>
          </a:xfrm>
          <a:prstGeom prst="rect">
            <a:avLst/>
          </a:prstGeom>
          <a:solidFill>
            <a:schemeClr val="accent2"/>
          </a:solidFill>
        </p:spPr>
        <p:txBody>
          <a:bodyPr wrap="square" rtlCol="0" anchor="t">
            <a:spAutoFit/>
          </a:bodyPr>
          <a:lstStyle/>
          <a:p>
            <a:r>
              <a:rPr lang="en-US" altLang="zh-CN" b="1" dirty="0" smtClean="0">
                <a:solidFill>
                  <a:schemeClr val="accent2">
                    <a:lumMod val="50000"/>
                  </a:schemeClr>
                </a:solidFill>
                <a:latin typeface="微软雅黑" panose="020B0503020204020204" charset="-122"/>
                <a:ea typeface="微软雅黑" panose="020B0503020204020204" charset="-122"/>
                <a:sym typeface="+mn-ea"/>
              </a:rPr>
              <a:t>                                                                           </a:t>
            </a:r>
            <a:r>
              <a:rPr lang="zh-CN" altLang="en-US" sz="3200" b="1" dirty="0" smtClean="0">
                <a:solidFill>
                  <a:schemeClr val="bg1"/>
                </a:solidFill>
                <a:latin typeface="微软雅黑" panose="020B0503020204020204" charset="-122"/>
                <a:ea typeface="微软雅黑" panose="020B0503020204020204" charset="-122"/>
                <a:cs typeface="+mn-cs"/>
                <a:sym typeface="+mn-ea"/>
              </a:rPr>
              <a:t>培训内容</a:t>
            </a:r>
            <a:endParaRPr lang="zh-CN" altLang="en-US" sz="3200" b="1" dirty="0" smtClean="0">
              <a:solidFill>
                <a:schemeClr val="bg1"/>
              </a:solidFill>
              <a:latin typeface="微软雅黑" panose="020B0503020204020204" charset="-122"/>
              <a:ea typeface="微软雅黑" panose="020B0503020204020204" charset="-122"/>
              <a:cs typeface="+mn-cs"/>
              <a:sym typeface="+mn-ea"/>
            </a:endParaRPr>
          </a:p>
        </p:txBody>
      </p:sp>
      <p:sp>
        <p:nvSpPr>
          <p:cNvPr id="6" name="文本框 5"/>
          <p:cNvSpPr txBox="1"/>
          <p:nvPr/>
        </p:nvSpPr>
        <p:spPr>
          <a:xfrm>
            <a:off x="777875" y="2402205"/>
            <a:ext cx="6229350" cy="3169285"/>
          </a:xfrm>
          <a:prstGeom prst="rect">
            <a:avLst/>
          </a:prstGeom>
          <a:noFill/>
        </p:spPr>
        <p:txBody>
          <a:bodyPr wrap="square" rtlCol="0" anchor="t">
            <a:spAutoFit/>
          </a:bodyPr>
          <a:lstStyle/>
          <a:p>
            <a:pPr marL="0" algn="l">
              <a:lnSpc>
                <a:spcPct val="100000"/>
              </a:lnSpc>
              <a:buClrTx/>
              <a:buSzTx/>
              <a:buNone/>
            </a:pPr>
            <a:r>
              <a:rPr lang="zh-CN" altLang="en-US" sz="2000" b="1" dirty="0" smtClean="0">
                <a:solidFill>
                  <a:schemeClr val="accent2">
                    <a:lumMod val="75000"/>
                  </a:schemeClr>
                </a:solidFill>
                <a:latin typeface="微软雅黑" panose="020B0503020204020204" charset="-122"/>
                <a:ea typeface="微软雅黑" panose="020B0503020204020204" charset="-122"/>
                <a:sym typeface="黑体" panose="02010609060101010101" pitchFamily="49" charset="-122"/>
              </a:rPr>
              <a:t>一、动火作业的定义</a:t>
            </a:r>
            <a:endParaRPr lang="zh-CN" altLang="en-US" sz="2000" b="1" dirty="0" smtClean="0">
              <a:solidFill>
                <a:schemeClr val="accent2">
                  <a:lumMod val="75000"/>
                </a:schemeClr>
              </a:solidFill>
              <a:latin typeface="微软雅黑" panose="020B0503020204020204" charset="-122"/>
              <a:ea typeface="微软雅黑" panose="020B0503020204020204" charset="-122"/>
              <a:sym typeface="黑体" panose="02010609060101010101" pitchFamily="49" charset="-122"/>
            </a:endParaRPr>
          </a:p>
          <a:p>
            <a:pPr marL="0" algn="l">
              <a:lnSpc>
                <a:spcPct val="100000"/>
              </a:lnSpc>
              <a:buClrTx/>
              <a:buSzTx/>
              <a:buNone/>
            </a:pPr>
            <a:r>
              <a:rPr lang="zh-CN" altLang="en-US" sz="2000" b="1" dirty="0" smtClean="0">
                <a:solidFill>
                  <a:schemeClr val="accent2">
                    <a:lumMod val="75000"/>
                  </a:schemeClr>
                </a:solidFill>
                <a:latin typeface="微软雅黑" panose="020B0503020204020204" charset="-122"/>
                <a:ea typeface="微软雅黑" panose="020B0503020204020204" charset="-122"/>
                <a:sym typeface="黑体" panose="02010609060101010101" pitchFamily="49" charset="-122"/>
              </a:rPr>
              <a:t>二、常见的动火作业</a:t>
            </a:r>
            <a:endParaRPr lang="zh-CN" altLang="en-US" sz="2000" b="1" dirty="0" smtClean="0">
              <a:solidFill>
                <a:schemeClr val="accent2">
                  <a:lumMod val="75000"/>
                </a:schemeClr>
              </a:solidFill>
              <a:latin typeface="微软雅黑" panose="020B0503020204020204" charset="-122"/>
              <a:ea typeface="微软雅黑" panose="020B0503020204020204" charset="-122"/>
              <a:sym typeface="黑体" panose="02010609060101010101" pitchFamily="49" charset="-122"/>
            </a:endParaRPr>
          </a:p>
          <a:p>
            <a:pPr marL="0" algn="l">
              <a:lnSpc>
                <a:spcPct val="100000"/>
              </a:lnSpc>
              <a:buClrTx/>
              <a:buSzTx/>
              <a:buNone/>
            </a:pPr>
            <a:r>
              <a:rPr lang="zh-CN" altLang="en-US" sz="2000" b="1" dirty="0" smtClean="0">
                <a:solidFill>
                  <a:schemeClr val="accent2">
                    <a:lumMod val="75000"/>
                  </a:schemeClr>
                </a:solidFill>
                <a:latin typeface="微软雅黑" panose="020B0503020204020204" charset="-122"/>
                <a:ea typeface="微软雅黑" panose="020B0503020204020204" charset="-122"/>
                <a:sym typeface="黑体" panose="02010609060101010101" pitchFamily="49" charset="-122"/>
              </a:rPr>
              <a:t>三、动火作业有哪些潜在的风险？</a:t>
            </a:r>
            <a:endParaRPr lang="zh-CN" altLang="en-US" sz="2000" b="1" dirty="0" smtClean="0">
              <a:solidFill>
                <a:schemeClr val="accent2">
                  <a:lumMod val="75000"/>
                </a:schemeClr>
              </a:solidFill>
              <a:latin typeface="微软雅黑" panose="020B0503020204020204" charset="-122"/>
              <a:ea typeface="微软雅黑" panose="020B0503020204020204" charset="-122"/>
              <a:sym typeface="黑体" panose="02010609060101010101" pitchFamily="49" charset="-122"/>
            </a:endParaRPr>
          </a:p>
          <a:p>
            <a:pPr marL="0" algn="l">
              <a:lnSpc>
                <a:spcPct val="100000"/>
              </a:lnSpc>
              <a:buClrTx/>
              <a:buSzTx/>
              <a:buNone/>
            </a:pPr>
            <a:r>
              <a:rPr lang="zh-CN" altLang="en-US" sz="2000" b="1" dirty="0" smtClean="0">
                <a:solidFill>
                  <a:schemeClr val="accent2">
                    <a:lumMod val="75000"/>
                  </a:schemeClr>
                </a:solidFill>
                <a:latin typeface="微软雅黑" panose="020B0503020204020204" charset="-122"/>
                <a:ea typeface="微软雅黑" panose="020B0503020204020204" charset="-122"/>
                <a:sym typeface="黑体" panose="02010609060101010101" pitchFamily="49" charset="-122"/>
              </a:rPr>
              <a:t>四、安全动火分析</a:t>
            </a:r>
            <a:endParaRPr lang="zh-CN" altLang="en-US" sz="2000" b="1" dirty="0" smtClean="0">
              <a:solidFill>
                <a:schemeClr val="accent2">
                  <a:lumMod val="75000"/>
                </a:schemeClr>
              </a:solidFill>
              <a:latin typeface="微软雅黑" panose="020B0503020204020204" charset="-122"/>
              <a:ea typeface="微软雅黑" panose="020B0503020204020204" charset="-122"/>
              <a:sym typeface="黑体" panose="02010609060101010101" pitchFamily="49" charset="-122"/>
            </a:endParaRPr>
          </a:p>
          <a:p>
            <a:pPr marL="0" algn="l">
              <a:lnSpc>
                <a:spcPct val="100000"/>
              </a:lnSpc>
              <a:buClrTx/>
              <a:buSzTx/>
              <a:buNone/>
            </a:pPr>
            <a:r>
              <a:rPr lang="zh-CN" altLang="en-US" sz="2000" b="1" dirty="0" smtClean="0">
                <a:solidFill>
                  <a:schemeClr val="accent2">
                    <a:lumMod val="75000"/>
                  </a:schemeClr>
                </a:solidFill>
                <a:latin typeface="微软雅黑" panose="020B0503020204020204" charset="-122"/>
                <a:ea typeface="微软雅黑" panose="020B0503020204020204" charset="-122"/>
                <a:sym typeface="黑体" panose="02010609060101010101" pitchFamily="49" charset="-122"/>
              </a:rPr>
              <a:t>五、安全措施</a:t>
            </a:r>
            <a:endParaRPr lang="zh-CN" altLang="en-US" sz="2000" b="1" dirty="0" smtClean="0">
              <a:solidFill>
                <a:schemeClr val="accent2">
                  <a:lumMod val="75000"/>
                </a:schemeClr>
              </a:solidFill>
              <a:latin typeface="微软雅黑" panose="020B0503020204020204" charset="-122"/>
              <a:ea typeface="微软雅黑" panose="020B0503020204020204" charset="-122"/>
              <a:sym typeface="黑体" panose="02010609060101010101" pitchFamily="49" charset="-122"/>
            </a:endParaRPr>
          </a:p>
          <a:p>
            <a:pPr marL="0" algn="l">
              <a:lnSpc>
                <a:spcPct val="100000"/>
              </a:lnSpc>
              <a:buClrTx/>
              <a:buSzTx/>
              <a:buNone/>
            </a:pPr>
            <a:r>
              <a:rPr lang="zh-CN" altLang="en-US" sz="2000" b="1" dirty="0" smtClean="0">
                <a:solidFill>
                  <a:schemeClr val="accent2">
                    <a:lumMod val="75000"/>
                  </a:schemeClr>
                </a:solidFill>
                <a:latin typeface="微软雅黑" panose="020B0503020204020204" charset="-122"/>
                <a:ea typeface="微软雅黑" panose="020B0503020204020204" charset="-122"/>
                <a:sym typeface="黑体" panose="02010609060101010101" pitchFamily="49" charset="-122"/>
              </a:rPr>
              <a:t>六、动火监护人的职责</a:t>
            </a:r>
            <a:endParaRPr lang="zh-CN" altLang="en-US" sz="2000" b="1" dirty="0" smtClean="0">
              <a:solidFill>
                <a:schemeClr val="accent2">
                  <a:lumMod val="75000"/>
                </a:schemeClr>
              </a:solidFill>
              <a:latin typeface="微软雅黑" panose="020B0503020204020204" charset="-122"/>
              <a:ea typeface="微软雅黑" panose="020B0503020204020204" charset="-122"/>
              <a:sym typeface="黑体" panose="02010609060101010101" pitchFamily="49" charset="-122"/>
            </a:endParaRPr>
          </a:p>
          <a:p>
            <a:pPr marL="0" algn="l">
              <a:lnSpc>
                <a:spcPct val="100000"/>
              </a:lnSpc>
              <a:buClrTx/>
              <a:buSzTx/>
              <a:buNone/>
            </a:pPr>
            <a:r>
              <a:rPr lang="zh-CN" altLang="en-US" sz="2000" b="1" dirty="0" smtClean="0">
                <a:solidFill>
                  <a:schemeClr val="accent2">
                    <a:lumMod val="75000"/>
                  </a:schemeClr>
                </a:solidFill>
                <a:latin typeface="微软雅黑" panose="020B0503020204020204" charset="-122"/>
                <a:ea typeface="微软雅黑" panose="020B0503020204020204" charset="-122"/>
                <a:sym typeface="黑体" panose="02010609060101010101" pitchFamily="49" charset="-122"/>
              </a:rPr>
              <a:t>七、动火监护一般常用器材</a:t>
            </a:r>
            <a:endParaRPr lang="zh-CN" altLang="en-US" sz="2000" b="1" dirty="0" smtClean="0">
              <a:solidFill>
                <a:schemeClr val="accent2">
                  <a:lumMod val="75000"/>
                </a:schemeClr>
              </a:solidFill>
              <a:latin typeface="微软雅黑" panose="020B0503020204020204" charset="-122"/>
              <a:ea typeface="微软雅黑" panose="020B0503020204020204" charset="-122"/>
              <a:sym typeface="黑体" panose="02010609060101010101" pitchFamily="49" charset="-122"/>
            </a:endParaRPr>
          </a:p>
          <a:p>
            <a:pPr marL="0" algn="l">
              <a:lnSpc>
                <a:spcPct val="100000"/>
              </a:lnSpc>
              <a:buClrTx/>
              <a:buSzTx/>
              <a:buNone/>
            </a:pPr>
            <a:r>
              <a:rPr lang="zh-CN" altLang="en-US" sz="2000" b="1" dirty="0" smtClean="0">
                <a:solidFill>
                  <a:schemeClr val="accent2">
                    <a:lumMod val="75000"/>
                  </a:schemeClr>
                </a:solidFill>
                <a:latin typeface="微软雅黑" panose="020B0503020204020204" charset="-122"/>
                <a:ea typeface="微软雅黑" panose="020B0503020204020204" charset="-122"/>
                <a:sym typeface="黑体" panose="02010609060101010101" pitchFamily="49" charset="-122"/>
              </a:rPr>
              <a:t>八、特殊工种须持证上岗及PPE要求</a:t>
            </a:r>
            <a:endParaRPr lang="zh-CN" altLang="en-US" sz="2000" b="1" dirty="0" smtClean="0">
              <a:solidFill>
                <a:schemeClr val="accent2">
                  <a:lumMod val="75000"/>
                </a:schemeClr>
              </a:solidFill>
              <a:latin typeface="微软雅黑" panose="020B0503020204020204" charset="-122"/>
              <a:ea typeface="微软雅黑" panose="020B0503020204020204" charset="-122"/>
              <a:sym typeface="黑体" panose="02010609060101010101" pitchFamily="49" charset="-122"/>
            </a:endParaRPr>
          </a:p>
          <a:p>
            <a:pPr marL="0" algn="l">
              <a:lnSpc>
                <a:spcPct val="100000"/>
              </a:lnSpc>
              <a:buClrTx/>
              <a:buSzTx/>
              <a:buNone/>
            </a:pPr>
            <a:r>
              <a:rPr lang="zh-CN" altLang="en-US" sz="2000" b="1" dirty="0" smtClean="0">
                <a:solidFill>
                  <a:schemeClr val="accent2">
                    <a:lumMod val="75000"/>
                  </a:schemeClr>
                </a:solidFill>
                <a:latin typeface="微软雅黑" panose="020B0503020204020204" charset="-122"/>
                <a:ea typeface="微软雅黑" panose="020B0503020204020204" charset="-122"/>
                <a:sym typeface="黑体" panose="02010609060101010101" pitchFamily="49" charset="-122"/>
              </a:rPr>
              <a:t>九、限制场所内动火作业</a:t>
            </a:r>
            <a:endParaRPr lang="zh-CN" altLang="en-US" sz="2000" b="1" dirty="0" smtClean="0">
              <a:solidFill>
                <a:schemeClr val="accent2">
                  <a:lumMod val="75000"/>
                </a:schemeClr>
              </a:solidFill>
              <a:latin typeface="微软雅黑" panose="020B0503020204020204" charset="-122"/>
              <a:ea typeface="微软雅黑" panose="020B0503020204020204" charset="-122"/>
              <a:sym typeface="黑体" panose="02010609060101010101" pitchFamily="49" charset="-122"/>
            </a:endParaRPr>
          </a:p>
          <a:p>
            <a:pPr marL="0" algn="l">
              <a:lnSpc>
                <a:spcPct val="100000"/>
              </a:lnSpc>
              <a:buClrTx/>
              <a:buSzTx/>
              <a:buNone/>
            </a:pPr>
            <a:r>
              <a:rPr lang="zh-CN" altLang="en-US" sz="2000" b="1" dirty="0" smtClean="0">
                <a:solidFill>
                  <a:schemeClr val="accent2">
                    <a:lumMod val="75000"/>
                  </a:schemeClr>
                </a:solidFill>
                <a:latin typeface="微软雅黑" panose="020B0503020204020204" charset="-122"/>
                <a:ea typeface="微软雅黑" panose="020B0503020204020204" charset="-122"/>
                <a:sym typeface="黑体" panose="02010609060101010101" pitchFamily="49" charset="-122"/>
              </a:rPr>
              <a:t> </a:t>
            </a:r>
            <a:endParaRPr lang="zh-CN" altLang="en-US" sz="2000" b="1" dirty="0" smtClean="0">
              <a:solidFill>
                <a:schemeClr val="accent2">
                  <a:lumMod val="75000"/>
                </a:schemeClr>
              </a:solidFill>
              <a:latin typeface="微软雅黑" panose="020B0503020204020204" charset="-122"/>
              <a:ea typeface="微软雅黑" panose="020B0503020204020204" charset="-122"/>
              <a:sym typeface="黑体" panose="02010609060101010101" pitchFamily="49" charset="-122"/>
            </a:endParaRPr>
          </a:p>
        </p:txBody>
      </p:sp>
      <p:sp>
        <p:nvSpPr>
          <p:cNvPr id="9" name="AutoShape 17"/>
          <p:cNvSpPr/>
          <p:nvPr/>
        </p:nvSpPr>
        <p:spPr>
          <a:xfrm>
            <a:off x="373380" y="2254250"/>
            <a:ext cx="5197475" cy="3157220"/>
          </a:xfrm>
          <a:prstGeom prst="roundRect">
            <a:avLst>
              <a:gd name="adj" fmla="val 4690"/>
            </a:avLst>
          </a:prstGeom>
          <a:noFill/>
          <a:ln w="28575" cap="flat" cmpd="sng">
            <a:solidFill>
              <a:srgbClr val="FFC000"/>
            </a:solidFill>
            <a:prstDash val="solid"/>
            <a:round/>
            <a:headEnd type="none" w="med" len="med"/>
            <a:tailEnd type="none" w="med" len="med"/>
          </a:ln>
        </p:spPr>
        <p:txBody>
          <a:bodyPr wrap="none" anchor="ctr"/>
          <a:lstStyle/>
          <a:p>
            <a:endParaRPr lang="zh-CN" altLang="en-US" dirty="0">
              <a:latin typeface="Arial" panose="020B0604020202020204" pitchFamily="34" charset="0"/>
              <a:ea typeface="宋体" panose="02010600030101010101" pitchFamily="2" charset="-122"/>
            </a:endParaRPr>
          </a:p>
        </p:txBody>
      </p:sp>
      <p:sp>
        <p:nvSpPr>
          <p:cNvPr id="10" name="AutoShape 17"/>
          <p:cNvSpPr/>
          <p:nvPr/>
        </p:nvSpPr>
        <p:spPr>
          <a:xfrm>
            <a:off x="6040120" y="2254250"/>
            <a:ext cx="5760720" cy="3075305"/>
          </a:xfrm>
          <a:prstGeom prst="roundRect">
            <a:avLst>
              <a:gd name="adj" fmla="val 4690"/>
            </a:avLst>
          </a:prstGeom>
          <a:noFill/>
          <a:ln w="28575" cap="flat" cmpd="sng">
            <a:solidFill>
              <a:srgbClr val="FFC000"/>
            </a:solidFill>
            <a:prstDash val="solid"/>
            <a:round/>
            <a:headEnd type="none" w="med" len="med"/>
            <a:tailEnd type="none" w="med" len="med"/>
          </a:ln>
        </p:spPr>
        <p:txBody>
          <a:bodyPr wrap="none" anchor="ctr"/>
          <a:lstStyle/>
          <a:p>
            <a:endParaRPr lang="zh-CN" altLang="en-US" dirty="0">
              <a:latin typeface="Arial" panose="020B0604020202020204" pitchFamily="34" charset="0"/>
              <a:ea typeface="宋体" panose="02010600030101010101" pitchFamily="2" charset="-122"/>
            </a:endParaRPr>
          </a:p>
        </p:txBody>
      </p:sp>
      <p:sp>
        <p:nvSpPr>
          <p:cNvPr id="11" name="文本框 10"/>
          <p:cNvSpPr txBox="1"/>
          <p:nvPr/>
        </p:nvSpPr>
        <p:spPr>
          <a:xfrm>
            <a:off x="0" y="1273810"/>
            <a:ext cx="12192000" cy="213995"/>
          </a:xfrm>
          <a:prstGeom prst="rect">
            <a:avLst/>
          </a:prstGeom>
          <a:solidFill>
            <a:srgbClr val="FFC000"/>
          </a:solidFill>
        </p:spPr>
        <p:txBody>
          <a:bodyPr wrap="square" rtlCol="0" anchor="t">
            <a:spAutoFit/>
          </a:bodyPr>
          <a:lstStyle/>
          <a:p>
            <a:endParaRPr lang="zh-CN" altLang="en-US" sz="80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0"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 </a:t>
            </a:r>
            <a:endParaRPr lang="zh-CN" altLang="en-US" dirty="0"/>
          </a:p>
        </p:txBody>
      </p:sp>
      <p:sp>
        <p:nvSpPr>
          <p:cNvPr id="3" name="内容占位符 2"/>
          <p:cNvSpPr>
            <a:spLocks noGrp="1"/>
          </p:cNvSpPr>
          <p:nvPr>
            <p:ph idx="1"/>
          </p:nvPr>
        </p:nvSpPr>
        <p:spPr>
          <a:xfrm>
            <a:off x="1318260" y="1203325"/>
            <a:ext cx="9638665" cy="5174615"/>
          </a:xfrm>
          <a:solidFill>
            <a:schemeClr val="bg1"/>
          </a:solidFill>
        </p:spPr>
        <p:txBody>
          <a:bodyPr>
            <a:normAutofit fontScale="87500" lnSpcReduction="10000"/>
          </a:bodyPr>
          <a:lstStyle/>
          <a:p>
            <a:pPr>
              <a:lnSpc>
                <a:spcPct val="150000"/>
              </a:lnSpc>
              <a:spcBef>
                <a:spcPct val="0"/>
              </a:spcBef>
              <a:buNone/>
            </a:pPr>
            <a:r>
              <a:rPr lang="zh-CN" altLang="en-US" sz="2000" b="1" dirty="0" smtClean="0">
                <a:solidFill>
                  <a:srgbClr val="C00000"/>
                </a:solidFill>
                <a:latin typeface="微软雅黑" panose="020B0503020204020204" charset="-122"/>
                <a:ea typeface="微软雅黑" panose="020B0503020204020204" charset="-122"/>
                <a:sym typeface="黑体" panose="02010609060101010101" pitchFamily="49" charset="-122"/>
              </a:rPr>
              <a:t>                                                        </a:t>
            </a:r>
            <a:r>
              <a:rPr lang="zh-CN" altLang="en-US" sz="2000" b="1" dirty="0" smtClean="0">
                <a:solidFill>
                  <a:schemeClr val="tx1"/>
                </a:solidFill>
                <a:latin typeface="微软雅黑" panose="020B0503020204020204" charset="-122"/>
                <a:ea typeface="微软雅黑" panose="020B0503020204020204" charset="-122"/>
                <a:sym typeface="黑体" panose="02010609060101010101" pitchFamily="49" charset="-122"/>
              </a:rPr>
              <a:t> </a:t>
            </a:r>
            <a:r>
              <a:rPr lang="zh-CN" altLang="en-US" sz="2580" b="1" dirty="0" smtClean="0">
                <a:solidFill>
                  <a:schemeClr val="tx1"/>
                </a:solidFill>
                <a:latin typeface="微软雅黑" panose="020B0503020204020204" charset="-122"/>
                <a:ea typeface="微软雅黑" panose="020B0503020204020204" charset="-122"/>
                <a:sym typeface="黑体" panose="02010609060101010101" pitchFamily="49" charset="-122"/>
              </a:rPr>
              <a:t>动火分析</a:t>
            </a:r>
            <a:endParaRPr lang="en-US" altLang="zh-CN" sz="2580" b="1" dirty="0" smtClean="0">
              <a:solidFill>
                <a:schemeClr val="tx1"/>
              </a:solidFill>
              <a:latin typeface="微软雅黑" panose="020B0503020204020204" charset="-122"/>
              <a:ea typeface="微软雅黑" panose="020B0503020204020204" charset="-122"/>
              <a:sym typeface="黑体" panose="02010609060101010101" pitchFamily="49" charset="-122"/>
            </a:endParaRPr>
          </a:p>
          <a:p>
            <a:pPr>
              <a:lnSpc>
                <a:spcPct val="150000"/>
              </a:lnSpc>
              <a:spcBef>
                <a:spcPct val="0"/>
              </a:spcBef>
              <a:buNone/>
            </a:pPr>
            <a:endParaRPr lang="en-US" altLang="zh-CN" sz="2580" b="1" dirty="0" smtClean="0">
              <a:solidFill>
                <a:schemeClr val="tx1"/>
              </a:solidFill>
              <a:latin typeface="微软雅黑" panose="020B0503020204020204" charset="-122"/>
              <a:ea typeface="微软雅黑" panose="020B0503020204020204" charset="-122"/>
              <a:sym typeface="黑体" panose="02010609060101010101" pitchFamily="49" charset="-122"/>
            </a:endParaRPr>
          </a:p>
          <a:p>
            <a:pPr>
              <a:lnSpc>
                <a:spcPct val="150000"/>
              </a:lnSpc>
              <a:spcBef>
                <a:spcPct val="0"/>
              </a:spcBef>
              <a:buNone/>
            </a:pPr>
            <a:r>
              <a:rPr lang="zh-CN" altLang="en-US" sz="2580" dirty="0" smtClean="0">
                <a:solidFill>
                  <a:schemeClr val="tx1"/>
                </a:solidFill>
                <a:latin typeface="微软雅黑" panose="020B0503020204020204" charset="-122"/>
                <a:ea typeface="微软雅黑" panose="020B0503020204020204" charset="-122"/>
                <a:sym typeface="黑体" panose="02010609060101010101" pitchFamily="49" charset="-122"/>
              </a:rPr>
              <a:t>     </a:t>
            </a:r>
            <a:r>
              <a:rPr lang="zh-CN" altLang="en-US" sz="2580" dirty="0" smtClean="0">
                <a:solidFill>
                  <a:schemeClr val="tx1"/>
                </a:solidFill>
                <a:latin typeface="微软雅黑" panose="020B0503020204020204" charset="-122"/>
                <a:ea typeface="微软雅黑" panose="020B0503020204020204" charset="-122"/>
                <a:sym typeface="黑体" panose="02010609060101010101" pitchFamily="49" charset="-122"/>
              </a:rPr>
              <a:t>动火分析实际上就是测定动火区内的可燃性气体。根据危险程度分为，一类动火分析，二类动火分析和特殊动火分析。</a:t>
            </a:r>
            <a:endParaRPr lang="zh-CN" altLang="en-US" sz="2580" dirty="0" smtClean="0">
              <a:solidFill>
                <a:schemeClr val="tx1"/>
              </a:solidFill>
              <a:latin typeface="微软雅黑" panose="020B0503020204020204" charset="-122"/>
              <a:ea typeface="微软雅黑" panose="020B0503020204020204" charset="-122"/>
              <a:sym typeface="黑体" panose="02010609060101010101" pitchFamily="49" charset="-122"/>
            </a:endParaRPr>
          </a:p>
          <a:p>
            <a:pPr>
              <a:lnSpc>
                <a:spcPct val="150000"/>
              </a:lnSpc>
              <a:spcBef>
                <a:spcPct val="0"/>
              </a:spcBef>
              <a:buNone/>
            </a:pPr>
            <a:r>
              <a:rPr lang="zh-CN" altLang="en-US" sz="2580" dirty="0" smtClean="0">
                <a:solidFill>
                  <a:schemeClr val="tx1"/>
                </a:solidFill>
                <a:latin typeface="微软雅黑" panose="020B0503020204020204" charset="-122"/>
                <a:ea typeface="微软雅黑" panose="020B0503020204020204" charset="-122"/>
                <a:sym typeface="黑体" panose="02010609060101010101" pitchFamily="49" charset="-122"/>
              </a:rPr>
              <a:t>     </a:t>
            </a:r>
            <a:endParaRPr lang="en-US" altLang="zh-CN" sz="2580" dirty="0" smtClean="0">
              <a:solidFill>
                <a:schemeClr val="tx1"/>
              </a:solidFill>
              <a:latin typeface="微软雅黑" panose="020B0503020204020204" charset="-122"/>
              <a:ea typeface="微软雅黑" panose="020B0503020204020204" charset="-122"/>
              <a:sym typeface="黑体" panose="02010609060101010101" pitchFamily="49" charset="-122"/>
            </a:endParaRPr>
          </a:p>
          <a:p>
            <a:pPr>
              <a:lnSpc>
                <a:spcPct val="150000"/>
              </a:lnSpc>
              <a:spcBef>
                <a:spcPct val="0"/>
              </a:spcBef>
              <a:buNone/>
            </a:pPr>
            <a:r>
              <a:rPr lang="zh-CN" altLang="en-US" sz="2580" dirty="0" smtClean="0">
                <a:solidFill>
                  <a:schemeClr val="tx1"/>
                </a:solidFill>
                <a:latin typeface="微软雅黑" panose="020B0503020204020204" charset="-122"/>
                <a:ea typeface="微软雅黑" panose="020B0503020204020204" charset="-122"/>
                <a:sym typeface="黑体" panose="02010609060101010101" pitchFamily="49" charset="-122"/>
              </a:rPr>
              <a:t>    一类动火：在易燃、易爆岗位、设备、管道及周围动火。</a:t>
            </a:r>
            <a:endParaRPr lang="zh-CN" altLang="en-US" sz="2580" dirty="0" smtClean="0">
              <a:solidFill>
                <a:schemeClr val="tx1"/>
              </a:solidFill>
              <a:latin typeface="微软雅黑" panose="020B0503020204020204" charset="-122"/>
              <a:ea typeface="微软雅黑" panose="020B0503020204020204" charset="-122"/>
              <a:sym typeface="黑体" panose="02010609060101010101" pitchFamily="49" charset="-122"/>
            </a:endParaRPr>
          </a:p>
          <a:p>
            <a:pPr>
              <a:lnSpc>
                <a:spcPct val="150000"/>
              </a:lnSpc>
              <a:spcBef>
                <a:spcPct val="0"/>
              </a:spcBef>
              <a:buNone/>
            </a:pPr>
            <a:r>
              <a:rPr lang="zh-CN" altLang="en-US" sz="2580" dirty="0" smtClean="0">
                <a:solidFill>
                  <a:schemeClr val="tx1"/>
                </a:solidFill>
                <a:latin typeface="微软雅黑" panose="020B0503020204020204" charset="-122"/>
                <a:ea typeface="微软雅黑" panose="020B0503020204020204" charset="-122"/>
                <a:sym typeface="黑体" panose="02010609060101010101" pitchFamily="49" charset="-122"/>
              </a:rPr>
              <a:t>    二类动火：固定动火区和一类动火以外的动火。</a:t>
            </a:r>
            <a:endParaRPr lang="zh-CN" altLang="en-US" sz="2580" dirty="0" smtClean="0">
              <a:solidFill>
                <a:schemeClr val="tx1"/>
              </a:solidFill>
              <a:latin typeface="微软雅黑" panose="020B0503020204020204" charset="-122"/>
              <a:ea typeface="微软雅黑" panose="020B0503020204020204" charset="-122"/>
              <a:sym typeface="黑体" panose="02010609060101010101" pitchFamily="49" charset="-122"/>
            </a:endParaRPr>
          </a:p>
          <a:p>
            <a:pPr>
              <a:lnSpc>
                <a:spcPct val="150000"/>
              </a:lnSpc>
              <a:spcBef>
                <a:spcPct val="0"/>
              </a:spcBef>
              <a:buNone/>
            </a:pPr>
            <a:r>
              <a:rPr lang="zh-CN" altLang="en-US" sz="2580" dirty="0" smtClean="0">
                <a:solidFill>
                  <a:schemeClr val="tx1"/>
                </a:solidFill>
                <a:latin typeface="微软雅黑" panose="020B0503020204020204" charset="-122"/>
                <a:ea typeface="微软雅黑" panose="020B0503020204020204" charset="-122"/>
                <a:sym typeface="黑体" panose="02010609060101010101" pitchFamily="49" charset="-122"/>
              </a:rPr>
              <a:t>    特殊动火：在处于运行状态的易燃、易爆的生产装置和罐区等关键设备和地区的动火。</a:t>
            </a:r>
            <a:endParaRPr lang="zh-CN" altLang="en-US" sz="2580" dirty="0" smtClean="0">
              <a:solidFill>
                <a:schemeClr val="tx1"/>
              </a:solidFill>
              <a:latin typeface="微软雅黑" panose="020B0503020204020204" charset="-122"/>
              <a:ea typeface="微软雅黑" panose="020B0503020204020204" charset="-122"/>
              <a:sym typeface="黑体" panose="02010609060101010101" pitchFamily="49" charset="-122"/>
            </a:endParaRPr>
          </a:p>
          <a:p>
            <a:pPr>
              <a:buNone/>
            </a:pPr>
            <a:br>
              <a:rPr lang="zh-CN" altLang="en-US" sz="1800" dirty="0" smtClean="0">
                <a:solidFill>
                  <a:schemeClr val="tx1"/>
                </a:solidFill>
                <a:latin typeface="微软雅黑" panose="020B0503020204020204" charset="-122"/>
                <a:ea typeface="微软雅黑" panose="020B0503020204020204" charset="-122"/>
                <a:sym typeface="黑体" panose="02010609060101010101" pitchFamily="49" charset="-122"/>
              </a:rPr>
            </a:br>
            <a:endParaRPr lang="zh-CN" altLang="en-US" sz="1800" dirty="0" smtClean="0">
              <a:solidFill>
                <a:schemeClr val="tx1"/>
              </a:solidFill>
              <a:latin typeface="微软雅黑" panose="020B0503020204020204" charset="-122"/>
              <a:ea typeface="微软雅黑" panose="020B0503020204020204" charset="-122"/>
              <a:sym typeface="黑体" panose="02010609060101010101" pitchFamily="49" charset="-122"/>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 </a:t>
            </a:r>
            <a:endParaRPr lang="zh-CN" altLang="en-US" dirty="0"/>
          </a:p>
        </p:txBody>
      </p:sp>
      <p:sp>
        <p:nvSpPr>
          <p:cNvPr id="3" name="内容占位符 2"/>
          <p:cNvSpPr>
            <a:spLocks noGrp="1"/>
          </p:cNvSpPr>
          <p:nvPr>
            <p:ph idx="1"/>
          </p:nvPr>
        </p:nvSpPr>
        <p:spPr>
          <a:xfrm>
            <a:off x="1557020" y="1520190"/>
            <a:ext cx="9441815" cy="3476625"/>
          </a:xfrm>
          <a:solidFill>
            <a:schemeClr val="bg1"/>
          </a:solidFill>
        </p:spPr>
        <p:txBody>
          <a:bodyPr/>
          <a:lstStyle/>
          <a:p>
            <a:pPr indent="304800">
              <a:lnSpc>
                <a:spcPct val="150000"/>
              </a:lnSpc>
              <a:buNone/>
            </a:pPr>
            <a:r>
              <a:rPr lang="en-US" altLang="zh-CN" sz="2000" b="1" dirty="0" smtClean="0">
                <a:solidFill>
                  <a:srgbClr val="C00000"/>
                </a:solidFill>
                <a:latin typeface="微软雅黑" panose="020B0503020204020204" charset="-122"/>
                <a:ea typeface="微软雅黑" panose="020B0503020204020204" charset="-122"/>
                <a:sym typeface="黑体" panose="02010609060101010101" pitchFamily="49" charset="-122"/>
              </a:rPr>
              <a:t>  </a:t>
            </a:r>
            <a:r>
              <a:rPr lang="zh-CN" altLang="en-US" sz="2000" b="1" dirty="0" smtClean="0">
                <a:solidFill>
                  <a:srgbClr val="C00000"/>
                </a:solidFill>
                <a:latin typeface="微软雅黑" panose="020B0503020204020204" charset="-122"/>
                <a:ea typeface="微软雅黑" panose="020B0503020204020204" charset="-122"/>
                <a:sym typeface="黑体" panose="02010609060101010101" pitchFamily="49" charset="-122"/>
              </a:rPr>
              <a:t>可燃气体含量的计算</a:t>
            </a:r>
            <a:endParaRPr lang="zh-CN" altLang="en-US" sz="2000" b="1" dirty="0" smtClean="0">
              <a:solidFill>
                <a:srgbClr val="C00000"/>
              </a:solidFill>
              <a:latin typeface="微软雅黑" panose="020B0503020204020204" charset="-122"/>
              <a:ea typeface="微软雅黑" panose="020B0503020204020204" charset="-122"/>
              <a:sym typeface="黑体" panose="02010609060101010101" pitchFamily="49" charset="-122"/>
            </a:endParaRPr>
          </a:p>
          <a:p>
            <a:pPr indent="304800">
              <a:lnSpc>
                <a:spcPct val="150000"/>
              </a:lnSpc>
              <a:buNone/>
            </a:pPr>
            <a:endParaRPr lang="zh-CN" altLang="en-US" sz="2000" dirty="0" smtClean="0">
              <a:solidFill>
                <a:schemeClr val="tx1"/>
              </a:solidFill>
              <a:latin typeface="微软雅黑" panose="020B0503020204020204" charset="-122"/>
              <a:ea typeface="微软雅黑" panose="020B0503020204020204" charset="-122"/>
              <a:sym typeface="黑体" panose="02010609060101010101" pitchFamily="49" charset="-122"/>
            </a:endParaRPr>
          </a:p>
          <a:p>
            <a:pPr indent="304800">
              <a:lnSpc>
                <a:spcPct val="150000"/>
              </a:lnSpc>
              <a:buNone/>
            </a:pPr>
            <a:r>
              <a:rPr lang="zh-CN" altLang="en-US" sz="2000" dirty="0" smtClean="0">
                <a:solidFill>
                  <a:schemeClr val="tx1"/>
                </a:solidFill>
                <a:latin typeface="微软雅黑" panose="020B0503020204020204" charset="-122"/>
                <a:ea typeface="微软雅黑" panose="020B0503020204020204" charset="-122"/>
                <a:sym typeface="黑体" panose="02010609060101010101" pitchFamily="49" charset="-122"/>
              </a:rPr>
              <a:t>   如果被测样品是由单一的可燃气体组成，则其含量可用下式进行计算。</a:t>
            </a:r>
            <a:endParaRPr lang="zh-CN" altLang="en-US" sz="2000" dirty="0" smtClean="0">
              <a:solidFill>
                <a:schemeClr val="tx1"/>
              </a:solidFill>
              <a:latin typeface="微软雅黑" panose="020B0503020204020204" charset="-122"/>
              <a:ea typeface="微软雅黑" panose="020B0503020204020204" charset="-122"/>
              <a:sym typeface="黑体" panose="02010609060101010101" pitchFamily="49" charset="-122"/>
            </a:endParaRPr>
          </a:p>
          <a:p>
            <a:pPr indent="304800" eaLnBrk="0" hangingPunct="0">
              <a:lnSpc>
                <a:spcPct val="150000"/>
              </a:lnSpc>
              <a:buNone/>
            </a:pPr>
            <a:endParaRPr lang="en-US" altLang="zh-CN" sz="1400" dirty="0" smtClean="0">
              <a:solidFill>
                <a:schemeClr val="tx1"/>
              </a:solidFill>
              <a:latin typeface="微软雅黑" panose="020B0503020204020204" charset="-122"/>
              <a:ea typeface="微软雅黑" panose="020B0503020204020204" charset="-122"/>
              <a:sym typeface="黑体" panose="02010609060101010101" pitchFamily="49" charset="-122"/>
            </a:endParaRPr>
          </a:p>
          <a:p>
            <a:pPr indent="304800" eaLnBrk="0" hangingPunct="0">
              <a:lnSpc>
                <a:spcPct val="150000"/>
              </a:lnSpc>
              <a:buNone/>
            </a:pPr>
            <a:r>
              <a:rPr lang="zh-CN" altLang="en-US" sz="1600" dirty="0" smtClean="0">
                <a:solidFill>
                  <a:schemeClr val="tx1"/>
                </a:solidFill>
                <a:latin typeface="微软雅黑" panose="020B0503020204020204" charset="-122"/>
                <a:ea typeface="微软雅黑" panose="020B0503020204020204" charset="-122"/>
                <a:sym typeface="黑体" panose="02010609060101010101" pitchFamily="49" charset="-122"/>
              </a:rPr>
              <a:t>   </a:t>
            </a:r>
            <a:r>
              <a:rPr lang="zh-CN" altLang="en-US" sz="2000" dirty="0" smtClean="0">
                <a:solidFill>
                  <a:schemeClr val="tx1"/>
                </a:solidFill>
                <a:latin typeface="微软雅黑" panose="020B0503020204020204" charset="-122"/>
                <a:ea typeface="微软雅黑" panose="020B0503020204020204" charset="-122"/>
                <a:sym typeface="黑体" panose="02010609060101010101" pitchFamily="49" charset="-122"/>
              </a:rPr>
              <a:t>可燃气体含量</a:t>
            </a:r>
            <a:r>
              <a:rPr lang="en-US" altLang="zh-CN" sz="2000" dirty="0" smtClean="0">
                <a:solidFill>
                  <a:schemeClr val="tx1"/>
                </a:solidFill>
                <a:latin typeface="微软雅黑" panose="020B0503020204020204" charset="-122"/>
                <a:ea typeface="微软雅黑" panose="020B0503020204020204" charset="-122"/>
                <a:sym typeface="黑体" panose="02010609060101010101" pitchFamily="49" charset="-122"/>
              </a:rPr>
              <a:t>%=</a:t>
            </a:r>
            <a:r>
              <a:rPr lang="zh-CN" altLang="en-US" sz="2000" dirty="0" smtClean="0">
                <a:solidFill>
                  <a:schemeClr val="tx1"/>
                </a:solidFill>
                <a:latin typeface="微软雅黑" panose="020B0503020204020204" charset="-122"/>
                <a:ea typeface="微软雅黑" panose="020B0503020204020204" charset="-122"/>
                <a:sym typeface="黑体" panose="02010609060101010101" pitchFamily="49" charset="-122"/>
              </a:rPr>
              <a:t>该气体的爆炸下限</a:t>
            </a:r>
            <a:r>
              <a:rPr lang="en-US" altLang="zh-CN" sz="2000" dirty="0" smtClean="0">
                <a:solidFill>
                  <a:schemeClr val="tx1"/>
                </a:solidFill>
                <a:latin typeface="微软雅黑" panose="020B0503020204020204" charset="-122"/>
                <a:ea typeface="微软雅黑" panose="020B0503020204020204" charset="-122"/>
                <a:sym typeface="黑体" panose="02010609060101010101" pitchFamily="49" charset="-122"/>
              </a:rPr>
              <a:t>×</a:t>
            </a:r>
            <a:endParaRPr lang="en-US" altLang="zh-CN" sz="2000" dirty="0" smtClean="0">
              <a:solidFill>
                <a:schemeClr val="tx1"/>
              </a:solidFill>
              <a:latin typeface="微软雅黑" panose="020B0503020204020204" charset="-122"/>
              <a:ea typeface="微软雅黑" panose="020B0503020204020204" charset="-122"/>
              <a:sym typeface="黑体" panose="02010609060101010101" pitchFamily="49" charset="-122"/>
            </a:endParaRPr>
          </a:p>
          <a:p>
            <a:pPr>
              <a:buNone/>
            </a:pPr>
            <a:endParaRPr lang="zh-CN" altLang="en-US" dirty="0"/>
          </a:p>
        </p:txBody>
      </p:sp>
      <p:graphicFrame>
        <p:nvGraphicFramePr>
          <p:cNvPr id="1027" name="Object 3"/>
          <p:cNvGraphicFramePr>
            <a:graphicFrameLocks noChangeAspect="1"/>
          </p:cNvGraphicFramePr>
          <p:nvPr/>
        </p:nvGraphicFramePr>
        <p:xfrm>
          <a:off x="6552565" y="3761740"/>
          <a:ext cx="1771015" cy="589915"/>
        </p:xfrm>
        <a:graphic>
          <a:graphicData uri="http://schemas.openxmlformats.org/presentationml/2006/ole">
            <mc:AlternateContent xmlns:mc="http://schemas.openxmlformats.org/markup-compatibility/2006">
              <mc:Choice xmlns:v="urn:schemas-microsoft-com:vml" Requires="v">
                <p:oleObj spid="_x0000_s1031" name="" r:id="rId1" imgW="27127200" imgH="9753600" progId="">
                  <p:embed/>
                </p:oleObj>
              </mc:Choice>
              <mc:Fallback>
                <p:oleObj name="" r:id="rId1" imgW="27127200" imgH="9753600" progId="">
                  <p:embed/>
                  <p:pic>
                    <p:nvPicPr>
                      <p:cNvPr id="0" name="Object 3"/>
                      <p:cNvPicPr>
                        <a:picLocks noChangeAspect="1"/>
                      </p:cNvPicPr>
                      <p:nvPr/>
                    </p:nvPicPr>
                    <p:blipFill>
                      <a:blip r:embed="rId2"/>
                      <a:stretch>
                        <a:fillRect/>
                      </a:stretch>
                    </p:blipFill>
                    <p:spPr>
                      <a:xfrm>
                        <a:off x="6552565" y="3761740"/>
                        <a:ext cx="1771015" cy="589915"/>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 </a:t>
            </a:r>
            <a:endParaRPr lang="zh-CN" altLang="en-US" dirty="0"/>
          </a:p>
        </p:txBody>
      </p:sp>
      <p:sp>
        <p:nvSpPr>
          <p:cNvPr id="3" name="内容占位符 2"/>
          <p:cNvSpPr>
            <a:spLocks noGrp="1"/>
          </p:cNvSpPr>
          <p:nvPr>
            <p:ph idx="1"/>
          </p:nvPr>
        </p:nvSpPr>
        <p:spPr>
          <a:xfrm>
            <a:off x="4522380" y="797442"/>
            <a:ext cx="5528083" cy="1052624"/>
          </a:xfrm>
        </p:spPr>
        <p:txBody>
          <a:bodyPr/>
          <a:lstStyle/>
          <a:p>
            <a:pPr>
              <a:buNone/>
            </a:pPr>
            <a:r>
              <a:rPr lang="zh-CN" altLang="en-US" sz="2000" b="1" dirty="0" smtClean="0">
                <a:solidFill>
                  <a:schemeClr val="tx1"/>
                </a:solidFill>
                <a:latin typeface="微软雅黑" panose="020B0503020204020204" charset="-122"/>
                <a:ea typeface="微软雅黑" panose="020B0503020204020204" charset="-122"/>
                <a:sym typeface="黑体" panose="02010609060101010101" pitchFamily="49" charset="-122"/>
              </a:rPr>
              <a:t> </a:t>
            </a:r>
            <a:r>
              <a:rPr lang="zh-CN" altLang="en-US" sz="2000" b="1" dirty="0" smtClean="0">
                <a:solidFill>
                  <a:srgbClr val="C00000"/>
                </a:solidFill>
                <a:latin typeface="微软雅黑" panose="020B0503020204020204" charset="-122"/>
                <a:ea typeface="微软雅黑" panose="020B0503020204020204" charset="-122"/>
                <a:sym typeface="黑体" panose="02010609060101010101" pitchFamily="49" charset="-122"/>
              </a:rPr>
              <a:t>常见可燃气体爆炸极限</a:t>
            </a:r>
            <a:endParaRPr lang="zh-CN" altLang="en-US" sz="2000" b="1" dirty="0" smtClean="0">
              <a:solidFill>
                <a:srgbClr val="C00000"/>
              </a:solidFill>
              <a:latin typeface="微软雅黑" panose="020B0503020204020204" charset="-122"/>
              <a:ea typeface="微软雅黑" panose="020B0503020204020204" charset="-122"/>
              <a:sym typeface="黑体" panose="02010609060101010101" pitchFamily="49" charset="-122"/>
            </a:endParaRPr>
          </a:p>
          <a:p>
            <a:endParaRPr lang="zh-CN" altLang="en-US" dirty="0"/>
          </a:p>
        </p:txBody>
      </p:sp>
      <p:graphicFrame>
        <p:nvGraphicFramePr>
          <p:cNvPr id="4" name="表格 3"/>
          <p:cNvGraphicFramePr>
            <a:graphicFrameLocks noGrp="1"/>
          </p:cNvGraphicFramePr>
          <p:nvPr>
            <p:custDataLst>
              <p:tags r:id="rId1"/>
            </p:custDataLst>
          </p:nvPr>
        </p:nvGraphicFramePr>
        <p:xfrm>
          <a:off x="1762434" y="1438048"/>
          <a:ext cx="8880475" cy="4806950"/>
        </p:xfrm>
        <a:graphic>
          <a:graphicData uri="http://schemas.openxmlformats.org/drawingml/2006/table">
            <a:tbl>
              <a:tblPr/>
              <a:tblGrid>
                <a:gridCol w="753110"/>
                <a:gridCol w="1264285"/>
                <a:gridCol w="1167130"/>
                <a:gridCol w="1256030"/>
                <a:gridCol w="701040"/>
                <a:gridCol w="1309370"/>
                <a:gridCol w="1280795"/>
                <a:gridCol w="1148715"/>
              </a:tblGrid>
              <a:tr h="371475">
                <a:tc rowSpan="2">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en-US" sz="1200" b="1" i="0" u="none" strike="noStrike" cap="none" normalizeH="0" baseline="0" dirty="0" smtClean="0">
                        <a:ln>
                          <a:noFill/>
                        </a:ln>
                        <a:effectLst/>
                        <a:latin typeface="Times New Roman" panose="02020603050405020304" charset="0"/>
                        <a:ea typeface="宋体" panose="02010600030101010101" pitchFamily="2" charset="-122"/>
                        <a:cs typeface="Times New Roman" panose="02020603050405020304" charset="0"/>
                      </a:endParaRPr>
                    </a:p>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zh-CN" altLang="en-US" sz="1200" b="1" i="0" u="none" strike="noStrike" cap="none" normalizeH="0" baseline="0" dirty="0" smtClean="0">
                          <a:ln>
                            <a:noFill/>
                          </a:ln>
                          <a:effectLst/>
                          <a:latin typeface="Times New Roman" panose="02020603050405020304" charset="0"/>
                          <a:ea typeface="宋体" panose="02010600030101010101" pitchFamily="2" charset="-122"/>
                          <a:cs typeface="Times New Roman" panose="02020603050405020304" charset="0"/>
                        </a:rPr>
                        <a:t>序号</a:t>
                      </a:r>
                      <a:endParaRPr kumimoji="0" lang="zh-CN" altLang="en-US" sz="18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en-US" altLang="zh-CN" sz="1200" b="1" i="0" u="none" strike="noStrike" cap="none" normalizeH="0" baseline="0" dirty="0" smtClean="0">
                        <a:ln>
                          <a:noFill/>
                        </a:ln>
                        <a:effectLst/>
                        <a:latin typeface="Times New Roman" panose="02020603050405020304" charset="0"/>
                        <a:ea typeface="宋体" panose="02010600030101010101" pitchFamily="2" charset="-122"/>
                        <a:cs typeface="Times New Roman" panose="02020603050405020304" charset="0"/>
                      </a:endParaRP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sz="1200" b="1" i="0" u="none" strike="noStrike" cap="none" normalizeH="0" baseline="0" dirty="0" smtClean="0">
                          <a:ln>
                            <a:noFill/>
                          </a:ln>
                          <a:effectLst/>
                          <a:latin typeface="Times New Roman" panose="02020603050405020304" charset="0"/>
                          <a:ea typeface="宋体" panose="02010600030101010101" pitchFamily="2" charset="-122"/>
                          <a:cs typeface="Times New Roman" panose="02020603050405020304" charset="0"/>
                        </a:rPr>
                        <a:t>名称</a:t>
                      </a:r>
                      <a:endParaRPr kumimoji="0" lang="zh-CN" sz="18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sz="1200" b="1" i="0" u="none" strike="noStrike" cap="none" normalizeH="0" baseline="0" dirty="0" smtClean="0">
                          <a:ln>
                            <a:noFill/>
                          </a:ln>
                          <a:effectLst/>
                          <a:latin typeface="Times New Roman" panose="02020603050405020304" charset="0"/>
                          <a:ea typeface="宋体" panose="02010600030101010101" pitchFamily="2" charset="-122"/>
                          <a:cs typeface="Times New Roman" panose="02020603050405020304" charset="0"/>
                        </a:rPr>
                        <a:t>爆炸极限</a:t>
                      </a:r>
                      <a:endParaRPr kumimoji="0" lang="zh-CN" sz="18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cPr/>
                </a:tc>
                <a:tc rowSpan="2">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en-US" altLang="zh-CN" sz="1200" b="1" i="0" u="none" strike="noStrike" cap="none" normalizeH="0" baseline="0" dirty="0" smtClean="0">
                        <a:ln>
                          <a:noFill/>
                        </a:ln>
                        <a:effectLst/>
                        <a:latin typeface="Times New Roman" panose="02020603050405020304" charset="0"/>
                        <a:ea typeface="宋体" panose="02010600030101010101" pitchFamily="2" charset="-122"/>
                        <a:cs typeface="Times New Roman" panose="02020603050405020304" charset="0"/>
                      </a:endParaRP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sz="1200" b="1" i="0" u="none" strike="noStrike" cap="none" normalizeH="0" baseline="0" dirty="0" smtClean="0">
                          <a:ln>
                            <a:noFill/>
                          </a:ln>
                          <a:effectLst/>
                          <a:latin typeface="Times New Roman" panose="02020603050405020304" charset="0"/>
                          <a:ea typeface="宋体" panose="02010600030101010101" pitchFamily="2" charset="-122"/>
                          <a:cs typeface="Times New Roman" panose="02020603050405020304" charset="0"/>
                        </a:rPr>
                        <a:t>序号</a:t>
                      </a:r>
                      <a:endParaRPr kumimoji="0" lang="zh-CN" sz="18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en-US" altLang="zh-CN" sz="1200" b="1" i="0" u="none" strike="noStrike" cap="none" normalizeH="0" baseline="0" dirty="0" smtClean="0">
                        <a:ln>
                          <a:noFill/>
                        </a:ln>
                        <a:effectLst/>
                        <a:latin typeface="Times New Roman" panose="02020603050405020304" charset="0"/>
                        <a:ea typeface="宋体" panose="02010600030101010101" pitchFamily="2" charset="-122"/>
                        <a:cs typeface="Times New Roman" panose="02020603050405020304" charset="0"/>
                      </a:endParaRP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sz="1200" b="1" i="0" u="none" strike="noStrike" cap="none" normalizeH="0" baseline="0" dirty="0" smtClean="0">
                          <a:ln>
                            <a:noFill/>
                          </a:ln>
                          <a:effectLst/>
                          <a:latin typeface="Times New Roman" panose="02020603050405020304" charset="0"/>
                          <a:ea typeface="宋体" panose="02010600030101010101" pitchFamily="2" charset="-122"/>
                          <a:cs typeface="Times New Roman" panose="02020603050405020304" charset="0"/>
                        </a:rPr>
                        <a:t>名</a:t>
                      </a:r>
                      <a:r>
                        <a:rPr kumimoji="0" lang="en-US" altLang="zh-CN" sz="1200" b="1" i="0" u="none" strike="noStrike" cap="none" normalizeH="0" baseline="0" dirty="0" smtClean="0">
                          <a:ln>
                            <a:noFill/>
                          </a:ln>
                          <a:effectLst/>
                          <a:latin typeface="Times New Roman" panose="02020603050405020304" charset="0"/>
                          <a:ea typeface="宋体" panose="02010600030101010101" pitchFamily="2" charset="-122"/>
                          <a:cs typeface="Times New Roman" panose="02020603050405020304" charset="0"/>
                        </a:rPr>
                        <a:t>  </a:t>
                      </a:r>
                      <a:r>
                        <a:rPr kumimoji="0" lang="zh-CN" sz="1200" b="1" i="0" u="none" strike="noStrike" cap="none" normalizeH="0" baseline="0" dirty="0" smtClean="0">
                          <a:ln>
                            <a:noFill/>
                          </a:ln>
                          <a:effectLst/>
                          <a:latin typeface="Times New Roman" panose="02020603050405020304" charset="0"/>
                          <a:ea typeface="宋体" panose="02010600030101010101" pitchFamily="2" charset="-122"/>
                          <a:cs typeface="Times New Roman" panose="02020603050405020304" charset="0"/>
                        </a:rPr>
                        <a:t>称</a:t>
                      </a:r>
                      <a:endParaRPr kumimoji="0" lang="zh-CN" sz="18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sz="1200" b="1" i="0" u="none" strike="noStrike" cap="none" normalizeH="0" baseline="0" dirty="0" smtClean="0">
                          <a:ln>
                            <a:noFill/>
                          </a:ln>
                          <a:effectLst/>
                          <a:latin typeface="Times New Roman" panose="02020603050405020304" charset="0"/>
                          <a:ea typeface="宋体" panose="02010600030101010101" pitchFamily="2" charset="-122"/>
                          <a:cs typeface="Times New Roman" panose="02020603050405020304" charset="0"/>
                        </a:rPr>
                        <a:t>爆炸极限</a:t>
                      </a:r>
                      <a:endParaRPr kumimoji="0" lang="zh-CN" sz="18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cPr/>
                </a:tc>
              </a:tr>
              <a:tr h="355600">
                <a:tc vMerge="1">
                  <a:tcPr/>
                </a:tc>
                <a:tc vMerge="1">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sz="1200" b="1" i="0" u="none" strike="noStrike" cap="none" normalizeH="0" baseline="0" dirty="0" smtClean="0">
                          <a:ln>
                            <a:noFill/>
                          </a:ln>
                          <a:effectLst/>
                          <a:latin typeface="Times New Roman" panose="02020603050405020304" charset="0"/>
                          <a:ea typeface="宋体" panose="02010600030101010101" pitchFamily="2" charset="-122"/>
                          <a:cs typeface="Times New Roman" panose="02020603050405020304" charset="0"/>
                        </a:rPr>
                        <a:t>爆炸下限</a:t>
                      </a:r>
                      <a:endParaRPr kumimoji="0" lang="zh-CN" sz="18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sz="1200" b="1" i="0" u="none" strike="noStrike" cap="none" normalizeH="0" baseline="0" dirty="0" smtClean="0">
                          <a:ln>
                            <a:noFill/>
                          </a:ln>
                          <a:effectLst/>
                          <a:latin typeface="Times New Roman" panose="02020603050405020304" charset="0"/>
                          <a:ea typeface="宋体" panose="02010600030101010101" pitchFamily="2" charset="-122"/>
                          <a:cs typeface="Times New Roman" panose="02020603050405020304" charset="0"/>
                        </a:rPr>
                        <a:t>爆炸上限</a:t>
                      </a:r>
                      <a:endParaRPr kumimoji="0" lang="zh-CN" sz="18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vMerge="1">
                  <a:tcPr/>
                </a:tc>
                <a:tc vMerge="1">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sz="1200" b="1" i="0" u="none" strike="noStrike" cap="none" normalizeH="0" baseline="0" dirty="0" smtClean="0">
                          <a:ln>
                            <a:noFill/>
                          </a:ln>
                          <a:effectLst/>
                          <a:latin typeface="Times New Roman" panose="02020603050405020304" charset="0"/>
                          <a:ea typeface="宋体" panose="02010600030101010101" pitchFamily="2" charset="-122"/>
                          <a:cs typeface="Times New Roman" panose="02020603050405020304" charset="0"/>
                        </a:rPr>
                        <a:t>爆炸下限</a:t>
                      </a:r>
                      <a:endParaRPr kumimoji="0" lang="zh-CN" sz="18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sz="1200" b="1" i="0" u="none" strike="noStrike" cap="none" normalizeH="0" baseline="0" dirty="0" smtClean="0">
                          <a:ln>
                            <a:noFill/>
                          </a:ln>
                          <a:effectLst/>
                          <a:latin typeface="Times New Roman" panose="02020603050405020304" charset="0"/>
                          <a:ea typeface="宋体" panose="02010600030101010101" pitchFamily="2" charset="-122"/>
                          <a:cs typeface="Times New Roman" panose="02020603050405020304" charset="0"/>
                        </a:rPr>
                        <a:t>爆炸上限</a:t>
                      </a:r>
                      <a:endParaRPr kumimoji="0" lang="zh-CN" sz="18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70205">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1200" b="1" i="0" u="none" strike="noStrike" cap="none" normalizeH="0" baseline="0" smtClean="0">
                          <a:ln>
                            <a:noFill/>
                          </a:ln>
                          <a:effectLst/>
                          <a:latin typeface="Times New Roman" panose="02020603050405020304" charset="0"/>
                          <a:ea typeface="宋体" panose="02010600030101010101" pitchFamily="2" charset="-122"/>
                          <a:cs typeface="Times New Roman" panose="02020603050405020304" charset="0"/>
                        </a:rPr>
                        <a:t>1</a:t>
                      </a:r>
                      <a:endParaRPr kumimoji="0" lang="en-US"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sz="1200" b="1" i="0" u="none" strike="noStrike" cap="none" normalizeH="0" baseline="0" smtClean="0">
                          <a:ln>
                            <a:noFill/>
                          </a:ln>
                          <a:effectLst/>
                          <a:latin typeface="Times New Roman" panose="02020603050405020304" charset="0"/>
                          <a:ea typeface="宋体" panose="02010600030101010101" pitchFamily="2" charset="-122"/>
                          <a:cs typeface="Times New Roman" panose="02020603050405020304" charset="0"/>
                        </a:rPr>
                        <a:t>氢气</a:t>
                      </a:r>
                      <a:endParaRPr kumimoji="0" lang="zh-CN"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1200" b="1" i="0" u="none" strike="noStrike" cap="none" normalizeH="0" baseline="0" smtClean="0">
                          <a:ln>
                            <a:noFill/>
                          </a:ln>
                          <a:effectLst/>
                          <a:latin typeface="Times New Roman" panose="02020603050405020304" charset="0"/>
                          <a:ea typeface="宋体" panose="02010600030101010101" pitchFamily="2" charset="-122"/>
                          <a:cs typeface="Times New Roman" panose="02020603050405020304" charset="0"/>
                        </a:rPr>
                        <a:t>4.0</a:t>
                      </a:r>
                      <a:endParaRPr kumimoji="0" lang="en-US"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1200" b="1" i="0" u="none" strike="noStrike" cap="none" normalizeH="0" baseline="0" smtClean="0">
                          <a:ln>
                            <a:noFill/>
                          </a:ln>
                          <a:effectLst/>
                          <a:latin typeface="Times New Roman" panose="02020603050405020304" charset="0"/>
                          <a:ea typeface="宋体" panose="02010600030101010101" pitchFamily="2" charset="-122"/>
                          <a:cs typeface="Times New Roman" panose="02020603050405020304" charset="0"/>
                        </a:rPr>
                        <a:t>75.6</a:t>
                      </a:r>
                      <a:endParaRPr kumimoji="0" lang="en-US"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1200" b="1" i="0" u="none" strike="noStrike" cap="none" normalizeH="0" baseline="0" smtClean="0">
                          <a:ln>
                            <a:noFill/>
                          </a:ln>
                          <a:effectLst/>
                          <a:latin typeface="Times New Roman" panose="02020603050405020304" charset="0"/>
                          <a:ea typeface="宋体" panose="02010600030101010101" pitchFamily="2" charset="-122"/>
                          <a:cs typeface="Times New Roman" panose="02020603050405020304" charset="0"/>
                        </a:rPr>
                        <a:t>12</a:t>
                      </a:r>
                      <a:endParaRPr kumimoji="0" lang="en-US"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sz="1200" b="1" i="0" u="none" strike="noStrike" cap="none" normalizeH="0" baseline="0" smtClean="0">
                          <a:ln>
                            <a:noFill/>
                          </a:ln>
                          <a:effectLst/>
                          <a:latin typeface="Times New Roman" panose="02020603050405020304" charset="0"/>
                          <a:ea typeface="宋体" panose="02010600030101010101" pitchFamily="2" charset="-122"/>
                          <a:cs typeface="Times New Roman" panose="02020603050405020304" charset="0"/>
                        </a:rPr>
                        <a:t>甲烷</a:t>
                      </a:r>
                      <a:endParaRPr kumimoji="0" lang="zh-CN"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1200" b="1" i="0" u="none" strike="noStrike" cap="none" normalizeH="0" baseline="0" dirty="0" smtClean="0">
                          <a:ln>
                            <a:noFill/>
                          </a:ln>
                          <a:effectLst/>
                          <a:latin typeface="Times New Roman" panose="02020603050405020304" charset="0"/>
                          <a:ea typeface="宋体" panose="02010600030101010101" pitchFamily="2" charset="-122"/>
                          <a:cs typeface="Times New Roman" panose="02020603050405020304" charset="0"/>
                        </a:rPr>
                        <a:t>5.0</a:t>
                      </a:r>
                      <a:endParaRPr kumimoji="0" lang="en-US" sz="18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1200" b="1" i="0" u="none" strike="noStrike" cap="none" normalizeH="0" baseline="0" dirty="0" smtClean="0">
                          <a:ln>
                            <a:noFill/>
                          </a:ln>
                          <a:effectLst/>
                          <a:latin typeface="Times New Roman" panose="02020603050405020304" charset="0"/>
                          <a:ea typeface="宋体" panose="02010600030101010101" pitchFamily="2" charset="-122"/>
                          <a:cs typeface="Times New Roman" panose="02020603050405020304" charset="0"/>
                        </a:rPr>
                        <a:t>15.0</a:t>
                      </a:r>
                      <a:endParaRPr kumimoji="0" lang="en-US" sz="18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1200" b="1" i="0" u="none" strike="noStrike" cap="none" normalizeH="0" baseline="0" smtClean="0">
                          <a:ln>
                            <a:noFill/>
                          </a:ln>
                          <a:effectLst/>
                          <a:latin typeface="Times New Roman" panose="02020603050405020304" charset="0"/>
                          <a:ea typeface="宋体" panose="02010600030101010101" pitchFamily="2" charset="-122"/>
                          <a:cs typeface="Times New Roman" panose="02020603050405020304" charset="0"/>
                        </a:rPr>
                        <a:t>2</a:t>
                      </a:r>
                      <a:endParaRPr kumimoji="0" lang="en-US"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sz="1200" b="1" i="0" u="none" strike="noStrike" cap="none" normalizeH="0" baseline="0" smtClean="0">
                          <a:ln>
                            <a:noFill/>
                          </a:ln>
                          <a:effectLst/>
                          <a:latin typeface="Times New Roman" panose="02020603050405020304" charset="0"/>
                          <a:ea typeface="宋体" panose="02010600030101010101" pitchFamily="2" charset="-122"/>
                          <a:cs typeface="Times New Roman" panose="02020603050405020304" charset="0"/>
                        </a:rPr>
                        <a:t>氨</a:t>
                      </a:r>
                      <a:endParaRPr kumimoji="0" lang="zh-CN"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1200" b="1" i="0" u="none" strike="noStrike" cap="none" normalizeH="0" baseline="0" dirty="0" smtClean="0">
                          <a:ln>
                            <a:noFill/>
                          </a:ln>
                          <a:effectLst/>
                          <a:latin typeface="Times New Roman" panose="02020603050405020304" charset="0"/>
                          <a:ea typeface="宋体" panose="02010600030101010101" pitchFamily="2" charset="-122"/>
                          <a:cs typeface="Times New Roman" panose="02020603050405020304" charset="0"/>
                        </a:rPr>
                        <a:t>15.0</a:t>
                      </a:r>
                      <a:endParaRPr kumimoji="0" lang="en-US" sz="18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1200" b="1" i="0" u="none" strike="noStrike" cap="none" normalizeH="0" baseline="0" dirty="0" smtClean="0">
                          <a:ln>
                            <a:noFill/>
                          </a:ln>
                          <a:effectLst/>
                          <a:latin typeface="Times New Roman" panose="02020603050405020304" charset="0"/>
                          <a:ea typeface="宋体" panose="02010600030101010101" pitchFamily="2" charset="-122"/>
                          <a:cs typeface="Times New Roman" panose="02020603050405020304" charset="0"/>
                        </a:rPr>
                        <a:t>28.0</a:t>
                      </a:r>
                      <a:endParaRPr kumimoji="0" lang="en-US" sz="18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1200" b="1" i="0" u="none" strike="noStrike" cap="none" normalizeH="0" baseline="0" dirty="0" smtClean="0">
                          <a:ln>
                            <a:noFill/>
                          </a:ln>
                          <a:effectLst/>
                          <a:latin typeface="Times New Roman" panose="02020603050405020304" charset="0"/>
                          <a:ea typeface="宋体" panose="02010600030101010101" pitchFamily="2" charset="-122"/>
                          <a:cs typeface="Times New Roman" panose="02020603050405020304" charset="0"/>
                        </a:rPr>
                        <a:t>13</a:t>
                      </a:r>
                      <a:endParaRPr kumimoji="0" lang="en-US" sz="18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sz="1200" b="1" i="0" u="none" strike="noStrike" cap="none" normalizeH="0" baseline="0" smtClean="0">
                          <a:ln>
                            <a:noFill/>
                          </a:ln>
                          <a:effectLst/>
                          <a:latin typeface="Times New Roman" panose="02020603050405020304" charset="0"/>
                          <a:ea typeface="宋体" panose="02010600030101010101" pitchFamily="2" charset="-122"/>
                          <a:cs typeface="Times New Roman" panose="02020603050405020304" charset="0"/>
                        </a:rPr>
                        <a:t>乙烷</a:t>
                      </a:r>
                      <a:endParaRPr kumimoji="0" lang="zh-CN"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1200" b="1" i="0" u="none" strike="noStrike" cap="none" normalizeH="0" baseline="0" dirty="0" smtClean="0">
                          <a:ln>
                            <a:noFill/>
                          </a:ln>
                          <a:effectLst/>
                          <a:latin typeface="Times New Roman" panose="02020603050405020304" charset="0"/>
                          <a:ea typeface="宋体" panose="02010600030101010101" pitchFamily="2" charset="-122"/>
                          <a:cs typeface="Times New Roman" panose="02020603050405020304" charset="0"/>
                        </a:rPr>
                        <a:t>3.0</a:t>
                      </a:r>
                      <a:endParaRPr kumimoji="0" lang="en-US" sz="18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1200" b="1" i="0" u="none" strike="noStrike" cap="none" normalizeH="0" baseline="0" dirty="0" smtClean="0">
                          <a:ln>
                            <a:noFill/>
                          </a:ln>
                          <a:effectLst/>
                          <a:latin typeface="Times New Roman" panose="02020603050405020304" charset="0"/>
                          <a:ea typeface="宋体" panose="02010600030101010101" pitchFamily="2" charset="-122"/>
                          <a:cs typeface="Times New Roman" panose="02020603050405020304" charset="0"/>
                        </a:rPr>
                        <a:t>15.5</a:t>
                      </a:r>
                      <a:endParaRPr kumimoji="0" lang="en-US" sz="18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1200" b="1" i="0" u="none" strike="noStrike" cap="none" normalizeH="0" baseline="0" smtClean="0">
                          <a:ln>
                            <a:noFill/>
                          </a:ln>
                          <a:effectLst/>
                          <a:latin typeface="Times New Roman" panose="02020603050405020304" charset="0"/>
                          <a:ea typeface="宋体" panose="02010600030101010101" pitchFamily="2" charset="-122"/>
                          <a:cs typeface="Times New Roman" panose="02020603050405020304" charset="0"/>
                        </a:rPr>
                        <a:t>3</a:t>
                      </a:r>
                      <a:endParaRPr kumimoji="0" lang="en-US"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sz="1200" b="1" i="0" u="none" strike="noStrike" cap="none" normalizeH="0" baseline="0" smtClean="0">
                          <a:ln>
                            <a:noFill/>
                          </a:ln>
                          <a:effectLst/>
                          <a:latin typeface="Times New Roman" panose="02020603050405020304" charset="0"/>
                          <a:ea typeface="宋体" panose="02010600030101010101" pitchFamily="2" charset="-122"/>
                          <a:cs typeface="Times New Roman" panose="02020603050405020304" charset="0"/>
                        </a:rPr>
                        <a:t>一氧化碳</a:t>
                      </a:r>
                      <a:endParaRPr kumimoji="0" lang="zh-CN"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1200" b="1" i="0" u="none" strike="noStrike" cap="none" normalizeH="0" baseline="0" smtClean="0">
                          <a:ln>
                            <a:noFill/>
                          </a:ln>
                          <a:effectLst/>
                          <a:latin typeface="Times New Roman" panose="02020603050405020304" charset="0"/>
                          <a:ea typeface="宋体" panose="02010600030101010101" pitchFamily="2" charset="-122"/>
                          <a:cs typeface="Times New Roman" panose="02020603050405020304" charset="0"/>
                        </a:rPr>
                        <a:t>12.5</a:t>
                      </a:r>
                      <a:endParaRPr kumimoji="0" lang="en-US"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1200" b="1" i="0" u="none" strike="noStrike" cap="none" normalizeH="0" baseline="0" dirty="0" smtClean="0">
                          <a:ln>
                            <a:noFill/>
                          </a:ln>
                          <a:effectLst/>
                          <a:latin typeface="Times New Roman" panose="02020603050405020304" charset="0"/>
                          <a:ea typeface="宋体" panose="02010600030101010101" pitchFamily="2" charset="-122"/>
                          <a:cs typeface="Times New Roman" panose="02020603050405020304" charset="0"/>
                        </a:rPr>
                        <a:t>74.0</a:t>
                      </a:r>
                      <a:endParaRPr kumimoji="0" lang="en-US" sz="18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1200" b="1" i="0" u="none" strike="noStrike" cap="none" normalizeH="0" baseline="0" smtClean="0">
                          <a:ln>
                            <a:noFill/>
                          </a:ln>
                          <a:effectLst/>
                          <a:latin typeface="Times New Roman" panose="02020603050405020304" charset="0"/>
                          <a:ea typeface="宋体" panose="02010600030101010101" pitchFamily="2" charset="-122"/>
                          <a:cs typeface="Times New Roman" panose="02020603050405020304" charset="0"/>
                        </a:rPr>
                        <a:t>14</a:t>
                      </a:r>
                      <a:endParaRPr kumimoji="0" lang="en-US"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sz="1200" b="1" i="0" u="none" strike="noStrike" cap="none" normalizeH="0" baseline="0" smtClean="0">
                          <a:ln>
                            <a:noFill/>
                          </a:ln>
                          <a:effectLst/>
                          <a:latin typeface="Times New Roman" panose="02020603050405020304" charset="0"/>
                          <a:ea typeface="宋体" panose="02010600030101010101" pitchFamily="2" charset="-122"/>
                          <a:cs typeface="Times New Roman" panose="02020603050405020304" charset="0"/>
                        </a:rPr>
                        <a:t>丙烷</a:t>
                      </a:r>
                      <a:endParaRPr kumimoji="0" lang="zh-CN"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1200" b="1" i="0" u="none" strike="noStrike" cap="none" normalizeH="0" baseline="0" smtClean="0">
                          <a:ln>
                            <a:noFill/>
                          </a:ln>
                          <a:effectLst/>
                          <a:latin typeface="Times New Roman" panose="02020603050405020304" charset="0"/>
                          <a:ea typeface="宋体" panose="02010600030101010101" pitchFamily="2" charset="-122"/>
                          <a:cs typeface="Times New Roman" panose="02020603050405020304" charset="0"/>
                        </a:rPr>
                        <a:t>2.1</a:t>
                      </a:r>
                      <a:endParaRPr kumimoji="0" lang="en-US"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1200" b="1" i="0" u="none" strike="noStrike" cap="none" normalizeH="0" baseline="0" dirty="0" smtClean="0">
                          <a:ln>
                            <a:noFill/>
                          </a:ln>
                          <a:effectLst/>
                          <a:latin typeface="Times New Roman" panose="02020603050405020304" charset="0"/>
                          <a:ea typeface="宋体" panose="02010600030101010101" pitchFamily="2" charset="-122"/>
                          <a:cs typeface="Times New Roman" panose="02020603050405020304" charset="0"/>
                        </a:rPr>
                        <a:t>9.5</a:t>
                      </a:r>
                      <a:endParaRPr kumimoji="0" lang="en-US" sz="18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70840">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1200" b="1" i="0" u="none" strike="noStrike" cap="none" normalizeH="0" baseline="0" smtClean="0">
                          <a:ln>
                            <a:noFill/>
                          </a:ln>
                          <a:effectLst/>
                          <a:latin typeface="Times New Roman" panose="02020603050405020304" charset="0"/>
                          <a:ea typeface="宋体" panose="02010600030101010101" pitchFamily="2" charset="-122"/>
                          <a:cs typeface="Times New Roman" panose="02020603050405020304" charset="0"/>
                        </a:rPr>
                        <a:t>4</a:t>
                      </a:r>
                      <a:endParaRPr kumimoji="0" lang="en-US"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sz="1200" b="1" i="0" u="none" strike="noStrike" cap="none" normalizeH="0" baseline="0" smtClean="0">
                          <a:ln>
                            <a:noFill/>
                          </a:ln>
                          <a:effectLst/>
                          <a:latin typeface="Times New Roman" panose="02020603050405020304" charset="0"/>
                          <a:ea typeface="宋体" panose="02010600030101010101" pitchFamily="2" charset="-122"/>
                          <a:cs typeface="Times New Roman" panose="02020603050405020304" charset="0"/>
                        </a:rPr>
                        <a:t>乙炔</a:t>
                      </a:r>
                      <a:endParaRPr kumimoji="0" lang="zh-CN"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1200" b="1" i="0" u="none" strike="noStrike" cap="none" normalizeH="0" baseline="0" dirty="0" smtClean="0">
                          <a:ln>
                            <a:noFill/>
                          </a:ln>
                          <a:effectLst/>
                          <a:latin typeface="Times New Roman" panose="02020603050405020304" charset="0"/>
                          <a:ea typeface="宋体" panose="02010600030101010101" pitchFamily="2" charset="-122"/>
                          <a:cs typeface="Times New Roman" panose="02020603050405020304" charset="0"/>
                        </a:rPr>
                        <a:t>1.5</a:t>
                      </a:r>
                      <a:endParaRPr kumimoji="0" lang="en-US" sz="18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1200" b="1" i="0" u="none" strike="noStrike" cap="none" normalizeH="0" baseline="0" dirty="0" smtClean="0">
                          <a:ln>
                            <a:noFill/>
                          </a:ln>
                          <a:effectLst/>
                          <a:latin typeface="Times New Roman" panose="02020603050405020304" charset="0"/>
                          <a:ea typeface="宋体" panose="02010600030101010101" pitchFamily="2" charset="-122"/>
                          <a:cs typeface="Times New Roman" panose="02020603050405020304" charset="0"/>
                        </a:rPr>
                        <a:t>82.0</a:t>
                      </a:r>
                      <a:endParaRPr kumimoji="0" lang="en-US" sz="18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1200" b="1" i="0" u="none" strike="noStrike" cap="none" normalizeH="0" baseline="0" smtClean="0">
                          <a:ln>
                            <a:noFill/>
                          </a:ln>
                          <a:effectLst/>
                          <a:latin typeface="Times New Roman" panose="02020603050405020304" charset="0"/>
                          <a:ea typeface="宋体" panose="02010600030101010101" pitchFamily="2" charset="-122"/>
                          <a:cs typeface="Times New Roman" panose="02020603050405020304" charset="0"/>
                        </a:rPr>
                        <a:t>15</a:t>
                      </a:r>
                      <a:endParaRPr kumimoji="0" lang="en-US"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sz="1200" b="1" i="0" u="none" strike="noStrike" cap="none" normalizeH="0" baseline="0" dirty="0" smtClean="0">
                          <a:ln>
                            <a:noFill/>
                          </a:ln>
                          <a:effectLst/>
                          <a:latin typeface="Times New Roman" panose="02020603050405020304" charset="0"/>
                          <a:ea typeface="宋体" panose="02010600030101010101" pitchFamily="2" charset="-122"/>
                          <a:cs typeface="Times New Roman" panose="02020603050405020304" charset="0"/>
                        </a:rPr>
                        <a:t>丁烷</a:t>
                      </a:r>
                      <a:endParaRPr kumimoji="0" lang="zh-CN" sz="18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1200" b="1" i="0" u="none" strike="noStrike" cap="none" normalizeH="0" baseline="0" smtClean="0">
                          <a:ln>
                            <a:noFill/>
                          </a:ln>
                          <a:effectLst/>
                          <a:latin typeface="Times New Roman" panose="02020603050405020304" charset="0"/>
                          <a:ea typeface="宋体" panose="02010600030101010101" pitchFamily="2" charset="-122"/>
                          <a:cs typeface="Times New Roman" panose="02020603050405020304" charset="0"/>
                        </a:rPr>
                        <a:t>1.5</a:t>
                      </a:r>
                      <a:endParaRPr kumimoji="0" lang="en-US"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1200" b="1" i="0" u="none" strike="noStrike" cap="none" normalizeH="0" baseline="0" dirty="0" smtClean="0">
                          <a:ln>
                            <a:noFill/>
                          </a:ln>
                          <a:effectLst/>
                          <a:latin typeface="Times New Roman" panose="02020603050405020304" charset="0"/>
                          <a:ea typeface="宋体" panose="02010600030101010101" pitchFamily="2" charset="-122"/>
                          <a:cs typeface="Times New Roman" panose="02020603050405020304" charset="0"/>
                        </a:rPr>
                        <a:t>8.5</a:t>
                      </a:r>
                      <a:endParaRPr kumimoji="0" lang="en-US" sz="18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68935">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1200" b="1" i="0" u="none" strike="noStrike" cap="none" normalizeH="0" baseline="0" smtClean="0">
                          <a:ln>
                            <a:noFill/>
                          </a:ln>
                          <a:effectLst/>
                          <a:latin typeface="Times New Roman" panose="02020603050405020304" charset="0"/>
                          <a:ea typeface="宋体" panose="02010600030101010101" pitchFamily="2" charset="-122"/>
                          <a:cs typeface="Times New Roman" panose="02020603050405020304" charset="0"/>
                        </a:rPr>
                        <a:t>5</a:t>
                      </a:r>
                      <a:endParaRPr kumimoji="0" lang="en-US"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sz="1200" b="1" i="0" u="none" strike="noStrike" cap="none" normalizeH="0" baseline="0" smtClean="0">
                          <a:ln>
                            <a:noFill/>
                          </a:ln>
                          <a:effectLst/>
                          <a:latin typeface="Times New Roman" panose="02020603050405020304" charset="0"/>
                          <a:ea typeface="宋体" panose="02010600030101010101" pitchFamily="2" charset="-122"/>
                          <a:cs typeface="Times New Roman" panose="02020603050405020304" charset="0"/>
                        </a:rPr>
                        <a:t>苯</a:t>
                      </a:r>
                      <a:endParaRPr kumimoji="0" lang="zh-CN"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1200" b="1" i="0" u="none" strike="noStrike" cap="none" normalizeH="0" baseline="0" smtClean="0">
                          <a:ln>
                            <a:noFill/>
                          </a:ln>
                          <a:effectLst/>
                          <a:latin typeface="Times New Roman" panose="02020603050405020304" charset="0"/>
                          <a:ea typeface="宋体" panose="02010600030101010101" pitchFamily="2" charset="-122"/>
                          <a:cs typeface="Times New Roman" panose="02020603050405020304" charset="0"/>
                        </a:rPr>
                        <a:t>1.2</a:t>
                      </a:r>
                      <a:endParaRPr kumimoji="0" lang="en-US"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1200" b="1" i="0" u="none" strike="noStrike" cap="none" normalizeH="0" baseline="0" smtClean="0">
                          <a:ln>
                            <a:noFill/>
                          </a:ln>
                          <a:effectLst/>
                          <a:latin typeface="Times New Roman" panose="02020603050405020304" charset="0"/>
                          <a:ea typeface="宋体" panose="02010600030101010101" pitchFamily="2" charset="-122"/>
                          <a:cs typeface="Times New Roman" panose="02020603050405020304" charset="0"/>
                        </a:rPr>
                        <a:t>8.0</a:t>
                      </a:r>
                      <a:endParaRPr kumimoji="0" lang="en-US"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1200" b="1" i="0" u="none" strike="noStrike" cap="none" normalizeH="0" baseline="0" smtClean="0">
                          <a:ln>
                            <a:noFill/>
                          </a:ln>
                          <a:effectLst/>
                          <a:latin typeface="Times New Roman" panose="02020603050405020304" charset="0"/>
                          <a:ea typeface="宋体" panose="02010600030101010101" pitchFamily="2" charset="-122"/>
                          <a:cs typeface="Times New Roman" panose="02020603050405020304" charset="0"/>
                        </a:rPr>
                        <a:t>16</a:t>
                      </a:r>
                      <a:endParaRPr kumimoji="0" lang="en-US"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sz="1200" b="1" i="0" u="none" strike="noStrike" cap="none" normalizeH="0" baseline="0" dirty="0" smtClean="0">
                          <a:ln>
                            <a:noFill/>
                          </a:ln>
                          <a:effectLst/>
                          <a:latin typeface="Times New Roman" panose="02020603050405020304" charset="0"/>
                          <a:ea typeface="宋体" panose="02010600030101010101" pitchFamily="2" charset="-122"/>
                          <a:cs typeface="Times New Roman" panose="02020603050405020304" charset="0"/>
                        </a:rPr>
                        <a:t>甲醛</a:t>
                      </a:r>
                      <a:endParaRPr kumimoji="0" lang="zh-CN" sz="18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1200" b="1" i="0" u="none" strike="noStrike" cap="none" normalizeH="0" baseline="0" dirty="0" smtClean="0">
                          <a:ln>
                            <a:noFill/>
                          </a:ln>
                          <a:effectLst/>
                          <a:latin typeface="Times New Roman" panose="02020603050405020304" charset="0"/>
                          <a:ea typeface="宋体" panose="02010600030101010101" pitchFamily="2" charset="-122"/>
                          <a:cs typeface="Times New Roman" panose="02020603050405020304" charset="0"/>
                        </a:rPr>
                        <a:t>7.0</a:t>
                      </a:r>
                      <a:endParaRPr kumimoji="0" lang="en-US" sz="18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1200" b="1" i="0" u="none" strike="noStrike" cap="none" normalizeH="0" baseline="0" dirty="0" smtClean="0">
                          <a:ln>
                            <a:noFill/>
                          </a:ln>
                          <a:effectLst/>
                          <a:latin typeface="Times New Roman" panose="02020603050405020304" charset="0"/>
                          <a:ea typeface="宋体" panose="02010600030101010101" pitchFamily="2" charset="-122"/>
                          <a:cs typeface="Times New Roman" panose="02020603050405020304" charset="0"/>
                        </a:rPr>
                        <a:t>73.0</a:t>
                      </a:r>
                      <a:endParaRPr kumimoji="0" lang="en-US" sz="18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1200" b="1" i="0" u="none" strike="noStrike" cap="none" normalizeH="0" baseline="0" smtClean="0">
                          <a:ln>
                            <a:noFill/>
                          </a:ln>
                          <a:effectLst/>
                          <a:latin typeface="Times New Roman" panose="02020603050405020304" charset="0"/>
                          <a:ea typeface="宋体" panose="02010600030101010101" pitchFamily="2" charset="-122"/>
                          <a:cs typeface="Times New Roman" panose="02020603050405020304" charset="0"/>
                        </a:rPr>
                        <a:t>6</a:t>
                      </a:r>
                      <a:endParaRPr kumimoji="0" lang="en-US"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sz="1200" b="1" i="0" u="none" strike="noStrike" cap="none" normalizeH="0" baseline="0" smtClean="0">
                          <a:ln>
                            <a:noFill/>
                          </a:ln>
                          <a:effectLst/>
                          <a:latin typeface="Times New Roman" panose="02020603050405020304" charset="0"/>
                          <a:ea typeface="宋体" panose="02010600030101010101" pitchFamily="2" charset="-122"/>
                          <a:cs typeface="Times New Roman" panose="02020603050405020304" charset="0"/>
                        </a:rPr>
                        <a:t>甲苯</a:t>
                      </a:r>
                      <a:endParaRPr kumimoji="0" lang="zh-CN"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1200" b="1" i="0" u="none" strike="noStrike" cap="none" normalizeH="0" baseline="0" smtClean="0">
                          <a:ln>
                            <a:noFill/>
                          </a:ln>
                          <a:effectLst/>
                          <a:latin typeface="Times New Roman" panose="02020603050405020304" charset="0"/>
                          <a:ea typeface="宋体" panose="02010600030101010101" pitchFamily="2" charset="-122"/>
                          <a:cs typeface="Times New Roman" panose="02020603050405020304" charset="0"/>
                        </a:rPr>
                        <a:t>1.2</a:t>
                      </a:r>
                      <a:endParaRPr kumimoji="0" lang="en-US"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1200" b="1" i="0" u="none" strike="noStrike" cap="none" normalizeH="0" baseline="0" smtClean="0">
                          <a:ln>
                            <a:noFill/>
                          </a:ln>
                          <a:effectLst/>
                          <a:latin typeface="Times New Roman" panose="02020603050405020304" charset="0"/>
                          <a:ea typeface="宋体" panose="02010600030101010101" pitchFamily="2" charset="-122"/>
                          <a:cs typeface="Times New Roman" panose="02020603050405020304" charset="0"/>
                        </a:rPr>
                        <a:t>7.0</a:t>
                      </a:r>
                      <a:endParaRPr kumimoji="0" lang="en-US"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1200" b="1" i="0" u="none" strike="noStrike" cap="none" normalizeH="0" baseline="0" smtClean="0">
                          <a:ln>
                            <a:noFill/>
                          </a:ln>
                          <a:effectLst/>
                          <a:latin typeface="Times New Roman" panose="02020603050405020304" charset="0"/>
                          <a:ea typeface="宋体" panose="02010600030101010101" pitchFamily="2" charset="-122"/>
                          <a:cs typeface="Times New Roman" panose="02020603050405020304" charset="0"/>
                        </a:rPr>
                        <a:t>17</a:t>
                      </a:r>
                      <a:endParaRPr kumimoji="0" lang="en-US"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sz="1200" b="1" i="0" u="none" strike="noStrike" cap="none" normalizeH="0" baseline="0" smtClean="0">
                          <a:ln>
                            <a:noFill/>
                          </a:ln>
                          <a:effectLst/>
                          <a:latin typeface="Times New Roman" panose="02020603050405020304" charset="0"/>
                          <a:ea typeface="宋体" panose="02010600030101010101" pitchFamily="2" charset="-122"/>
                          <a:cs typeface="Times New Roman" panose="02020603050405020304" charset="0"/>
                        </a:rPr>
                        <a:t>乙醚</a:t>
                      </a:r>
                      <a:endParaRPr kumimoji="0" lang="zh-CN"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1200" b="1" i="0" u="none" strike="noStrike" cap="none" normalizeH="0" baseline="0" dirty="0" smtClean="0">
                          <a:ln>
                            <a:noFill/>
                          </a:ln>
                          <a:effectLst/>
                          <a:latin typeface="Times New Roman" panose="02020603050405020304" charset="0"/>
                          <a:ea typeface="宋体" panose="02010600030101010101" pitchFamily="2" charset="-122"/>
                          <a:cs typeface="Times New Roman" panose="02020603050405020304" charset="0"/>
                        </a:rPr>
                        <a:t>1.7</a:t>
                      </a:r>
                      <a:endParaRPr kumimoji="0" lang="en-US" sz="18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1200" b="1" i="0" u="none" strike="noStrike" cap="none" normalizeH="0" baseline="0" dirty="0" smtClean="0">
                          <a:ln>
                            <a:noFill/>
                          </a:ln>
                          <a:effectLst/>
                          <a:latin typeface="Times New Roman" panose="02020603050405020304" charset="0"/>
                          <a:ea typeface="宋体" panose="02010600030101010101" pitchFamily="2" charset="-122"/>
                          <a:cs typeface="Times New Roman" panose="02020603050405020304" charset="0"/>
                        </a:rPr>
                        <a:t>48.0</a:t>
                      </a:r>
                      <a:endParaRPr kumimoji="0" lang="en-US" sz="18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1200" b="1" i="0" u="none" strike="noStrike" cap="none" normalizeH="0" baseline="0" smtClean="0">
                          <a:ln>
                            <a:noFill/>
                          </a:ln>
                          <a:effectLst/>
                          <a:latin typeface="Times New Roman" panose="02020603050405020304" charset="0"/>
                          <a:ea typeface="宋体" panose="02010600030101010101" pitchFamily="2" charset="-122"/>
                          <a:cs typeface="Times New Roman" panose="02020603050405020304" charset="0"/>
                        </a:rPr>
                        <a:t>7</a:t>
                      </a:r>
                      <a:endParaRPr kumimoji="0" lang="en-US"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sz="1200" b="1" i="0" u="none" strike="noStrike" cap="none" normalizeH="0" baseline="0" smtClean="0">
                          <a:ln>
                            <a:noFill/>
                          </a:ln>
                          <a:effectLst/>
                          <a:latin typeface="Times New Roman" panose="02020603050405020304" charset="0"/>
                          <a:ea typeface="宋体" panose="02010600030101010101" pitchFamily="2" charset="-122"/>
                          <a:cs typeface="Times New Roman" panose="02020603050405020304" charset="0"/>
                        </a:rPr>
                        <a:t>甲醇</a:t>
                      </a:r>
                      <a:endParaRPr kumimoji="0" lang="zh-CN"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1200" b="1" i="0" u="none" strike="noStrike" cap="none" normalizeH="0" baseline="0" smtClean="0">
                          <a:ln>
                            <a:noFill/>
                          </a:ln>
                          <a:effectLst/>
                          <a:latin typeface="Times New Roman" panose="02020603050405020304" charset="0"/>
                          <a:ea typeface="宋体" panose="02010600030101010101" pitchFamily="2" charset="-122"/>
                          <a:cs typeface="Times New Roman" panose="02020603050405020304" charset="0"/>
                        </a:rPr>
                        <a:t>5.5</a:t>
                      </a:r>
                      <a:endParaRPr kumimoji="0" lang="en-US"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1200" b="1" i="0" u="none" strike="noStrike" cap="none" normalizeH="0" baseline="0" smtClean="0">
                          <a:ln>
                            <a:noFill/>
                          </a:ln>
                          <a:effectLst/>
                          <a:latin typeface="Times New Roman" panose="02020603050405020304" charset="0"/>
                          <a:ea typeface="宋体" panose="02010600030101010101" pitchFamily="2" charset="-122"/>
                          <a:cs typeface="Times New Roman" panose="02020603050405020304" charset="0"/>
                        </a:rPr>
                        <a:t>36.0</a:t>
                      </a:r>
                      <a:endParaRPr kumimoji="0" lang="en-US"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1200" b="1" i="0" u="none" strike="noStrike" cap="none" normalizeH="0" baseline="0" smtClean="0">
                          <a:ln>
                            <a:noFill/>
                          </a:ln>
                          <a:effectLst/>
                          <a:latin typeface="Times New Roman" panose="02020603050405020304" charset="0"/>
                          <a:ea typeface="宋体" panose="02010600030101010101" pitchFamily="2" charset="-122"/>
                          <a:cs typeface="Times New Roman" panose="02020603050405020304" charset="0"/>
                        </a:rPr>
                        <a:t>18</a:t>
                      </a:r>
                      <a:endParaRPr kumimoji="0" lang="en-US"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sz="1200" b="1" i="0" u="none" strike="noStrike" cap="none" normalizeH="0" baseline="0" smtClean="0">
                          <a:ln>
                            <a:noFill/>
                          </a:ln>
                          <a:effectLst/>
                          <a:latin typeface="Times New Roman" panose="02020603050405020304" charset="0"/>
                          <a:ea typeface="宋体" panose="02010600030101010101" pitchFamily="2" charset="-122"/>
                          <a:cs typeface="Times New Roman" panose="02020603050405020304" charset="0"/>
                        </a:rPr>
                        <a:t>丙酮</a:t>
                      </a:r>
                      <a:endParaRPr kumimoji="0" lang="zh-CN"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1200" b="1" i="0" u="none" strike="noStrike" cap="none" normalizeH="0" baseline="0" dirty="0" smtClean="0">
                          <a:ln>
                            <a:noFill/>
                          </a:ln>
                          <a:effectLst/>
                          <a:latin typeface="Times New Roman" panose="02020603050405020304" charset="0"/>
                          <a:ea typeface="宋体" panose="02010600030101010101" pitchFamily="2" charset="-122"/>
                          <a:cs typeface="Times New Roman" panose="02020603050405020304" charset="0"/>
                        </a:rPr>
                        <a:t>2.5</a:t>
                      </a:r>
                      <a:endParaRPr kumimoji="0" lang="en-US" sz="18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1200" b="1" i="0" u="none" strike="noStrike" cap="none" normalizeH="0" baseline="0" dirty="0" smtClean="0">
                          <a:ln>
                            <a:noFill/>
                          </a:ln>
                          <a:effectLst/>
                          <a:latin typeface="Times New Roman" panose="02020603050405020304" charset="0"/>
                          <a:ea typeface="宋体" panose="02010600030101010101" pitchFamily="2" charset="-122"/>
                          <a:cs typeface="Times New Roman" panose="02020603050405020304" charset="0"/>
                        </a:rPr>
                        <a:t>13.0</a:t>
                      </a:r>
                      <a:endParaRPr kumimoji="0" lang="en-US" sz="18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70840">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1200" b="1" i="0" u="none" strike="noStrike" cap="none" normalizeH="0" baseline="0" smtClean="0">
                          <a:ln>
                            <a:noFill/>
                          </a:ln>
                          <a:effectLst/>
                          <a:latin typeface="Times New Roman" panose="02020603050405020304" charset="0"/>
                          <a:ea typeface="宋体" panose="02010600030101010101" pitchFamily="2" charset="-122"/>
                          <a:cs typeface="Times New Roman" panose="02020603050405020304" charset="0"/>
                        </a:rPr>
                        <a:t>8</a:t>
                      </a:r>
                      <a:endParaRPr kumimoji="0" lang="en-US"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sz="1200" b="1" i="0" u="none" strike="noStrike" cap="none" normalizeH="0" baseline="0" smtClean="0">
                          <a:ln>
                            <a:noFill/>
                          </a:ln>
                          <a:effectLst/>
                          <a:latin typeface="Times New Roman" panose="02020603050405020304" charset="0"/>
                          <a:ea typeface="宋体" panose="02010600030101010101" pitchFamily="2" charset="-122"/>
                          <a:cs typeface="Times New Roman" panose="02020603050405020304" charset="0"/>
                        </a:rPr>
                        <a:t>乙醇</a:t>
                      </a:r>
                      <a:endParaRPr kumimoji="0" lang="zh-CN"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1200" b="1" i="0" u="none" strike="noStrike" cap="none" normalizeH="0" baseline="0" smtClean="0">
                          <a:ln>
                            <a:noFill/>
                          </a:ln>
                          <a:effectLst/>
                          <a:latin typeface="Times New Roman" panose="02020603050405020304" charset="0"/>
                          <a:ea typeface="宋体" panose="02010600030101010101" pitchFamily="2" charset="-122"/>
                          <a:cs typeface="Times New Roman" panose="02020603050405020304" charset="0"/>
                        </a:rPr>
                        <a:t>3.5</a:t>
                      </a:r>
                      <a:endParaRPr kumimoji="0" lang="en-US"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1200" b="1" i="0" u="none" strike="noStrike" cap="none" normalizeH="0" baseline="0" smtClean="0">
                          <a:ln>
                            <a:noFill/>
                          </a:ln>
                          <a:effectLst/>
                          <a:latin typeface="Times New Roman" panose="02020603050405020304" charset="0"/>
                          <a:ea typeface="宋体" panose="02010600030101010101" pitchFamily="2" charset="-122"/>
                          <a:cs typeface="Times New Roman" panose="02020603050405020304" charset="0"/>
                        </a:rPr>
                        <a:t>19.0</a:t>
                      </a:r>
                      <a:endParaRPr kumimoji="0" lang="en-US"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1200" b="1" i="0" u="none" strike="noStrike" cap="none" normalizeH="0" baseline="0" smtClean="0">
                          <a:ln>
                            <a:noFill/>
                          </a:ln>
                          <a:effectLst/>
                          <a:latin typeface="Times New Roman" panose="02020603050405020304" charset="0"/>
                          <a:ea typeface="宋体" panose="02010600030101010101" pitchFamily="2" charset="-122"/>
                          <a:cs typeface="Times New Roman" panose="02020603050405020304" charset="0"/>
                        </a:rPr>
                        <a:t>19</a:t>
                      </a:r>
                      <a:endParaRPr kumimoji="0" lang="en-US"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sz="1200" b="1" i="0" u="none" strike="noStrike" cap="none" normalizeH="0" baseline="0" smtClean="0">
                          <a:ln>
                            <a:noFill/>
                          </a:ln>
                          <a:effectLst/>
                          <a:latin typeface="Times New Roman" panose="02020603050405020304" charset="0"/>
                          <a:ea typeface="宋体" panose="02010600030101010101" pitchFamily="2" charset="-122"/>
                          <a:cs typeface="Times New Roman" panose="02020603050405020304" charset="0"/>
                        </a:rPr>
                        <a:t>二硫化碳</a:t>
                      </a:r>
                      <a:endParaRPr kumimoji="0" lang="zh-CN"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1200" b="1" i="0" u="none" strike="noStrike" cap="none" normalizeH="0" baseline="0" smtClean="0">
                          <a:ln>
                            <a:noFill/>
                          </a:ln>
                          <a:effectLst/>
                          <a:latin typeface="Times New Roman" panose="02020603050405020304" charset="0"/>
                          <a:ea typeface="宋体" panose="02010600030101010101" pitchFamily="2" charset="-122"/>
                          <a:cs typeface="Times New Roman" panose="02020603050405020304" charset="0"/>
                        </a:rPr>
                        <a:t>1</a:t>
                      </a:r>
                      <a:endParaRPr kumimoji="0" lang="en-US"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1200" b="1" i="0" u="none" strike="noStrike" cap="none" normalizeH="0" baseline="0" dirty="0" smtClean="0">
                          <a:ln>
                            <a:noFill/>
                          </a:ln>
                          <a:effectLst/>
                          <a:latin typeface="Times New Roman" panose="02020603050405020304" charset="0"/>
                          <a:ea typeface="宋体" panose="02010600030101010101" pitchFamily="2" charset="-122"/>
                          <a:cs typeface="Times New Roman" panose="02020603050405020304" charset="0"/>
                        </a:rPr>
                        <a:t>60</a:t>
                      </a:r>
                      <a:endParaRPr kumimoji="0" lang="en-US" sz="18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70205">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1200" b="1" i="0" u="none" strike="noStrike" cap="none" normalizeH="0" baseline="0" smtClean="0">
                          <a:ln>
                            <a:noFill/>
                          </a:ln>
                          <a:effectLst/>
                          <a:latin typeface="Times New Roman" panose="02020603050405020304" charset="0"/>
                          <a:ea typeface="宋体" panose="02010600030101010101" pitchFamily="2" charset="-122"/>
                          <a:cs typeface="Times New Roman" panose="02020603050405020304" charset="0"/>
                        </a:rPr>
                        <a:t>9</a:t>
                      </a:r>
                      <a:endParaRPr kumimoji="0" lang="en-US"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sz="1200" b="1" i="0" u="none" strike="noStrike" cap="none" normalizeH="0" baseline="0" smtClean="0">
                          <a:ln>
                            <a:noFill/>
                          </a:ln>
                          <a:effectLst/>
                          <a:latin typeface="Times New Roman" panose="02020603050405020304" charset="0"/>
                          <a:ea typeface="宋体" panose="02010600030101010101" pitchFamily="2" charset="-122"/>
                          <a:cs typeface="Times New Roman" panose="02020603050405020304" charset="0"/>
                        </a:rPr>
                        <a:t>硫化氢</a:t>
                      </a:r>
                      <a:endParaRPr kumimoji="0" lang="zh-CN"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1200" b="1" i="0" u="none" strike="noStrike" cap="none" normalizeH="0" baseline="0" smtClean="0">
                          <a:ln>
                            <a:noFill/>
                          </a:ln>
                          <a:effectLst/>
                          <a:latin typeface="Times New Roman" panose="02020603050405020304" charset="0"/>
                          <a:ea typeface="宋体" panose="02010600030101010101" pitchFamily="2" charset="-122"/>
                          <a:cs typeface="Times New Roman" panose="02020603050405020304" charset="0"/>
                        </a:rPr>
                        <a:t>4.3</a:t>
                      </a:r>
                      <a:endParaRPr kumimoji="0" lang="en-US"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1200" b="1" i="0" u="none" strike="noStrike" cap="none" normalizeH="0" baseline="0" smtClean="0">
                          <a:ln>
                            <a:noFill/>
                          </a:ln>
                          <a:effectLst/>
                          <a:latin typeface="Times New Roman" panose="02020603050405020304" charset="0"/>
                          <a:ea typeface="宋体" panose="02010600030101010101" pitchFamily="2" charset="-122"/>
                          <a:cs typeface="Times New Roman" panose="02020603050405020304" charset="0"/>
                        </a:rPr>
                        <a:t>45.0</a:t>
                      </a:r>
                      <a:endParaRPr kumimoji="0" lang="en-US"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1200" b="1" i="0" u="none" strike="noStrike" cap="none" normalizeH="0" baseline="0" smtClean="0">
                          <a:ln>
                            <a:noFill/>
                          </a:ln>
                          <a:effectLst/>
                          <a:latin typeface="Times New Roman" panose="02020603050405020304" charset="0"/>
                          <a:ea typeface="宋体" panose="02010600030101010101" pitchFamily="2" charset="-122"/>
                          <a:cs typeface="Times New Roman" panose="02020603050405020304" charset="0"/>
                        </a:rPr>
                        <a:t>20</a:t>
                      </a:r>
                      <a:endParaRPr kumimoji="0" lang="en-US"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sz="1200" b="1" i="0" u="none" strike="noStrike" cap="none" normalizeH="0" baseline="0" smtClean="0">
                          <a:ln>
                            <a:noFill/>
                          </a:ln>
                          <a:effectLst/>
                          <a:latin typeface="Times New Roman" panose="02020603050405020304" charset="0"/>
                          <a:ea typeface="宋体" panose="02010600030101010101" pitchFamily="2" charset="-122"/>
                          <a:cs typeface="Times New Roman" panose="02020603050405020304" charset="0"/>
                        </a:rPr>
                        <a:t>二异丙基醚</a:t>
                      </a:r>
                      <a:endParaRPr kumimoji="0" lang="zh-CN"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1200" b="1" i="0" u="none" strike="noStrike" cap="none" normalizeH="0" baseline="0" smtClean="0">
                          <a:ln>
                            <a:noFill/>
                          </a:ln>
                          <a:effectLst/>
                          <a:latin typeface="Times New Roman" panose="02020603050405020304" charset="0"/>
                          <a:ea typeface="宋体" panose="02010600030101010101" pitchFamily="2" charset="-122"/>
                          <a:cs typeface="Times New Roman" panose="02020603050405020304" charset="0"/>
                        </a:rPr>
                        <a:t>1</a:t>
                      </a:r>
                      <a:endParaRPr kumimoji="0" lang="en-US"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1200" b="1" i="0" u="none" strike="noStrike" cap="none" normalizeH="0" baseline="0" dirty="0" smtClean="0">
                          <a:ln>
                            <a:noFill/>
                          </a:ln>
                          <a:effectLst/>
                          <a:latin typeface="Times New Roman" panose="02020603050405020304" charset="0"/>
                          <a:ea typeface="宋体" panose="02010600030101010101" pitchFamily="2" charset="-122"/>
                          <a:cs typeface="Times New Roman" panose="02020603050405020304" charset="0"/>
                        </a:rPr>
                        <a:t>21</a:t>
                      </a:r>
                      <a:endParaRPr kumimoji="0" lang="en-US" sz="18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1200" b="1" i="0" u="none" strike="noStrike" cap="none" normalizeH="0" baseline="0" smtClean="0">
                          <a:ln>
                            <a:noFill/>
                          </a:ln>
                          <a:effectLst/>
                          <a:latin typeface="Times New Roman" panose="02020603050405020304" charset="0"/>
                          <a:ea typeface="宋体" panose="02010600030101010101" pitchFamily="2" charset="-122"/>
                          <a:cs typeface="Times New Roman" panose="02020603050405020304" charset="0"/>
                        </a:rPr>
                        <a:t>10</a:t>
                      </a:r>
                      <a:endParaRPr kumimoji="0" lang="en-US"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sz="1200" b="1" i="0" u="none" strike="noStrike" cap="none" normalizeH="0" baseline="0" smtClean="0">
                          <a:ln>
                            <a:noFill/>
                          </a:ln>
                          <a:effectLst/>
                          <a:latin typeface="Times New Roman" panose="02020603050405020304" charset="0"/>
                          <a:ea typeface="宋体" panose="02010600030101010101" pitchFamily="2" charset="-122"/>
                          <a:cs typeface="Times New Roman" panose="02020603050405020304" charset="0"/>
                        </a:rPr>
                        <a:t>汽油</a:t>
                      </a:r>
                      <a:endParaRPr kumimoji="0" lang="zh-CN"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1200" b="1" i="0" u="none" strike="noStrike" cap="none" normalizeH="0" baseline="0" smtClean="0">
                          <a:ln>
                            <a:noFill/>
                          </a:ln>
                          <a:effectLst/>
                          <a:latin typeface="Times New Roman" panose="02020603050405020304" charset="0"/>
                          <a:ea typeface="宋体" panose="02010600030101010101" pitchFamily="2" charset="-122"/>
                          <a:cs typeface="Times New Roman" panose="02020603050405020304" charset="0"/>
                        </a:rPr>
                        <a:t>1.4</a:t>
                      </a:r>
                      <a:endParaRPr kumimoji="0" lang="en-US"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1200" b="1" i="0" u="none" strike="noStrike" cap="none" normalizeH="0" baseline="0" smtClean="0">
                          <a:ln>
                            <a:noFill/>
                          </a:ln>
                          <a:effectLst/>
                          <a:latin typeface="Times New Roman" panose="02020603050405020304" charset="0"/>
                          <a:ea typeface="宋体" panose="02010600030101010101" pitchFamily="2" charset="-122"/>
                          <a:cs typeface="Times New Roman" panose="02020603050405020304" charset="0"/>
                        </a:rPr>
                        <a:t>7.6</a:t>
                      </a:r>
                      <a:endParaRPr kumimoji="0" lang="en-US"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1200" b="1" i="0" u="none" strike="noStrike" cap="none" normalizeH="0" baseline="0" smtClean="0">
                          <a:ln>
                            <a:noFill/>
                          </a:ln>
                          <a:effectLst/>
                          <a:latin typeface="Times New Roman" panose="02020603050405020304" charset="0"/>
                          <a:ea typeface="宋体" panose="02010600030101010101" pitchFamily="2" charset="-122"/>
                          <a:cs typeface="Times New Roman" panose="02020603050405020304" charset="0"/>
                        </a:rPr>
                        <a:t>21</a:t>
                      </a:r>
                      <a:endParaRPr kumimoji="0" lang="en-US"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sz="1200" b="1" i="0" u="none" strike="noStrike" cap="none" normalizeH="0" baseline="0" smtClean="0">
                          <a:ln>
                            <a:noFill/>
                          </a:ln>
                          <a:effectLst/>
                          <a:latin typeface="Times New Roman" panose="02020603050405020304" charset="0"/>
                          <a:ea typeface="宋体" panose="02010600030101010101" pitchFamily="2" charset="-122"/>
                          <a:cs typeface="Times New Roman" panose="02020603050405020304" charset="0"/>
                        </a:rPr>
                        <a:t>石脑油</a:t>
                      </a:r>
                      <a:endParaRPr kumimoji="0" lang="zh-CN"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1200" b="1" i="0" u="none" strike="noStrike" cap="none" normalizeH="0" baseline="0" smtClean="0">
                          <a:ln>
                            <a:noFill/>
                          </a:ln>
                          <a:effectLst/>
                          <a:latin typeface="Times New Roman" panose="02020603050405020304" charset="0"/>
                          <a:ea typeface="宋体" panose="02010600030101010101" pitchFamily="2" charset="-122"/>
                          <a:cs typeface="Times New Roman" panose="02020603050405020304" charset="0"/>
                        </a:rPr>
                        <a:t>1.1</a:t>
                      </a:r>
                      <a:endParaRPr kumimoji="0" lang="en-US"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1200" b="1" i="0" u="none" strike="noStrike" cap="none" normalizeH="0" baseline="0" dirty="0" smtClean="0">
                          <a:ln>
                            <a:noFill/>
                          </a:ln>
                          <a:effectLst/>
                          <a:latin typeface="Times New Roman" panose="02020603050405020304" charset="0"/>
                          <a:ea typeface="宋体" panose="02010600030101010101" pitchFamily="2" charset="-122"/>
                          <a:cs typeface="Times New Roman" panose="02020603050405020304" charset="0"/>
                        </a:rPr>
                        <a:t>8.7</a:t>
                      </a:r>
                      <a:endParaRPr kumimoji="0" lang="en-US" sz="18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1200" b="1" i="0" u="none" strike="noStrike" cap="none" normalizeH="0" baseline="0" dirty="0" smtClean="0">
                          <a:ln>
                            <a:noFill/>
                          </a:ln>
                          <a:effectLst/>
                          <a:latin typeface="Times New Roman" panose="02020603050405020304" charset="0"/>
                          <a:ea typeface="宋体" panose="02010600030101010101" pitchFamily="2" charset="-122"/>
                          <a:cs typeface="Times New Roman" panose="02020603050405020304" charset="0"/>
                        </a:rPr>
                        <a:t>11</a:t>
                      </a:r>
                      <a:endParaRPr kumimoji="0" lang="en-US" sz="18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sz="1200" b="1" i="0" u="none" strike="noStrike" cap="none" normalizeH="0" baseline="0" dirty="0" smtClean="0">
                          <a:ln>
                            <a:noFill/>
                          </a:ln>
                          <a:effectLst/>
                          <a:latin typeface="Times New Roman" panose="02020603050405020304" charset="0"/>
                          <a:ea typeface="宋体" panose="02010600030101010101" pitchFamily="2" charset="-122"/>
                          <a:cs typeface="Times New Roman" panose="02020603050405020304" charset="0"/>
                        </a:rPr>
                        <a:t>水煤气</a:t>
                      </a:r>
                      <a:endParaRPr kumimoji="0" lang="zh-CN" sz="18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1200" b="1" i="0" u="none" strike="noStrike" cap="none" normalizeH="0" baseline="0" dirty="0" smtClean="0">
                          <a:ln>
                            <a:noFill/>
                          </a:ln>
                          <a:effectLst/>
                          <a:latin typeface="Times New Roman" panose="02020603050405020304" charset="0"/>
                          <a:ea typeface="宋体" panose="02010600030101010101" pitchFamily="2" charset="-122"/>
                          <a:cs typeface="Times New Roman" panose="02020603050405020304" charset="0"/>
                        </a:rPr>
                        <a:t>7.2</a:t>
                      </a:r>
                      <a:endParaRPr kumimoji="0" lang="en-US" sz="18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1200" b="1" i="0" u="none" strike="noStrike" cap="none" normalizeH="0" baseline="0" dirty="0" smtClean="0">
                          <a:ln>
                            <a:noFill/>
                          </a:ln>
                          <a:effectLst/>
                          <a:latin typeface="Times New Roman" panose="02020603050405020304" charset="0"/>
                          <a:ea typeface="宋体" panose="02010600030101010101" pitchFamily="2" charset="-122"/>
                          <a:cs typeface="Times New Roman" panose="02020603050405020304" charset="0"/>
                        </a:rPr>
                        <a:t>72.0</a:t>
                      </a:r>
                      <a:endParaRPr kumimoji="0" lang="en-US" sz="18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1200" b="1" i="0" u="none" strike="noStrike" cap="none" normalizeH="0" baseline="0" dirty="0" smtClean="0">
                          <a:ln>
                            <a:noFill/>
                          </a:ln>
                          <a:effectLst/>
                          <a:latin typeface="Times New Roman" panose="02020603050405020304" charset="0"/>
                          <a:ea typeface="宋体" panose="02010600030101010101" pitchFamily="2" charset="-122"/>
                          <a:cs typeface="Times New Roman" panose="02020603050405020304" charset="0"/>
                        </a:rPr>
                        <a:t>22</a:t>
                      </a:r>
                      <a:endParaRPr kumimoji="0" lang="en-US" sz="18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sz="1200" b="1" i="0" u="none" strike="noStrike" cap="none" normalizeH="0" baseline="0" dirty="0" smtClean="0">
                          <a:ln>
                            <a:noFill/>
                          </a:ln>
                          <a:effectLst/>
                          <a:latin typeface="Times New Roman" panose="02020603050405020304" charset="0"/>
                          <a:ea typeface="宋体" panose="02010600030101010101" pitchFamily="2" charset="-122"/>
                          <a:cs typeface="Times New Roman" panose="02020603050405020304" charset="0"/>
                        </a:rPr>
                        <a:t>城市煤气</a:t>
                      </a:r>
                      <a:endParaRPr kumimoji="0" lang="zh-CN" sz="18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1200" b="1" i="0" u="none" strike="noStrike" cap="none" normalizeH="0" baseline="0" dirty="0" smtClean="0">
                          <a:ln>
                            <a:noFill/>
                          </a:ln>
                          <a:effectLst/>
                          <a:latin typeface="Times New Roman" panose="02020603050405020304" charset="0"/>
                          <a:ea typeface="宋体" panose="02010600030101010101" pitchFamily="2" charset="-122"/>
                          <a:cs typeface="Times New Roman" panose="02020603050405020304" charset="0"/>
                        </a:rPr>
                        <a:t>5.3</a:t>
                      </a:r>
                      <a:endParaRPr kumimoji="0" lang="en-US" sz="18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1200" b="1" i="0" u="none" strike="noStrike" cap="none" normalizeH="0" baseline="0" dirty="0" smtClean="0">
                          <a:ln>
                            <a:noFill/>
                          </a:ln>
                          <a:effectLst/>
                          <a:latin typeface="Times New Roman" panose="02020603050405020304" charset="0"/>
                          <a:ea typeface="宋体" panose="02010600030101010101" pitchFamily="2" charset="-122"/>
                          <a:cs typeface="Times New Roman" panose="02020603050405020304" charset="0"/>
                        </a:rPr>
                        <a:t>32.0</a:t>
                      </a:r>
                      <a:endParaRPr kumimoji="0" lang="en-US" sz="18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 </a:t>
            </a:r>
            <a:endParaRPr lang="zh-CN" altLang="en-US" dirty="0"/>
          </a:p>
        </p:txBody>
      </p:sp>
      <p:sp>
        <p:nvSpPr>
          <p:cNvPr id="3" name="内容占位符 2"/>
          <p:cNvSpPr>
            <a:spLocks noGrp="1"/>
          </p:cNvSpPr>
          <p:nvPr>
            <p:ph idx="1"/>
          </p:nvPr>
        </p:nvSpPr>
        <p:spPr>
          <a:xfrm>
            <a:off x="1896745" y="1052830"/>
            <a:ext cx="8714740" cy="4525010"/>
          </a:xfrm>
          <a:solidFill>
            <a:schemeClr val="bg1"/>
          </a:solidFill>
        </p:spPr>
        <p:txBody>
          <a:bodyPr>
            <a:normAutofit fontScale="67500" lnSpcReduction="10000"/>
          </a:bodyPr>
          <a:lstStyle/>
          <a:p>
            <a:pPr>
              <a:buNone/>
            </a:pPr>
            <a:r>
              <a:rPr lang="en-US" altLang="zh-CN" sz="2000" b="1" dirty="0" smtClean="0">
                <a:solidFill>
                  <a:schemeClr val="tx1"/>
                </a:solidFill>
                <a:latin typeface="微软雅黑" panose="020B0503020204020204" charset="-122"/>
                <a:ea typeface="微软雅黑" panose="020B0503020204020204" charset="-122"/>
                <a:sym typeface="黑体" panose="02010609060101010101" pitchFamily="49" charset="-122"/>
              </a:rPr>
              <a:t>   </a:t>
            </a:r>
            <a:endParaRPr lang="en-US" altLang="zh-CN" sz="2000" b="1" dirty="0" smtClean="0">
              <a:solidFill>
                <a:schemeClr val="tx1"/>
              </a:solidFill>
              <a:latin typeface="微软雅黑" panose="020B0503020204020204" charset="-122"/>
              <a:ea typeface="微软雅黑" panose="020B0503020204020204" charset="-122"/>
              <a:sym typeface="黑体" panose="02010609060101010101" pitchFamily="49" charset="-122"/>
            </a:endParaRPr>
          </a:p>
          <a:p>
            <a:pPr>
              <a:buNone/>
            </a:pPr>
            <a:r>
              <a:rPr lang="en-US" altLang="zh-CN" sz="2000" b="1" dirty="0" smtClean="0">
                <a:solidFill>
                  <a:schemeClr val="tx1"/>
                </a:solidFill>
                <a:latin typeface="微软雅黑" panose="020B0503020204020204" charset="-122"/>
                <a:ea typeface="微软雅黑" panose="020B0503020204020204" charset="-122"/>
                <a:sym typeface="黑体" panose="02010609060101010101" pitchFamily="49" charset="-122"/>
              </a:rPr>
              <a:t>                                                            </a:t>
            </a:r>
            <a:r>
              <a:rPr lang="zh-CN" altLang="zh-CN" sz="3555" b="1" dirty="0" smtClean="0">
                <a:solidFill>
                  <a:schemeClr val="tx1"/>
                </a:solidFill>
                <a:latin typeface="微软雅黑" panose="020B0503020204020204" charset="-122"/>
                <a:ea typeface="微软雅黑" panose="020B0503020204020204" charset="-122"/>
                <a:sym typeface="黑体" panose="02010609060101010101" pitchFamily="49" charset="-122"/>
              </a:rPr>
              <a:t>有毒有害气体分析</a:t>
            </a:r>
            <a:endParaRPr lang="en-US" altLang="zh-CN" sz="3555" b="1" dirty="0" smtClean="0">
              <a:solidFill>
                <a:schemeClr val="tx1"/>
              </a:solidFill>
              <a:latin typeface="微软雅黑" panose="020B0503020204020204" charset="-122"/>
              <a:ea typeface="微软雅黑" panose="020B0503020204020204" charset="-122"/>
              <a:sym typeface="黑体" panose="02010609060101010101" pitchFamily="49" charset="-122"/>
            </a:endParaRPr>
          </a:p>
          <a:p>
            <a:pPr>
              <a:buNone/>
            </a:pPr>
            <a:endParaRPr lang="en-US" altLang="zh-CN" sz="3555" b="1" dirty="0" smtClean="0">
              <a:solidFill>
                <a:schemeClr val="tx1"/>
              </a:solidFill>
              <a:latin typeface="微软雅黑" panose="020B0503020204020204" charset="-122"/>
              <a:ea typeface="微软雅黑" panose="020B0503020204020204" charset="-122"/>
              <a:sym typeface="黑体" panose="02010609060101010101" pitchFamily="49" charset="-122"/>
            </a:endParaRPr>
          </a:p>
          <a:p>
            <a:pPr>
              <a:lnSpc>
                <a:spcPct val="150000"/>
              </a:lnSpc>
              <a:spcBef>
                <a:spcPct val="0"/>
              </a:spcBef>
              <a:buNone/>
            </a:pPr>
            <a:r>
              <a:rPr lang="zh-CN" altLang="en-US" sz="3555" dirty="0" smtClean="0">
                <a:solidFill>
                  <a:schemeClr val="tx1"/>
                </a:solidFill>
                <a:latin typeface="微软雅黑" panose="020B0503020204020204" charset="-122"/>
                <a:ea typeface="微软雅黑" panose="020B0503020204020204" charset="-122"/>
                <a:sym typeface="黑体" panose="02010609060101010101" pitchFamily="49" charset="-122"/>
              </a:rPr>
              <a:t>  </a:t>
            </a:r>
            <a:r>
              <a:rPr lang="en-US" altLang="zh-CN" sz="3555" dirty="0" smtClean="0">
                <a:solidFill>
                  <a:schemeClr val="tx1"/>
                </a:solidFill>
                <a:latin typeface="微软雅黑" panose="020B0503020204020204" charset="-122"/>
                <a:ea typeface="微软雅黑" panose="020B0503020204020204" charset="-122"/>
                <a:sym typeface="黑体" panose="02010609060101010101" pitchFamily="49" charset="-122"/>
              </a:rPr>
              <a:t>       </a:t>
            </a:r>
            <a:r>
              <a:rPr lang="zh-CN" altLang="en-US" sz="3555" dirty="0" smtClean="0">
                <a:solidFill>
                  <a:schemeClr val="tx1"/>
                </a:solidFill>
                <a:latin typeface="微软雅黑" panose="020B0503020204020204" charset="-122"/>
                <a:ea typeface="微软雅黑" panose="020B0503020204020204" charset="-122"/>
                <a:sym typeface="黑体" panose="02010609060101010101" pitchFamily="49" charset="-122"/>
              </a:rPr>
              <a:t>设备内进行检修或在有毒气体排放浓度高的场所作业，需对有毒有害气体浓度进行检测。常见的有毒有害气体有：一氧化碳、硫化氢、氨、二氧化硫、甲醇、苯酚等。需对其浓度进行检测。常见的有毒有害气体车间卫生标准参见附表。</a:t>
            </a:r>
            <a:endParaRPr lang="zh-CN" altLang="en-US" sz="3555" dirty="0" smtClean="0">
              <a:solidFill>
                <a:schemeClr val="tx1"/>
              </a:solidFill>
              <a:latin typeface="微软雅黑" panose="020B0503020204020204" charset="-122"/>
              <a:ea typeface="微软雅黑" panose="020B0503020204020204" charset="-122"/>
              <a:sym typeface="黑体" panose="02010609060101010101" pitchFamily="49" charset="-122"/>
            </a:endParaRPr>
          </a:p>
          <a:p>
            <a:pPr>
              <a:lnSpc>
                <a:spcPct val="150000"/>
              </a:lnSpc>
              <a:spcBef>
                <a:spcPct val="0"/>
              </a:spcBef>
              <a:buNone/>
            </a:pPr>
            <a:r>
              <a:rPr lang="zh-CN" altLang="en-US" sz="3555" dirty="0" smtClean="0">
                <a:solidFill>
                  <a:schemeClr val="tx1"/>
                </a:solidFill>
                <a:latin typeface="微软雅黑" panose="020B0503020204020204" charset="-122"/>
                <a:ea typeface="微软雅黑" panose="020B0503020204020204" charset="-122"/>
                <a:sym typeface="黑体" panose="02010609060101010101" pitchFamily="49" charset="-122"/>
              </a:rPr>
              <a:t>          </a:t>
            </a:r>
            <a:endParaRPr lang="en-US" altLang="zh-CN" sz="3555" dirty="0" smtClean="0">
              <a:solidFill>
                <a:schemeClr val="tx1"/>
              </a:solidFill>
              <a:latin typeface="微软雅黑" panose="020B0503020204020204" charset="-122"/>
              <a:ea typeface="微软雅黑" panose="020B0503020204020204" charset="-122"/>
              <a:sym typeface="黑体" panose="02010609060101010101" pitchFamily="49" charset="-122"/>
            </a:endParaRPr>
          </a:p>
          <a:p>
            <a:pPr>
              <a:lnSpc>
                <a:spcPct val="150000"/>
              </a:lnSpc>
              <a:spcBef>
                <a:spcPct val="0"/>
              </a:spcBef>
              <a:buNone/>
            </a:pPr>
            <a:r>
              <a:rPr lang="en-US" altLang="zh-CN" sz="3555" dirty="0" smtClean="0">
                <a:solidFill>
                  <a:schemeClr val="tx1"/>
                </a:solidFill>
                <a:latin typeface="微软雅黑" panose="020B0503020204020204" charset="-122"/>
                <a:ea typeface="微软雅黑" panose="020B0503020204020204" charset="-122"/>
                <a:sym typeface="黑体" panose="02010609060101010101" pitchFamily="49" charset="-122"/>
              </a:rPr>
              <a:t> </a:t>
            </a:r>
            <a:r>
              <a:rPr lang="zh-CN" altLang="en-US" sz="3555" dirty="0" smtClean="0">
                <a:solidFill>
                  <a:schemeClr val="tx1"/>
                </a:solidFill>
                <a:latin typeface="微软雅黑" panose="020B0503020204020204" charset="-122"/>
                <a:ea typeface="微软雅黑" panose="020B0503020204020204" charset="-122"/>
                <a:sym typeface="黑体" panose="02010609060101010101" pitchFamily="49" charset="-122"/>
              </a:rPr>
              <a:t>  常用的检测方法有：检气管法、化学吸收法、气相色谱法。</a:t>
            </a:r>
            <a:endParaRPr lang="zh-CN" altLang="en-US" sz="3555" dirty="0" smtClean="0">
              <a:solidFill>
                <a:schemeClr val="tx1"/>
              </a:solidFill>
              <a:latin typeface="微软雅黑" panose="020B0503020204020204" charset="-122"/>
              <a:ea typeface="微软雅黑" panose="020B0503020204020204" charset="-122"/>
              <a:sym typeface="黑体" panose="02010609060101010101" pitchFamily="49" charset="-122"/>
            </a:endParaRPr>
          </a:p>
          <a:p>
            <a:pPr>
              <a:buNone/>
            </a:pPr>
            <a:endParaRPr lang="zh-CN" altLang="en-US" sz="3555" dirty="0" smtClean="0">
              <a:solidFill>
                <a:schemeClr val="tx1"/>
              </a:solidFill>
              <a:latin typeface="微软雅黑" panose="020B0503020204020204" charset="-122"/>
              <a:ea typeface="微软雅黑" panose="020B0503020204020204" charset="-122"/>
              <a:sym typeface="黑体" panose="02010609060101010101" pitchFamily="49" charset="-122"/>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 </a:t>
            </a:r>
            <a:endParaRPr lang="zh-CN" altLang="en-US" dirty="0"/>
          </a:p>
        </p:txBody>
      </p:sp>
      <p:sp>
        <p:nvSpPr>
          <p:cNvPr id="3" name="内容占位符 2"/>
          <p:cNvSpPr>
            <a:spLocks noGrp="1"/>
          </p:cNvSpPr>
          <p:nvPr>
            <p:ph idx="1"/>
          </p:nvPr>
        </p:nvSpPr>
        <p:spPr>
          <a:xfrm>
            <a:off x="4128976" y="882502"/>
            <a:ext cx="5921487" cy="627321"/>
          </a:xfrm>
        </p:spPr>
        <p:txBody>
          <a:bodyPr/>
          <a:lstStyle/>
          <a:p>
            <a:pPr>
              <a:buNone/>
            </a:pPr>
            <a:r>
              <a:rPr lang="zh-CN" altLang="en-US" sz="2000" b="1" dirty="0" smtClean="0">
                <a:solidFill>
                  <a:srgbClr val="C00000"/>
                </a:solidFill>
                <a:latin typeface="微软雅黑" panose="020B0503020204020204" charset="-122"/>
                <a:ea typeface="微软雅黑" panose="020B0503020204020204" charset="-122"/>
                <a:sym typeface="黑体" panose="02010609060101010101" pitchFamily="49" charset="-122"/>
              </a:rPr>
              <a:t>常见有毒有害气体车间卫生标准</a:t>
            </a:r>
            <a:endParaRPr lang="zh-CN" altLang="en-US" sz="2000" b="1" dirty="0" smtClean="0">
              <a:solidFill>
                <a:srgbClr val="C00000"/>
              </a:solidFill>
              <a:latin typeface="微软雅黑" panose="020B0503020204020204" charset="-122"/>
              <a:ea typeface="微软雅黑" panose="020B0503020204020204" charset="-122"/>
              <a:sym typeface="黑体" panose="02010609060101010101" pitchFamily="49" charset="-122"/>
            </a:endParaRPr>
          </a:p>
          <a:p>
            <a:endParaRPr lang="zh-CN" altLang="en-US" dirty="0"/>
          </a:p>
        </p:txBody>
      </p:sp>
      <p:graphicFrame>
        <p:nvGraphicFramePr>
          <p:cNvPr id="4" name="表格 3"/>
          <p:cNvGraphicFramePr>
            <a:graphicFrameLocks noGrp="1"/>
          </p:cNvGraphicFramePr>
          <p:nvPr>
            <p:custDataLst>
              <p:tags r:id="rId1"/>
            </p:custDataLst>
          </p:nvPr>
        </p:nvGraphicFramePr>
        <p:xfrm>
          <a:off x="1575683" y="1588488"/>
          <a:ext cx="9023985" cy="4805045"/>
        </p:xfrm>
        <a:graphic>
          <a:graphicData uri="http://schemas.openxmlformats.org/drawingml/2006/table">
            <a:tbl>
              <a:tblPr/>
              <a:tblGrid>
                <a:gridCol w="831850"/>
                <a:gridCol w="1628775"/>
                <a:gridCol w="1496695"/>
                <a:gridCol w="770890"/>
                <a:gridCol w="2235835"/>
                <a:gridCol w="2059940"/>
              </a:tblGrid>
              <a:tr h="1047750">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en-US" sz="1200" b="1" i="0" u="none" strike="noStrike" cap="none" normalizeH="0" baseline="0" dirty="0" smtClean="0">
                        <a:ln>
                          <a:noFill/>
                        </a:ln>
                        <a:effectLst/>
                        <a:latin typeface="Times New Roman" panose="02020603050405020304" charset="0"/>
                        <a:ea typeface="宋体" panose="02010600030101010101" pitchFamily="2" charset="-122"/>
                        <a:cs typeface="Times New Roman" panose="02020603050405020304" charset="0"/>
                      </a:endParaRPr>
                    </a:p>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zh-CN" altLang="en-US" sz="1200" b="1" i="0" u="none" strike="noStrike" cap="none" normalizeH="0" baseline="0" dirty="0" smtClean="0">
                          <a:ln>
                            <a:noFill/>
                          </a:ln>
                          <a:effectLst/>
                          <a:latin typeface="Times New Roman" panose="02020603050405020304" charset="0"/>
                          <a:ea typeface="宋体" panose="02010600030101010101" pitchFamily="2" charset="-122"/>
                          <a:cs typeface="Times New Roman" panose="02020603050405020304" charset="0"/>
                        </a:rPr>
                        <a:t>序号</a:t>
                      </a:r>
                      <a:endParaRPr kumimoji="0" lang="zh-CN" altLang="en-US" sz="18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en-US" altLang="zh-CN" sz="1200" b="1" i="0" u="none" strike="noStrike" cap="none" normalizeH="0" baseline="0" dirty="0" smtClean="0">
                        <a:ln>
                          <a:noFill/>
                        </a:ln>
                        <a:effectLst/>
                        <a:latin typeface="Times New Roman" panose="02020603050405020304" charset="0"/>
                        <a:ea typeface="宋体" panose="02010600030101010101" pitchFamily="2" charset="-122"/>
                        <a:cs typeface="Times New Roman" panose="02020603050405020304" charset="0"/>
                      </a:endParaRP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sz="1200" b="1" i="0" u="none" strike="noStrike" cap="none" normalizeH="0" baseline="0" dirty="0" smtClean="0">
                          <a:ln>
                            <a:noFill/>
                          </a:ln>
                          <a:effectLst/>
                          <a:latin typeface="Times New Roman" panose="02020603050405020304" charset="0"/>
                          <a:ea typeface="宋体" panose="02010600030101010101" pitchFamily="2" charset="-122"/>
                          <a:cs typeface="Times New Roman" panose="02020603050405020304" charset="0"/>
                        </a:rPr>
                        <a:t>名</a:t>
                      </a:r>
                      <a:r>
                        <a:rPr kumimoji="0" lang="en-US" altLang="zh-CN" sz="1200" b="1" i="0" u="none" strike="noStrike" cap="none" normalizeH="0" baseline="0" dirty="0" smtClean="0">
                          <a:ln>
                            <a:noFill/>
                          </a:ln>
                          <a:effectLst/>
                          <a:latin typeface="Times New Roman" panose="02020603050405020304" charset="0"/>
                          <a:ea typeface="宋体" panose="02010600030101010101" pitchFamily="2" charset="-122"/>
                          <a:cs typeface="Times New Roman" panose="02020603050405020304" charset="0"/>
                        </a:rPr>
                        <a:t>  </a:t>
                      </a:r>
                      <a:r>
                        <a:rPr kumimoji="0" lang="zh-CN" sz="1200" b="1" i="0" u="none" strike="noStrike" cap="none" normalizeH="0" baseline="0" dirty="0" smtClean="0">
                          <a:ln>
                            <a:noFill/>
                          </a:ln>
                          <a:effectLst/>
                          <a:latin typeface="Times New Roman" panose="02020603050405020304" charset="0"/>
                          <a:ea typeface="宋体" panose="02010600030101010101" pitchFamily="2" charset="-122"/>
                          <a:cs typeface="Times New Roman" panose="02020603050405020304" charset="0"/>
                        </a:rPr>
                        <a:t>称</a:t>
                      </a:r>
                      <a:endParaRPr kumimoji="0" lang="zh-CN" sz="18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en-US" altLang="zh-CN" sz="1200" b="1" i="0" u="none" strike="noStrike" cap="none" normalizeH="0" baseline="0" dirty="0" smtClean="0">
                        <a:ln>
                          <a:noFill/>
                        </a:ln>
                        <a:effectLst/>
                        <a:latin typeface="Times New Roman" panose="02020603050405020304" charset="0"/>
                        <a:ea typeface="宋体" panose="02010600030101010101" pitchFamily="2" charset="-122"/>
                        <a:cs typeface="Times New Roman" panose="02020603050405020304" charset="0"/>
                      </a:endParaRP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200" b="1" i="0" u="none" strike="noStrike" cap="none" normalizeH="0" baseline="0" dirty="0" smtClean="0">
                          <a:ln>
                            <a:noFill/>
                          </a:ln>
                          <a:effectLst/>
                          <a:latin typeface="Times New Roman" panose="02020603050405020304" charset="0"/>
                          <a:ea typeface="宋体" panose="02010600030101010101" pitchFamily="2" charset="-122"/>
                          <a:cs typeface="Times New Roman" panose="02020603050405020304" charset="0"/>
                        </a:rPr>
                        <a:t>最高允许浓度</a:t>
                      </a:r>
                      <a:r>
                        <a:rPr kumimoji="0" lang="en-US" sz="1200" b="1" i="0" u="none" strike="noStrike" cap="none" normalizeH="0" baseline="0" dirty="0" smtClean="0">
                          <a:ln>
                            <a:noFill/>
                          </a:ln>
                          <a:effectLst/>
                          <a:latin typeface="Times New Roman" panose="02020603050405020304" charset="0"/>
                          <a:ea typeface="宋体" panose="02010600030101010101" pitchFamily="2" charset="-122"/>
                          <a:cs typeface="Times New Roman" panose="02020603050405020304" charset="0"/>
                        </a:rPr>
                        <a:t>(mg/m</a:t>
                      </a:r>
                      <a:r>
                        <a:rPr kumimoji="0" lang="en-US" sz="1200" b="1" i="0" u="none" strike="noStrike" cap="none" normalizeH="0" baseline="30000" dirty="0" smtClean="0">
                          <a:ln>
                            <a:noFill/>
                          </a:ln>
                          <a:effectLst/>
                          <a:latin typeface="Times New Roman" panose="02020603050405020304" charset="0"/>
                          <a:ea typeface="宋体" panose="02010600030101010101" pitchFamily="2" charset="-122"/>
                          <a:cs typeface="Times New Roman" panose="02020603050405020304" charset="0"/>
                        </a:rPr>
                        <a:t>3</a:t>
                      </a:r>
                      <a:r>
                        <a:rPr kumimoji="0" lang="en-US" sz="1200" b="1" i="0" u="none" strike="noStrike" cap="none" normalizeH="0" baseline="0" dirty="0" smtClean="0">
                          <a:ln>
                            <a:noFill/>
                          </a:ln>
                          <a:effectLst/>
                          <a:latin typeface="Times New Roman" panose="02020603050405020304" charset="0"/>
                          <a:ea typeface="宋体" panose="02010600030101010101" pitchFamily="2" charset="-122"/>
                          <a:cs typeface="Times New Roman" panose="02020603050405020304" charset="0"/>
                        </a:rPr>
                        <a:t>)</a:t>
                      </a:r>
                      <a:endParaRPr kumimoji="0" lang="en-US" sz="18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en-US" altLang="zh-CN" sz="1200" b="1" i="0" u="none" strike="noStrike" cap="none" normalizeH="0" baseline="0" dirty="0" smtClean="0">
                        <a:ln>
                          <a:noFill/>
                        </a:ln>
                        <a:effectLst/>
                        <a:latin typeface="Times New Roman" panose="02020603050405020304" charset="0"/>
                        <a:ea typeface="宋体" panose="02010600030101010101" pitchFamily="2" charset="-122"/>
                        <a:cs typeface="Times New Roman" panose="02020603050405020304" charset="0"/>
                      </a:endParaRP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sz="1200" b="1" i="0" u="none" strike="noStrike" cap="none" normalizeH="0" baseline="0" dirty="0" smtClean="0">
                          <a:ln>
                            <a:noFill/>
                          </a:ln>
                          <a:effectLst/>
                          <a:latin typeface="Times New Roman" panose="02020603050405020304" charset="0"/>
                          <a:ea typeface="宋体" panose="02010600030101010101" pitchFamily="2" charset="-122"/>
                          <a:cs typeface="Times New Roman" panose="02020603050405020304" charset="0"/>
                        </a:rPr>
                        <a:t>序号</a:t>
                      </a:r>
                      <a:endParaRPr kumimoji="0" lang="zh-CN" sz="18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en-US" altLang="zh-CN" sz="1200" b="1" i="0" u="none" strike="noStrike" cap="none" normalizeH="0" baseline="0" dirty="0" smtClean="0">
                        <a:ln>
                          <a:noFill/>
                        </a:ln>
                        <a:effectLst/>
                        <a:latin typeface="Times New Roman" panose="02020603050405020304" charset="0"/>
                        <a:ea typeface="宋体" panose="02010600030101010101" pitchFamily="2" charset="-122"/>
                        <a:cs typeface="Times New Roman" panose="02020603050405020304" charset="0"/>
                      </a:endParaRP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sz="1200" b="1" i="0" u="none" strike="noStrike" cap="none" normalizeH="0" baseline="0" dirty="0" smtClean="0">
                          <a:ln>
                            <a:noFill/>
                          </a:ln>
                          <a:effectLst/>
                          <a:latin typeface="Times New Roman" panose="02020603050405020304" charset="0"/>
                          <a:ea typeface="宋体" panose="02010600030101010101" pitchFamily="2" charset="-122"/>
                          <a:cs typeface="Times New Roman" panose="02020603050405020304" charset="0"/>
                        </a:rPr>
                        <a:t>名</a:t>
                      </a:r>
                      <a:r>
                        <a:rPr kumimoji="0" lang="en-US" altLang="zh-CN" sz="1200" b="1" i="0" u="none" strike="noStrike" cap="none" normalizeH="0" baseline="0" dirty="0" smtClean="0">
                          <a:ln>
                            <a:noFill/>
                          </a:ln>
                          <a:effectLst/>
                          <a:latin typeface="Times New Roman" panose="02020603050405020304" charset="0"/>
                          <a:ea typeface="宋体" panose="02010600030101010101" pitchFamily="2" charset="-122"/>
                          <a:cs typeface="Times New Roman" panose="02020603050405020304" charset="0"/>
                        </a:rPr>
                        <a:t>   </a:t>
                      </a:r>
                      <a:r>
                        <a:rPr kumimoji="0" lang="zh-CN" sz="1200" b="1" i="0" u="none" strike="noStrike" cap="none" normalizeH="0" baseline="0" dirty="0" smtClean="0">
                          <a:ln>
                            <a:noFill/>
                          </a:ln>
                          <a:effectLst/>
                          <a:latin typeface="Times New Roman" panose="02020603050405020304" charset="0"/>
                          <a:ea typeface="宋体" panose="02010600030101010101" pitchFamily="2" charset="-122"/>
                          <a:cs typeface="Times New Roman" panose="02020603050405020304" charset="0"/>
                        </a:rPr>
                        <a:t>称</a:t>
                      </a:r>
                      <a:endParaRPr kumimoji="0" lang="zh-CN" sz="18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en-US" altLang="zh-CN" sz="1200" b="1" i="0" u="none" strike="noStrike" cap="none" normalizeH="0" baseline="0" dirty="0" smtClean="0">
                        <a:ln>
                          <a:noFill/>
                        </a:ln>
                        <a:effectLst/>
                        <a:latin typeface="Times New Roman" panose="02020603050405020304" charset="0"/>
                        <a:ea typeface="宋体" panose="02010600030101010101" pitchFamily="2" charset="-122"/>
                        <a:cs typeface="Times New Roman" panose="02020603050405020304" charset="0"/>
                      </a:endParaRP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200" b="1" i="0" u="none" strike="noStrike" cap="none" normalizeH="0" baseline="0" dirty="0" smtClean="0">
                          <a:ln>
                            <a:noFill/>
                          </a:ln>
                          <a:effectLst/>
                          <a:latin typeface="Times New Roman" panose="02020603050405020304" charset="0"/>
                          <a:ea typeface="宋体" panose="02010600030101010101" pitchFamily="2" charset="-122"/>
                          <a:cs typeface="Times New Roman" panose="02020603050405020304" charset="0"/>
                        </a:rPr>
                        <a:t>最高允许浓度</a:t>
                      </a:r>
                      <a:r>
                        <a:rPr kumimoji="0" lang="en-US" sz="1200" b="1" i="0" u="none" strike="noStrike" cap="none" normalizeH="0" baseline="0" dirty="0" smtClean="0">
                          <a:ln>
                            <a:noFill/>
                          </a:ln>
                          <a:effectLst/>
                          <a:latin typeface="Times New Roman" panose="02020603050405020304" charset="0"/>
                          <a:ea typeface="宋体" panose="02010600030101010101" pitchFamily="2" charset="-122"/>
                          <a:cs typeface="Times New Roman" panose="02020603050405020304" charset="0"/>
                        </a:rPr>
                        <a:t>(mg/m</a:t>
                      </a:r>
                      <a:r>
                        <a:rPr kumimoji="0" lang="en-US" sz="1200" b="1" i="0" u="none" strike="noStrike" cap="none" normalizeH="0" baseline="30000" dirty="0" smtClean="0">
                          <a:ln>
                            <a:noFill/>
                          </a:ln>
                          <a:effectLst/>
                          <a:latin typeface="Times New Roman" panose="02020603050405020304" charset="0"/>
                          <a:ea typeface="宋体" panose="02010600030101010101" pitchFamily="2" charset="-122"/>
                          <a:cs typeface="Times New Roman" panose="02020603050405020304" charset="0"/>
                        </a:rPr>
                        <a:t>3</a:t>
                      </a:r>
                      <a:r>
                        <a:rPr kumimoji="0" lang="en-US" sz="1200" b="1" i="0" u="none" strike="noStrike" cap="none" normalizeH="0" baseline="0" dirty="0" smtClean="0">
                          <a:ln>
                            <a:noFill/>
                          </a:ln>
                          <a:effectLst/>
                          <a:latin typeface="Times New Roman" panose="02020603050405020304" charset="0"/>
                          <a:ea typeface="宋体" panose="02010600030101010101" pitchFamily="2" charset="-122"/>
                          <a:cs typeface="Times New Roman" panose="02020603050405020304" charset="0"/>
                        </a:rPr>
                        <a:t>)</a:t>
                      </a:r>
                      <a:endParaRPr kumimoji="0" lang="en-US" sz="18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864235">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en-US" sz="1200" b="1" i="0" u="none" strike="noStrike" cap="none" normalizeH="0" baseline="0" dirty="0" smtClean="0">
                        <a:ln>
                          <a:noFill/>
                        </a:ln>
                        <a:effectLst/>
                        <a:latin typeface="Times New Roman" panose="02020603050405020304" charset="0"/>
                        <a:ea typeface="宋体" panose="02010600030101010101" pitchFamily="2" charset="-122"/>
                        <a:cs typeface="Times New Roman" panose="02020603050405020304" charset="0"/>
                      </a:endParaRP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1200" b="1" i="0" u="none" strike="noStrike" cap="none" normalizeH="0" baseline="0" dirty="0" smtClean="0">
                          <a:ln>
                            <a:noFill/>
                          </a:ln>
                          <a:effectLst/>
                          <a:latin typeface="Times New Roman" panose="02020603050405020304" charset="0"/>
                          <a:ea typeface="宋体" panose="02010600030101010101" pitchFamily="2" charset="-122"/>
                          <a:cs typeface="Times New Roman" panose="02020603050405020304" charset="0"/>
                        </a:rPr>
                        <a:t>1</a:t>
                      </a:r>
                      <a:endParaRPr kumimoji="0" lang="en-US" sz="18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en-US" altLang="zh-CN" sz="1200" b="1" i="0" u="none" strike="noStrike" cap="none" normalizeH="0" baseline="0" dirty="0" smtClean="0">
                        <a:ln>
                          <a:noFill/>
                        </a:ln>
                        <a:effectLst/>
                        <a:latin typeface="Times New Roman" panose="02020603050405020304" charset="0"/>
                        <a:ea typeface="宋体" panose="02010600030101010101" pitchFamily="2" charset="-122"/>
                        <a:cs typeface="Times New Roman" panose="02020603050405020304" charset="0"/>
                      </a:endParaRP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sz="1200" b="1" i="0" u="none" strike="noStrike" cap="none" normalizeH="0" baseline="0" dirty="0" smtClean="0">
                          <a:ln>
                            <a:noFill/>
                          </a:ln>
                          <a:effectLst/>
                          <a:latin typeface="Times New Roman" panose="02020603050405020304" charset="0"/>
                          <a:ea typeface="宋体" panose="02010600030101010101" pitchFamily="2" charset="-122"/>
                          <a:cs typeface="Times New Roman" panose="02020603050405020304" charset="0"/>
                        </a:rPr>
                        <a:t>一氧化碳</a:t>
                      </a:r>
                      <a:endParaRPr kumimoji="0" lang="zh-CN" sz="18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en-US" sz="1200" b="1" i="0" u="none" strike="noStrike" cap="none" normalizeH="0" baseline="0" dirty="0" smtClean="0">
                        <a:ln>
                          <a:noFill/>
                        </a:ln>
                        <a:effectLst/>
                        <a:latin typeface="Times New Roman" panose="02020603050405020304" charset="0"/>
                        <a:ea typeface="宋体" panose="02010600030101010101" pitchFamily="2" charset="-122"/>
                        <a:cs typeface="Times New Roman" panose="02020603050405020304" charset="0"/>
                      </a:endParaRP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1200" b="1" i="0" u="none" strike="noStrike" cap="none" normalizeH="0" baseline="0" dirty="0" smtClean="0">
                          <a:ln>
                            <a:noFill/>
                          </a:ln>
                          <a:effectLst/>
                          <a:latin typeface="Times New Roman" panose="02020603050405020304" charset="0"/>
                          <a:ea typeface="宋体" panose="02010600030101010101" pitchFamily="2" charset="-122"/>
                          <a:cs typeface="Times New Roman" panose="02020603050405020304" charset="0"/>
                        </a:rPr>
                        <a:t>30</a:t>
                      </a:r>
                      <a:endParaRPr kumimoji="0" lang="en-US" sz="18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en-US" sz="1200" b="1" i="0" u="none" strike="noStrike" cap="none" normalizeH="0" baseline="0" dirty="0" smtClean="0">
                        <a:ln>
                          <a:noFill/>
                        </a:ln>
                        <a:effectLst/>
                        <a:latin typeface="Times New Roman" panose="02020603050405020304" charset="0"/>
                        <a:ea typeface="宋体" panose="02010600030101010101" pitchFamily="2" charset="-122"/>
                        <a:cs typeface="Times New Roman" panose="02020603050405020304" charset="0"/>
                      </a:endParaRP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1200" b="1" i="0" u="none" strike="noStrike" cap="none" normalizeH="0" baseline="0" dirty="0" smtClean="0">
                          <a:ln>
                            <a:noFill/>
                          </a:ln>
                          <a:effectLst/>
                          <a:latin typeface="Times New Roman" panose="02020603050405020304" charset="0"/>
                          <a:ea typeface="宋体" panose="02010600030101010101" pitchFamily="2" charset="-122"/>
                          <a:cs typeface="Times New Roman" panose="02020603050405020304" charset="0"/>
                        </a:rPr>
                        <a:t>6</a:t>
                      </a:r>
                      <a:endParaRPr kumimoji="0" lang="en-US" sz="18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en-US" altLang="zh-CN" sz="1200" b="1" i="0" u="none" strike="noStrike" cap="none" normalizeH="0" baseline="0" dirty="0" smtClean="0">
                        <a:ln>
                          <a:noFill/>
                        </a:ln>
                        <a:effectLst/>
                        <a:latin typeface="Times New Roman" panose="02020603050405020304" charset="0"/>
                        <a:ea typeface="宋体" panose="02010600030101010101" pitchFamily="2" charset="-122"/>
                        <a:cs typeface="Times New Roman" panose="02020603050405020304" charset="0"/>
                      </a:endParaRP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sz="1200" b="1" i="0" u="none" strike="noStrike" cap="none" normalizeH="0" baseline="0" dirty="0" smtClean="0">
                          <a:ln>
                            <a:noFill/>
                          </a:ln>
                          <a:effectLst/>
                          <a:latin typeface="Times New Roman" panose="02020603050405020304" charset="0"/>
                          <a:ea typeface="宋体" panose="02010600030101010101" pitchFamily="2" charset="-122"/>
                          <a:cs typeface="Times New Roman" panose="02020603050405020304" charset="0"/>
                        </a:rPr>
                        <a:t>汽油</a:t>
                      </a:r>
                      <a:endParaRPr kumimoji="0" lang="zh-CN" sz="18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en-US" sz="1200" b="1" i="0" u="none" strike="noStrike" cap="none" normalizeH="0" baseline="0" dirty="0" smtClean="0">
                        <a:ln>
                          <a:noFill/>
                        </a:ln>
                        <a:effectLst/>
                        <a:latin typeface="Times New Roman" panose="02020603050405020304" charset="0"/>
                        <a:ea typeface="宋体" panose="02010600030101010101" pitchFamily="2" charset="-122"/>
                        <a:cs typeface="Times New Roman" panose="02020603050405020304" charset="0"/>
                      </a:endParaRP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1200" b="1" i="0" u="none" strike="noStrike" cap="none" normalizeH="0" baseline="0" dirty="0" smtClean="0">
                          <a:ln>
                            <a:noFill/>
                          </a:ln>
                          <a:effectLst/>
                          <a:latin typeface="Times New Roman" panose="02020603050405020304" charset="0"/>
                          <a:ea typeface="宋体" panose="02010600030101010101" pitchFamily="2" charset="-122"/>
                          <a:cs typeface="Times New Roman" panose="02020603050405020304" charset="0"/>
                        </a:rPr>
                        <a:t>300</a:t>
                      </a:r>
                      <a:endParaRPr kumimoji="0" lang="en-US" sz="18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780415">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en-US" sz="1200" b="1" i="0" u="none" strike="noStrike" cap="none" normalizeH="0" baseline="0" dirty="0" smtClean="0">
                        <a:ln>
                          <a:noFill/>
                        </a:ln>
                        <a:effectLst/>
                        <a:latin typeface="Times New Roman" panose="02020603050405020304" charset="0"/>
                        <a:ea typeface="宋体" panose="02010600030101010101" pitchFamily="2" charset="-122"/>
                        <a:cs typeface="Times New Roman" panose="02020603050405020304" charset="0"/>
                      </a:endParaRP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1200" b="1" i="0" u="none" strike="noStrike" cap="none" normalizeH="0" baseline="0" dirty="0" smtClean="0">
                          <a:ln>
                            <a:noFill/>
                          </a:ln>
                          <a:effectLst/>
                          <a:latin typeface="Times New Roman" panose="02020603050405020304" charset="0"/>
                          <a:ea typeface="宋体" panose="02010600030101010101" pitchFamily="2" charset="-122"/>
                          <a:cs typeface="Times New Roman" panose="02020603050405020304" charset="0"/>
                        </a:rPr>
                        <a:t>2</a:t>
                      </a:r>
                      <a:endParaRPr kumimoji="0" lang="en-US" sz="18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en-US" altLang="zh-CN" sz="1200" b="1" i="0" u="none" strike="noStrike" cap="none" normalizeH="0" baseline="0" dirty="0" smtClean="0">
                        <a:ln>
                          <a:noFill/>
                        </a:ln>
                        <a:effectLst/>
                        <a:latin typeface="Times New Roman" panose="02020603050405020304" charset="0"/>
                        <a:ea typeface="宋体" panose="02010600030101010101" pitchFamily="2" charset="-122"/>
                        <a:cs typeface="Times New Roman" panose="02020603050405020304" charset="0"/>
                      </a:endParaRP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200" b="1" i="0" u="none" strike="noStrike" cap="none" normalizeH="0" baseline="0" dirty="0" smtClean="0">
                          <a:ln>
                            <a:noFill/>
                          </a:ln>
                          <a:effectLst/>
                          <a:latin typeface="Times New Roman" panose="02020603050405020304" charset="0"/>
                          <a:ea typeface="宋体" panose="02010600030101010101" pitchFamily="2" charset="-122"/>
                          <a:cs typeface="Times New Roman" panose="02020603050405020304" charset="0"/>
                        </a:rPr>
                        <a:t>苯</a:t>
                      </a:r>
                      <a:r>
                        <a:rPr kumimoji="0" lang="en-US" sz="1200" b="1" i="0" u="none" strike="noStrike" cap="none" normalizeH="0" baseline="0" dirty="0" smtClean="0">
                          <a:ln>
                            <a:noFill/>
                          </a:ln>
                          <a:effectLst/>
                          <a:latin typeface="Times New Roman" panose="02020603050405020304" charset="0"/>
                          <a:ea typeface="宋体" panose="02010600030101010101" pitchFamily="2" charset="-122"/>
                          <a:cs typeface="Times New Roman" panose="02020603050405020304" charset="0"/>
                        </a:rPr>
                        <a:t>(</a:t>
                      </a:r>
                      <a:r>
                        <a:rPr kumimoji="0" lang="zh-CN" altLang="en-US" sz="1200" b="1" i="0" u="none" strike="noStrike" cap="none" normalizeH="0" baseline="0" dirty="0" smtClean="0">
                          <a:ln>
                            <a:noFill/>
                          </a:ln>
                          <a:effectLst/>
                          <a:latin typeface="Times New Roman" panose="02020603050405020304" charset="0"/>
                          <a:ea typeface="宋体" panose="02010600030101010101" pitchFamily="2" charset="-122"/>
                          <a:cs typeface="Times New Roman" panose="02020603050405020304" charset="0"/>
                        </a:rPr>
                        <a:t>皮</a:t>
                      </a:r>
                      <a:r>
                        <a:rPr kumimoji="0" lang="en-US" sz="1200" b="1" i="0" u="none" strike="noStrike" cap="none" normalizeH="0" baseline="0" dirty="0" smtClean="0">
                          <a:ln>
                            <a:noFill/>
                          </a:ln>
                          <a:effectLst/>
                          <a:latin typeface="Times New Roman" panose="02020603050405020304" charset="0"/>
                          <a:ea typeface="宋体" panose="02010600030101010101" pitchFamily="2" charset="-122"/>
                          <a:cs typeface="Times New Roman" panose="02020603050405020304" charset="0"/>
                        </a:rPr>
                        <a:t>)</a:t>
                      </a:r>
                      <a:endParaRPr kumimoji="0" lang="en-US" sz="18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en-US" sz="1200" b="1" i="0" u="none" strike="noStrike" cap="none" normalizeH="0" baseline="0" dirty="0" smtClean="0">
                        <a:ln>
                          <a:noFill/>
                        </a:ln>
                        <a:effectLst/>
                        <a:latin typeface="Times New Roman" panose="02020603050405020304" charset="0"/>
                        <a:ea typeface="宋体" panose="02010600030101010101" pitchFamily="2" charset="-122"/>
                        <a:cs typeface="Times New Roman" panose="02020603050405020304" charset="0"/>
                      </a:endParaRP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1200" b="1" i="0" u="none" strike="noStrike" cap="none" normalizeH="0" baseline="0" dirty="0" smtClean="0">
                          <a:ln>
                            <a:noFill/>
                          </a:ln>
                          <a:effectLst/>
                          <a:latin typeface="Times New Roman" panose="02020603050405020304" charset="0"/>
                          <a:ea typeface="宋体" panose="02010600030101010101" pitchFamily="2" charset="-122"/>
                          <a:cs typeface="Times New Roman" panose="02020603050405020304" charset="0"/>
                        </a:rPr>
                        <a:t>40</a:t>
                      </a:r>
                      <a:endParaRPr kumimoji="0" lang="en-US" sz="18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en-US" sz="1200" b="1" i="0" u="none" strike="noStrike" cap="none" normalizeH="0" baseline="0" dirty="0" smtClean="0">
                        <a:ln>
                          <a:noFill/>
                        </a:ln>
                        <a:effectLst/>
                        <a:latin typeface="Times New Roman" panose="02020603050405020304" charset="0"/>
                        <a:ea typeface="宋体" panose="02010600030101010101" pitchFamily="2" charset="-122"/>
                        <a:cs typeface="Times New Roman" panose="02020603050405020304" charset="0"/>
                      </a:endParaRP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1200" b="1" i="0" u="none" strike="noStrike" cap="none" normalizeH="0" baseline="0" dirty="0" smtClean="0">
                          <a:ln>
                            <a:noFill/>
                          </a:ln>
                          <a:effectLst/>
                          <a:latin typeface="Times New Roman" panose="02020603050405020304" charset="0"/>
                          <a:ea typeface="宋体" panose="02010600030101010101" pitchFamily="2" charset="-122"/>
                          <a:cs typeface="Times New Roman" panose="02020603050405020304" charset="0"/>
                        </a:rPr>
                        <a:t>7</a:t>
                      </a:r>
                      <a:endParaRPr kumimoji="0" lang="en-US" sz="18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en-US" altLang="zh-CN" sz="1200" b="1" i="0" u="none" strike="noStrike" cap="none" normalizeH="0" baseline="0" dirty="0" smtClean="0">
                        <a:ln>
                          <a:noFill/>
                        </a:ln>
                        <a:effectLst/>
                        <a:latin typeface="Times New Roman" panose="02020603050405020304" charset="0"/>
                        <a:ea typeface="宋体" panose="02010600030101010101" pitchFamily="2" charset="-122"/>
                        <a:cs typeface="Times New Roman" panose="02020603050405020304" charset="0"/>
                      </a:endParaRP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sz="1200" b="1" i="0" u="none" strike="noStrike" cap="none" normalizeH="0" baseline="0" dirty="0" smtClean="0">
                          <a:ln>
                            <a:noFill/>
                          </a:ln>
                          <a:effectLst/>
                          <a:latin typeface="Times New Roman" panose="02020603050405020304" charset="0"/>
                          <a:ea typeface="宋体" panose="02010600030101010101" pitchFamily="2" charset="-122"/>
                          <a:cs typeface="Times New Roman" panose="02020603050405020304" charset="0"/>
                        </a:rPr>
                        <a:t>二硫化碳</a:t>
                      </a:r>
                      <a:endParaRPr kumimoji="0" lang="zh-CN" sz="18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en-US" sz="1200" b="1" i="0" u="none" strike="noStrike" cap="none" normalizeH="0" baseline="0" dirty="0" smtClean="0">
                        <a:ln>
                          <a:noFill/>
                        </a:ln>
                        <a:effectLst/>
                        <a:latin typeface="Times New Roman" panose="02020603050405020304" charset="0"/>
                        <a:ea typeface="宋体" panose="02010600030101010101" pitchFamily="2" charset="-122"/>
                        <a:cs typeface="Times New Roman" panose="02020603050405020304" charset="0"/>
                      </a:endParaRP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1200" b="1" i="0" u="none" strike="noStrike" cap="none" normalizeH="0" baseline="0" dirty="0" smtClean="0">
                          <a:ln>
                            <a:noFill/>
                          </a:ln>
                          <a:effectLst/>
                          <a:latin typeface="Times New Roman" panose="02020603050405020304" charset="0"/>
                          <a:ea typeface="宋体" panose="02010600030101010101" pitchFamily="2" charset="-122"/>
                          <a:cs typeface="Times New Roman" panose="02020603050405020304" charset="0"/>
                        </a:rPr>
                        <a:t>10(</a:t>
                      </a:r>
                      <a:r>
                        <a:rPr kumimoji="0" lang="zh-CN" altLang="en-US" sz="1200" b="1" i="0" u="none" strike="noStrike" cap="none" normalizeH="0" baseline="0" dirty="0" smtClean="0">
                          <a:ln>
                            <a:noFill/>
                          </a:ln>
                          <a:effectLst/>
                          <a:latin typeface="Times New Roman" panose="02020603050405020304" charset="0"/>
                          <a:ea typeface="宋体" panose="02010600030101010101" pitchFamily="2" charset="-122"/>
                          <a:cs typeface="Times New Roman" panose="02020603050405020304" charset="0"/>
                        </a:rPr>
                        <a:t>皮</a:t>
                      </a:r>
                      <a:r>
                        <a:rPr kumimoji="0" lang="en-US" sz="1200" b="1" i="0" u="none" strike="noStrike" cap="none" normalizeH="0" baseline="0" dirty="0" smtClean="0">
                          <a:ln>
                            <a:noFill/>
                          </a:ln>
                          <a:effectLst/>
                          <a:latin typeface="Times New Roman" panose="02020603050405020304" charset="0"/>
                          <a:ea typeface="宋体" panose="02010600030101010101" pitchFamily="2" charset="-122"/>
                          <a:cs typeface="Times New Roman" panose="02020603050405020304" charset="0"/>
                        </a:rPr>
                        <a:t>)</a:t>
                      </a:r>
                      <a:endParaRPr kumimoji="0" lang="en-US" sz="18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713105">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en-US" sz="1200" b="1" i="0" u="none" strike="noStrike" cap="none" normalizeH="0" baseline="0" dirty="0" smtClean="0">
                        <a:ln>
                          <a:noFill/>
                        </a:ln>
                        <a:effectLst/>
                        <a:latin typeface="Times New Roman" panose="02020603050405020304" charset="0"/>
                        <a:ea typeface="宋体" panose="02010600030101010101" pitchFamily="2" charset="-122"/>
                        <a:cs typeface="Times New Roman" panose="02020603050405020304" charset="0"/>
                      </a:endParaRP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1200" b="1" i="0" u="none" strike="noStrike" cap="none" normalizeH="0" baseline="0" dirty="0" smtClean="0">
                          <a:ln>
                            <a:noFill/>
                          </a:ln>
                          <a:effectLst/>
                          <a:latin typeface="Times New Roman" panose="02020603050405020304" charset="0"/>
                          <a:ea typeface="宋体" panose="02010600030101010101" pitchFamily="2" charset="-122"/>
                          <a:cs typeface="Times New Roman" panose="02020603050405020304" charset="0"/>
                        </a:rPr>
                        <a:t>3</a:t>
                      </a:r>
                      <a:endParaRPr kumimoji="0" lang="en-US" sz="18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en-US" altLang="zh-CN" sz="1200" b="1" i="0" u="none" strike="noStrike" cap="none" normalizeH="0" baseline="0" dirty="0" smtClean="0">
                        <a:ln>
                          <a:noFill/>
                        </a:ln>
                        <a:effectLst/>
                        <a:latin typeface="Times New Roman" panose="02020603050405020304" charset="0"/>
                        <a:ea typeface="宋体" panose="02010600030101010101" pitchFamily="2" charset="-122"/>
                        <a:cs typeface="Times New Roman" panose="02020603050405020304" charset="0"/>
                      </a:endParaRP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sz="1200" b="1" i="0" u="none" strike="noStrike" cap="none" normalizeH="0" baseline="0" dirty="0" smtClean="0">
                          <a:ln>
                            <a:noFill/>
                          </a:ln>
                          <a:effectLst/>
                          <a:latin typeface="Times New Roman" panose="02020603050405020304" charset="0"/>
                          <a:ea typeface="宋体" panose="02010600030101010101" pitchFamily="2" charset="-122"/>
                          <a:cs typeface="Times New Roman" panose="02020603050405020304" charset="0"/>
                        </a:rPr>
                        <a:t>甲苯</a:t>
                      </a:r>
                      <a:endParaRPr kumimoji="0" lang="zh-CN" sz="18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en-US" sz="1200" b="1" i="0" u="none" strike="noStrike" cap="none" normalizeH="0" baseline="0" dirty="0" smtClean="0">
                        <a:ln>
                          <a:noFill/>
                        </a:ln>
                        <a:effectLst/>
                        <a:latin typeface="Times New Roman" panose="02020603050405020304" charset="0"/>
                        <a:ea typeface="宋体" panose="02010600030101010101" pitchFamily="2" charset="-122"/>
                        <a:cs typeface="Times New Roman" panose="02020603050405020304" charset="0"/>
                      </a:endParaRP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1200" b="1" i="0" u="none" strike="noStrike" cap="none" normalizeH="0" baseline="0" dirty="0" smtClean="0">
                          <a:ln>
                            <a:noFill/>
                          </a:ln>
                          <a:effectLst/>
                          <a:latin typeface="Times New Roman" panose="02020603050405020304" charset="0"/>
                          <a:ea typeface="宋体" panose="02010600030101010101" pitchFamily="2" charset="-122"/>
                          <a:cs typeface="Times New Roman" panose="02020603050405020304" charset="0"/>
                        </a:rPr>
                        <a:t>100</a:t>
                      </a:r>
                      <a:endParaRPr kumimoji="0" lang="en-US" sz="18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en-US" sz="1200" b="1" i="0" u="none" strike="noStrike" cap="none" normalizeH="0" baseline="0" dirty="0" smtClean="0">
                        <a:ln>
                          <a:noFill/>
                        </a:ln>
                        <a:effectLst/>
                        <a:latin typeface="Times New Roman" panose="02020603050405020304" charset="0"/>
                        <a:ea typeface="宋体" panose="02010600030101010101" pitchFamily="2" charset="-122"/>
                        <a:cs typeface="Times New Roman" panose="02020603050405020304" charset="0"/>
                      </a:endParaRP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1200" b="1" i="0" u="none" strike="noStrike" cap="none" normalizeH="0" baseline="0" dirty="0" smtClean="0">
                          <a:ln>
                            <a:noFill/>
                          </a:ln>
                          <a:effectLst/>
                          <a:latin typeface="Times New Roman" panose="02020603050405020304" charset="0"/>
                          <a:ea typeface="宋体" panose="02010600030101010101" pitchFamily="2" charset="-122"/>
                          <a:cs typeface="Times New Roman" panose="02020603050405020304" charset="0"/>
                        </a:rPr>
                        <a:t>8</a:t>
                      </a:r>
                      <a:endParaRPr kumimoji="0" lang="en-US" sz="18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en-US" altLang="zh-CN" sz="1400" b="1" i="0" u="none" strike="noStrike" cap="none" normalizeH="0" baseline="0" dirty="0" smtClean="0">
                        <a:ln>
                          <a:noFill/>
                        </a:ln>
                        <a:effectLst/>
                        <a:latin typeface="Times New Roman" panose="02020603050405020304" charset="0"/>
                        <a:ea typeface="宋体" panose="02010600030101010101" pitchFamily="2" charset="-122"/>
                        <a:cs typeface="Times New Roman" panose="02020603050405020304" charset="0"/>
                      </a:endParaRP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200" b="1" i="0" u="none" strike="noStrike" kern="1200" cap="none" normalizeH="0" baseline="0" dirty="0" smtClean="0">
                          <a:ln>
                            <a:noFill/>
                          </a:ln>
                          <a:solidFill>
                            <a:schemeClr val="tx1"/>
                          </a:solidFill>
                          <a:effectLst/>
                          <a:latin typeface="Times New Roman" panose="02020603050405020304" charset="0"/>
                          <a:ea typeface="宋体" panose="02010600030101010101" pitchFamily="2" charset="-122"/>
                          <a:cs typeface="Times New Roman" panose="02020603050405020304" charset="0"/>
                        </a:rPr>
                        <a:t>氧化氮</a:t>
                      </a:r>
                      <a:r>
                        <a:rPr kumimoji="0" lang="en-US" sz="1200" b="1" i="0" u="none" strike="noStrike" kern="1200" cap="none" normalizeH="0" baseline="0" dirty="0" smtClean="0">
                          <a:ln>
                            <a:noFill/>
                          </a:ln>
                          <a:solidFill>
                            <a:schemeClr val="tx1"/>
                          </a:solidFill>
                          <a:effectLst/>
                          <a:latin typeface="Times New Roman" panose="02020603050405020304" charset="0"/>
                          <a:ea typeface="宋体" panose="02010600030101010101" pitchFamily="2" charset="-122"/>
                          <a:cs typeface="Times New Roman" panose="02020603050405020304" charset="0"/>
                        </a:rPr>
                        <a:t>(</a:t>
                      </a:r>
                      <a:r>
                        <a:rPr kumimoji="0" lang="zh-CN" altLang="en-US" sz="1200" b="1" i="0" u="none" strike="noStrike" kern="1200" cap="none" normalizeH="0" baseline="0" dirty="0" smtClean="0">
                          <a:ln>
                            <a:noFill/>
                          </a:ln>
                          <a:solidFill>
                            <a:schemeClr val="tx1"/>
                          </a:solidFill>
                          <a:effectLst/>
                          <a:latin typeface="Times New Roman" panose="02020603050405020304" charset="0"/>
                          <a:ea typeface="宋体" panose="02010600030101010101" pitchFamily="2" charset="-122"/>
                          <a:cs typeface="Times New Roman" panose="02020603050405020304" charset="0"/>
                        </a:rPr>
                        <a:t>换算成</a:t>
                      </a:r>
                      <a:r>
                        <a:rPr kumimoji="0" lang="en-US" sz="1200" b="1" i="0" u="none" strike="noStrike" kern="1200" cap="none" normalizeH="0" baseline="0" dirty="0" smtClean="0">
                          <a:ln>
                            <a:noFill/>
                          </a:ln>
                          <a:solidFill>
                            <a:schemeClr val="tx1"/>
                          </a:solidFill>
                          <a:effectLst/>
                          <a:latin typeface="Times New Roman" panose="02020603050405020304" charset="0"/>
                          <a:ea typeface="宋体" panose="02010600030101010101" pitchFamily="2" charset="-122"/>
                          <a:cs typeface="Times New Roman" panose="02020603050405020304" charset="0"/>
                        </a:rPr>
                        <a:t>NO2)</a:t>
                      </a:r>
                      <a:endParaRPr kumimoji="0" lang="en-US" sz="1200" b="1" i="0" u="none" strike="noStrike" kern="1200" cap="none" normalizeH="0" baseline="0" dirty="0" smtClean="0">
                        <a:ln>
                          <a:noFill/>
                        </a:ln>
                        <a:solidFill>
                          <a:schemeClr val="tx1"/>
                        </a:solidFill>
                        <a:effectLst/>
                        <a:latin typeface="Times New Roman" panose="02020603050405020304" charset="0"/>
                        <a:ea typeface="宋体" panose="02010600030101010101" pitchFamily="2" charset="-122"/>
                        <a:cs typeface="Times New Roman" panose="0202060305040502030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en-US" sz="1200" b="1" i="0" u="none" strike="noStrike" cap="none" normalizeH="0" baseline="0" dirty="0" smtClean="0">
                        <a:ln>
                          <a:noFill/>
                        </a:ln>
                        <a:effectLst/>
                        <a:latin typeface="Times New Roman" panose="02020603050405020304" charset="0"/>
                        <a:ea typeface="宋体" panose="02010600030101010101" pitchFamily="2" charset="-122"/>
                        <a:cs typeface="Times New Roman" panose="02020603050405020304" charset="0"/>
                      </a:endParaRP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1200" b="1" i="0" u="none" strike="noStrike" cap="none" normalizeH="0" baseline="0" dirty="0" smtClean="0">
                          <a:ln>
                            <a:noFill/>
                          </a:ln>
                          <a:effectLst/>
                          <a:latin typeface="Times New Roman" panose="02020603050405020304" charset="0"/>
                          <a:ea typeface="宋体" panose="02010600030101010101" pitchFamily="2" charset="-122"/>
                          <a:cs typeface="Times New Roman" panose="02020603050405020304" charset="0"/>
                        </a:rPr>
                        <a:t>5</a:t>
                      </a:r>
                      <a:endParaRPr kumimoji="0" lang="en-US" sz="18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712470">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1200" b="1" i="0" u="none" strike="noStrike" cap="none" normalizeH="0" baseline="0" smtClean="0">
                          <a:ln>
                            <a:noFill/>
                          </a:ln>
                          <a:effectLst/>
                          <a:latin typeface="Times New Roman" panose="02020603050405020304" charset="0"/>
                          <a:ea typeface="宋体" panose="02010600030101010101" pitchFamily="2" charset="-122"/>
                          <a:cs typeface="Times New Roman" panose="02020603050405020304" charset="0"/>
                        </a:rPr>
                        <a:t>4</a:t>
                      </a:r>
                      <a:endParaRPr kumimoji="0" lang="en-US"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en-US" altLang="zh-CN" sz="1200" b="1" i="0" u="none" strike="noStrike" cap="none" normalizeH="0" baseline="0" dirty="0" smtClean="0">
                        <a:ln>
                          <a:noFill/>
                        </a:ln>
                        <a:effectLst/>
                        <a:latin typeface="Times New Roman" panose="02020603050405020304" charset="0"/>
                        <a:ea typeface="宋体" panose="02010600030101010101" pitchFamily="2" charset="-122"/>
                        <a:cs typeface="Times New Roman" panose="02020603050405020304" charset="0"/>
                      </a:endParaRP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sz="1200" b="1" i="0" u="none" strike="noStrike" cap="none" normalizeH="0" baseline="0" dirty="0" smtClean="0">
                          <a:ln>
                            <a:noFill/>
                          </a:ln>
                          <a:effectLst/>
                          <a:latin typeface="Times New Roman" panose="02020603050405020304" charset="0"/>
                          <a:ea typeface="宋体" panose="02010600030101010101" pitchFamily="2" charset="-122"/>
                          <a:cs typeface="Times New Roman" panose="02020603050405020304" charset="0"/>
                        </a:rPr>
                        <a:t>氨</a:t>
                      </a:r>
                      <a:endParaRPr kumimoji="0" lang="zh-CN" sz="18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en-US" sz="1200" b="1" i="0" u="none" strike="noStrike" cap="none" normalizeH="0" baseline="0" dirty="0" smtClean="0">
                        <a:ln>
                          <a:noFill/>
                        </a:ln>
                        <a:effectLst/>
                        <a:latin typeface="Times New Roman" panose="02020603050405020304" charset="0"/>
                        <a:ea typeface="宋体" panose="02010600030101010101" pitchFamily="2" charset="-122"/>
                        <a:cs typeface="Times New Roman" panose="02020603050405020304" charset="0"/>
                      </a:endParaRP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1200" b="1" i="0" u="none" strike="noStrike" cap="none" normalizeH="0" baseline="0" dirty="0" smtClean="0">
                          <a:ln>
                            <a:noFill/>
                          </a:ln>
                          <a:effectLst/>
                          <a:latin typeface="Times New Roman" panose="02020603050405020304" charset="0"/>
                          <a:ea typeface="宋体" panose="02010600030101010101" pitchFamily="2" charset="-122"/>
                          <a:cs typeface="Times New Roman" panose="02020603050405020304" charset="0"/>
                        </a:rPr>
                        <a:t>30</a:t>
                      </a:r>
                      <a:endParaRPr kumimoji="0" lang="en-US" sz="18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en-US" sz="1200" b="1" i="0" u="none" strike="noStrike" cap="none" normalizeH="0" baseline="0" dirty="0" smtClean="0">
                        <a:ln>
                          <a:noFill/>
                        </a:ln>
                        <a:effectLst/>
                        <a:latin typeface="Times New Roman" panose="02020603050405020304" charset="0"/>
                        <a:ea typeface="宋体" panose="02010600030101010101" pitchFamily="2" charset="-122"/>
                        <a:cs typeface="Times New Roman" panose="02020603050405020304" charset="0"/>
                      </a:endParaRP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1200" b="1" i="0" u="none" strike="noStrike" cap="none" normalizeH="0" baseline="0" dirty="0" smtClean="0">
                          <a:ln>
                            <a:noFill/>
                          </a:ln>
                          <a:effectLst/>
                          <a:latin typeface="Times New Roman" panose="02020603050405020304" charset="0"/>
                          <a:ea typeface="宋体" panose="02010600030101010101" pitchFamily="2" charset="-122"/>
                          <a:cs typeface="Times New Roman" panose="02020603050405020304" charset="0"/>
                        </a:rPr>
                        <a:t>9</a:t>
                      </a:r>
                      <a:endParaRPr kumimoji="0" lang="en-US" sz="18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en-US" altLang="zh-CN" sz="1200" b="1" i="0" u="none" strike="noStrike" cap="none" normalizeH="0" baseline="0" dirty="0" smtClean="0">
                        <a:ln>
                          <a:noFill/>
                        </a:ln>
                        <a:effectLst/>
                        <a:latin typeface="Times New Roman" panose="02020603050405020304" charset="0"/>
                        <a:ea typeface="宋体" panose="02010600030101010101" pitchFamily="2" charset="-122"/>
                        <a:cs typeface="Times New Roman" panose="02020603050405020304" charset="0"/>
                      </a:endParaRP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sz="1200" b="1" i="0" u="none" strike="noStrike" cap="none" normalizeH="0" baseline="0" dirty="0" smtClean="0">
                          <a:ln>
                            <a:noFill/>
                          </a:ln>
                          <a:effectLst/>
                          <a:latin typeface="Times New Roman" panose="02020603050405020304" charset="0"/>
                          <a:ea typeface="宋体" panose="02010600030101010101" pitchFamily="2" charset="-122"/>
                          <a:cs typeface="Times New Roman" panose="02020603050405020304" charset="0"/>
                        </a:rPr>
                        <a:t>甲醇</a:t>
                      </a:r>
                      <a:endParaRPr kumimoji="0" lang="zh-CN" sz="18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en-US" sz="1200" b="1" i="0" u="none" strike="noStrike" cap="none" normalizeH="0" baseline="0" dirty="0" smtClean="0">
                        <a:ln>
                          <a:noFill/>
                        </a:ln>
                        <a:effectLst/>
                        <a:latin typeface="Times New Roman" panose="02020603050405020304" charset="0"/>
                        <a:ea typeface="宋体" panose="02010600030101010101" pitchFamily="2" charset="-122"/>
                        <a:cs typeface="Times New Roman" panose="02020603050405020304" charset="0"/>
                      </a:endParaRP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1200" b="1" i="0" u="none" strike="noStrike" cap="none" normalizeH="0" baseline="0" dirty="0" smtClean="0">
                          <a:ln>
                            <a:noFill/>
                          </a:ln>
                          <a:effectLst/>
                          <a:latin typeface="Times New Roman" panose="02020603050405020304" charset="0"/>
                          <a:ea typeface="宋体" panose="02010600030101010101" pitchFamily="2" charset="-122"/>
                          <a:cs typeface="Times New Roman" panose="02020603050405020304" charset="0"/>
                        </a:rPr>
                        <a:t>50</a:t>
                      </a:r>
                      <a:endParaRPr kumimoji="0" lang="en-US" sz="18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687070">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en-US" sz="1200" b="1" i="0" u="none" strike="noStrike" cap="none" normalizeH="0" baseline="0" dirty="0" smtClean="0">
                        <a:ln>
                          <a:noFill/>
                        </a:ln>
                        <a:effectLst/>
                        <a:latin typeface="Times New Roman" panose="02020603050405020304" charset="0"/>
                        <a:ea typeface="宋体" panose="02010600030101010101" pitchFamily="2" charset="-122"/>
                        <a:cs typeface="Times New Roman" panose="02020603050405020304" charset="0"/>
                      </a:endParaRP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1200" b="1" i="0" u="none" strike="noStrike" cap="none" normalizeH="0" baseline="0" dirty="0" smtClean="0">
                          <a:ln>
                            <a:noFill/>
                          </a:ln>
                          <a:effectLst/>
                          <a:latin typeface="Times New Roman" panose="02020603050405020304" charset="0"/>
                          <a:ea typeface="宋体" panose="02010600030101010101" pitchFamily="2" charset="-122"/>
                          <a:cs typeface="Times New Roman" panose="02020603050405020304" charset="0"/>
                        </a:rPr>
                        <a:t>5</a:t>
                      </a:r>
                      <a:endParaRPr kumimoji="0" lang="en-US" sz="18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en-US" altLang="zh-CN" sz="1200" b="1" i="0" u="none" strike="noStrike" cap="none" normalizeH="0" baseline="0" dirty="0" smtClean="0">
                        <a:ln>
                          <a:noFill/>
                        </a:ln>
                        <a:effectLst/>
                        <a:latin typeface="Times New Roman" panose="02020603050405020304" charset="0"/>
                        <a:ea typeface="宋体" panose="02010600030101010101" pitchFamily="2" charset="-122"/>
                        <a:cs typeface="Times New Roman" panose="02020603050405020304" charset="0"/>
                      </a:endParaRP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sz="1200" b="1" i="0" u="none" strike="noStrike" cap="none" normalizeH="0" baseline="0" dirty="0" smtClean="0">
                          <a:ln>
                            <a:noFill/>
                          </a:ln>
                          <a:effectLst/>
                          <a:latin typeface="Times New Roman" panose="02020603050405020304" charset="0"/>
                          <a:ea typeface="宋体" panose="02010600030101010101" pitchFamily="2" charset="-122"/>
                          <a:cs typeface="Times New Roman" panose="02020603050405020304" charset="0"/>
                        </a:rPr>
                        <a:t>硫化氢</a:t>
                      </a:r>
                      <a:endParaRPr kumimoji="0" lang="zh-CN" sz="18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en-US" sz="1200" b="1" i="0" u="none" strike="noStrike" cap="none" normalizeH="0" baseline="0" dirty="0" smtClean="0">
                        <a:ln>
                          <a:noFill/>
                        </a:ln>
                        <a:effectLst/>
                        <a:latin typeface="Times New Roman" panose="02020603050405020304" charset="0"/>
                        <a:ea typeface="宋体" panose="02010600030101010101" pitchFamily="2" charset="-122"/>
                        <a:cs typeface="Times New Roman" panose="02020603050405020304" charset="0"/>
                      </a:endParaRP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1200" b="1" i="0" u="none" strike="noStrike" cap="none" normalizeH="0" baseline="0" dirty="0" smtClean="0">
                          <a:ln>
                            <a:noFill/>
                          </a:ln>
                          <a:effectLst/>
                          <a:latin typeface="Times New Roman" panose="02020603050405020304" charset="0"/>
                          <a:ea typeface="宋体" panose="02010600030101010101" pitchFamily="2" charset="-122"/>
                          <a:cs typeface="Times New Roman" panose="02020603050405020304" charset="0"/>
                        </a:rPr>
                        <a:t>10</a:t>
                      </a:r>
                      <a:endParaRPr kumimoji="0" lang="en-US" sz="18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en-US" sz="1200" b="1" i="0" u="none" strike="noStrike" cap="none" normalizeH="0" baseline="0" dirty="0" smtClean="0">
                        <a:ln>
                          <a:noFill/>
                        </a:ln>
                        <a:effectLst/>
                        <a:latin typeface="Times New Roman" panose="02020603050405020304" charset="0"/>
                        <a:ea typeface="宋体" panose="02010600030101010101" pitchFamily="2" charset="-122"/>
                        <a:cs typeface="Times New Roman" panose="02020603050405020304" charset="0"/>
                      </a:endParaRP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1200" b="1" i="0" u="none" strike="noStrike" cap="none" normalizeH="0" baseline="0" dirty="0" smtClean="0">
                          <a:ln>
                            <a:noFill/>
                          </a:ln>
                          <a:effectLst/>
                          <a:latin typeface="Times New Roman" panose="02020603050405020304" charset="0"/>
                          <a:ea typeface="宋体" panose="02010600030101010101" pitchFamily="2" charset="-122"/>
                          <a:cs typeface="Times New Roman" panose="02020603050405020304" charset="0"/>
                        </a:rPr>
                        <a:t>10</a:t>
                      </a:r>
                      <a:endParaRPr kumimoji="0" lang="en-US" sz="18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en-US" altLang="zh-CN" sz="1200" b="1" i="0" u="none" strike="noStrike" cap="none" normalizeH="0" baseline="0" dirty="0" smtClean="0">
                        <a:ln>
                          <a:noFill/>
                        </a:ln>
                        <a:effectLst/>
                        <a:latin typeface="Times New Roman" panose="02020603050405020304" charset="0"/>
                        <a:ea typeface="宋体" panose="02010600030101010101" pitchFamily="2" charset="-122"/>
                        <a:cs typeface="Times New Roman" panose="02020603050405020304" charset="0"/>
                      </a:endParaRP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200" b="1" i="0" u="none" strike="noStrike" cap="none" normalizeH="0" baseline="0" dirty="0" smtClean="0">
                          <a:ln>
                            <a:noFill/>
                          </a:ln>
                          <a:effectLst/>
                          <a:latin typeface="Times New Roman" panose="02020603050405020304" charset="0"/>
                          <a:ea typeface="宋体" panose="02010600030101010101" pitchFamily="2" charset="-122"/>
                          <a:cs typeface="Times New Roman" panose="02020603050405020304" charset="0"/>
                        </a:rPr>
                        <a:t>酚</a:t>
                      </a:r>
                      <a:r>
                        <a:rPr kumimoji="0" lang="en-US" sz="1200" b="1" i="0" u="none" strike="noStrike" cap="none" normalizeH="0" baseline="0" dirty="0" smtClean="0">
                          <a:ln>
                            <a:noFill/>
                          </a:ln>
                          <a:effectLst/>
                          <a:latin typeface="Times New Roman" panose="02020603050405020304" charset="0"/>
                          <a:ea typeface="宋体" panose="02010600030101010101" pitchFamily="2" charset="-122"/>
                          <a:cs typeface="Times New Roman" panose="02020603050405020304" charset="0"/>
                        </a:rPr>
                        <a:t>(</a:t>
                      </a:r>
                      <a:r>
                        <a:rPr kumimoji="0" lang="zh-CN" altLang="en-US" sz="1200" b="1" i="0" u="none" strike="noStrike" cap="none" normalizeH="0" baseline="0" dirty="0" smtClean="0">
                          <a:ln>
                            <a:noFill/>
                          </a:ln>
                          <a:effectLst/>
                          <a:latin typeface="Times New Roman" panose="02020603050405020304" charset="0"/>
                          <a:ea typeface="宋体" panose="02010600030101010101" pitchFamily="2" charset="-122"/>
                          <a:cs typeface="Times New Roman" panose="02020603050405020304" charset="0"/>
                        </a:rPr>
                        <a:t>皮</a:t>
                      </a:r>
                      <a:r>
                        <a:rPr kumimoji="0" lang="en-US" sz="1200" b="1" i="0" u="none" strike="noStrike" cap="none" normalizeH="0" baseline="0" dirty="0" smtClean="0">
                          <a:ln>
                            <a:noFill/>
                          </a:ln>
                          <a:effectLst/>
                          <a:latin typeface="Times New Roman" panose="02020603050405020304" charset="0"/>
                          <a:ea typeface="宋体" panose="02010600030101010101" pitchFamily="2" charset="-122"/>
                          <a:cs typeface="Times New Roman" panose="02020603050405020304" charset="0"/>
                        </a:rPr>
                        <a:t>)</a:t>
                      </a:r>
                      <a:endParaRPr kumimoji="0" lang="en-US" sz="18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en-US" sz="1200" b="1" i="0" u="none" strike="noStrike" cap="none" normalizeH="0" baseline="0" dirty="0" smtClean="0">
                        <a:ln>
                          <a:noFill/>
                        </a:ln>
                        <a:effectLst/>
                        <a:latin typeface="Times New Roman" panose="02020603050405020304" charset="0"/>
                        <a:ea typeface="宋体" panose="02010600030101010101" pitchFamily="2" charset="-122"/>
                        <a:cs typeface="Times New Roman" panose="02020603050405020304" charset="0"/>
                      </a:endParaRP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1200" b="1" i="0" u="none" strike="noStrike" cap="none" normalizeH="0" baseline="0" dirty="0" smtClean="0">
                          <a:ln>
                            <a:noFill/>
                          </a:ln>
                          <a:effectLst/>
                          <a:latin typeface="Times New Roman" panose="02020603050405020304" charset="0"/>
                          <a:ea typeface="宋体" panose="02010600030101010101" pitchFamily="2" charset="-122"/>
                          <a:cs typeface="Times New Roman" panose="02020603050405020304" charset="0"/>
                        </a:rPr>
                        <a:t>5</a:t>
                      </a:r>
                      <a:endParaRPr kumimoji="0" lang="en-US" sz="18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 </a:t>
            </a:r>
            <a:endParaRPr lang="zh-CN" altLang="en-US" dirty="0"/>
          </a:p>
        </p:txBody>
      </p:sp>
      <p:sp>
        <p:nvSpPr>
          <p:cNvPr id="3" name="内容占位符 2"/>
          <p:cNvSpPr>
            <a:spLocks noGrp="1"/>
          </p:cNvSpPr>
          <p:nvPr>
            <p:ph idx="1"/>
          </p:nvPr>
        </p:nvSpPr>
        <p:spPr>
          <a:xfrm>
            <a:off x="1683385" y="1741805"/>
            <a:ext cx="9124950" cy="3393440"/>
          </a:xfrm>
          <a:solidFill>
            <a:schemeClr val="bg1"/>
          </a:solidFill>
        </p:spPr>
        <p:txBody>
          <a:bodyPr>
            <a:normAutofit lnSpcReduction="10000"/>
          </a:bodyPr>
          <a:lstStyle/>
          <a:p>
            <a:pPr>
              <a:buNone/>
            </a:pPr>
            <a:r>
              <a:rPr lang="en-US" altLang="zh-CN" sz="2000" b="1" dirty="0" smtClean="0">
                <a:solidFill>
                  <a:srgbClr val="C00000"/>
                </a:solidFill>
                <a:latin typeface="微软雅黑" panose="020B0503020204020204" charset="-122"/>
                <a:ea typeface="微软雅黑" panose="020B0503020204020204" charset="-122"/>
                <a:sym typeface="黑体" panose="02010609060101010101" pitchFamily="49" charset="-122"/>
              </a:rPr>
              <a:t>                          </a:t>
            </a:r>
            <a:r>
              <a:rPr lang="en-US" altLang="zh-CN" sz="2000" b="1" dirty="0" smtClean="0">
                <a:solidFill>
                  <a:schemeClr val="tx1"/>
                </a:solidFill>
                <a:latin typeface="微软雅黑" panose="020B0503020204020204" charset="-122"/>
                <a:ea typeface="微软雅黑" panose="020B0503020204020204" charset="-122"/>
                <a:sym typeface="黑体" panose="02010609060101010101" pitchFamily="49" charset="-122"/>
              </a:rPr>
              <a:t> </a:t>
            </a:r>
            <a:r>
              <a:rPr lang="zh-CN" altLang="zh-CN" b="1" dirty="0" smtClean="0">
                <a:solidFill>
                  <a:schemeClr val="tx1"/>
                </a:solidFill>
                <a:latin typeface="微软雅黑" panose="020B0503020204020204" charset="-122"/>
                <a:ea typeface="微软雅黑" panose="020B0503020204020204" charset="-122"/>
                <a:sym typeface="黑体" panose="02010609060101010101" pitchFamily="49" charset="-122"/>
              </a:rPr>
              <a:t>设备容器内氧含量的分析</a:t>
            </a:r>
            <a:endParaRPr lang="en-US" altLang="zh-CN" b="1" dirty="0" smtClean="0">
              <a:solidFill>
                <a:schemeClr val="tx1"/>
              </a:solidFill>
              <a:latin typeface="微软雅黑" panose="020B0503020204020204" charset="-122"/>
              <a:ea typeface="微软雅黑" panose="020B0503020204020204" charset="-122"/>
              <a:sym typeface="黑体" panose="02010609060101010101" pitchFamily="49" charset="-122"/>
            </a:endParaRPr>
          </a:p>
          <a:p>
            <a:pPr>
              <a:lnSpc>
                <a:spcPct val="150000"/>
              </a:lnSpc>
              <a:spcBef>
                <a:spcPct val="0"/>
              </a:spcBef>
              <a:buNone/>
            </a:pPr>
            <a:endParaRPr lang="en-US" altLang="zh-CN" sz="1800" dirty="0" smtClean="0">
              <a:solidFill>
                <a:schemeClr val="tx1"/>
              </a:solidFill>
              <a:latin typeface="微软雅黑" panose="020B0503020204020204" charset="-122"/>
              <a:ea typeface="微软雅黑" panose="020B0503020204020204" charset="-122"/>
              <a:sym typeface="黑体" panose="02010609060101010101" pitchFamily="49" charset="-122"/>
            </a:endParaRPr>
          </a:p>
          <a:p>
            <a:pPr>
              <a:lnSpc>
                <a:spcPct val="150000"/>
              </a:lnSpc>
              <a:spcBef>
                <a:spcPct val="0"/>
              </a:spcBef>
              <a:buNone/>
            </a:pPr>
            <a:r>
              <a:rPr lang="en-US" altLang="zh-CN" sz="2000" dirty="0" smtClean="0">
                <a:solidFill>
                  <a:schemeClr val="tx1"/>
                </a:solidFill>
                <a:latin typeface="微软雅黑" panose="020B0503020204020204" charset="-122"/>
                <a:ea typeface="微软雅黑" panose="020B0503020204020204" charset="-122"/>
                <a:sym typeface="黑体" panose="02010609060101010101" pitchFamily="49" charset="-122"/>
              </a:rPr>
              <a:t>   </a:t>
            </a:r>
            <a:r>
              <a:rPr lang="zh-CN" altLang="en-US" sz="2000" dirty="0" smtClean="0">
                <a:solidFill>
                  <a:schemeClr val="tx1"/>
                </a:solidFill>
                <a:latin typeface="微软雅黑" panose="020B0503020204020204" charset="-122"/>
                <a:ea typeface="微软雅黑" panose="020B0503020204020204" charset="-122"/>
                <a:sym typeface="黑体" panose="02010609060101010101" pitchFamily="49" charset="-122"/>
              </a:rPr>
              <a:t>在设备容器内检修时，首先要进行隔离，然后用氮气和空气置换，检修人员进入时，检测贮罐、人孔、容器及其它空间中的氧含量。要求设备容器内氧含量进塔入罐氧含量在</a:t>
            </a:r>
            <a:r>
              <a:rPr lang="en-US" altLang="zh-CN" sz="2000" dirty="0" smtClean="0">
                <a:solidFill>
                  <a:schemeClr val="tx1"/>
                </a:solidFill>
                <a:latin typeface="微软雅黑" panose="020B0503020204020204" charset="-122"/>
                <a:ea typeface="微软雅黑" panose="020B0503020204020204" charset="-122"/>
                <a:sym typeface="黑体" panose="02010609060101010101" pitchFamily="49" charset="-122"/>
              </a:rPr>
              <a:t>1</a:t>
            </a:r>
            <a:r>
              <a:rPr lang="zh-CN" altLang="en-US" sz="2000" dirty="0" smtClean="0">
                <a:solidFill>
                  <a:schemeClr val="tx1"/>
                </a:solidFill>
                <a:latin typeface="微软雅黑" panose="020B0503020204020204" charset="-122"/>
                <a:ea typeface="微软雅黑" panose="020B0503020204020204" charset="-122"/>
                <a:sym typeface="黑体" panose="02010609060101010101" pitchFamily="49" charset="-122"/>
              </a:rPr>
              <a:t>9.5</a:t>
            </a:r>
            <a:r>
              <a:rPr lang="en-US" altLang="zh-CN" sz="2000" dirty="0" smtClean="0">
                <a:solidFill>
                  <a:schemeClr val="tx1"/>
                </a:solidFill>
                <a:latin typeface="微软雅黑" panose="020B0503020204020204" charset="-122"/>
                <a:ea typeface="微软雅黑" panose="020B0503020204020204" charset="-122"/>
                <a:sym typeface="黑体" panose="02010609060101010101" pitchFamily="49" charset="-122"/>
              </a:rPr>
              <a:t>%—2</a:t>
            </a:r>
            <a:r>
              <a:rPr lang="zh-CN" altLang="en-US" sz="2000" dirty="0" smtClean="0">
                <a:solidFill>
                  <a:schemeClr val="tx1"/>
                </a:solidFill>
                <a:latin typeface="微软雅黑" panose="020B0503020204020204" charset="-122"/>
                <a:ea typeface="微软雅黑" panose="020B0503020204020204" charset="-122"/>
                <a:sym typeface="黑体" panose="02010609060101010101" pitchFamily="49" charset="-122"/>
              </a:rPr>
              <a:t>3.5</a:t>
            </a:r>
            <a:r>
              <a:rPr lang="en-US" altLang="zh-CN" sz="2000" dirty="0" smtClean="0">
                <a:solidFill>
                  <a:schemeClr val="tx1"/>
                </a:solidFill>
                <a:latin typeface="微软雅黑" panose="020B0503020204020204" charset="-122"/>
                <a:ea typeface="微软雅黑" panose="020B0503020204020204" charset="-122"/>
                <a:sym typeface="黑体" panose="02010609060101010101" pitchFamily="49" charset="-122"/>
              </a:rPr>
              <a:t>%</a:t>
            </a:r>
            <a:r>
              <a:rPr lang="zh-CN" altLang="en-US" sz="2000" dirty="0" smtClean="0">
                <a:solidFill>
                  <a:schemeClr val="tx1"/>
                </a:solidFill>
                <a:latin typeface="微软雅黑" panose="020B0503020204020204" charset="-122"/>
                <a:ea typeface="微软雅黑" panose="020B0503020204020204" charset="-122"/>
                <a:sym typeface="黑体" panose="02010609060101010101" pitchFamily="49" charset="-122"/>
              </a:rPr>
              <a:t>范围内，为此，从安全角度出发，要对设备容器内氧含量进行分析。</a:t>
            </a:r>
            <a:endParaRPr lang="zh-CN" altLang="en-US" sz="2000" dirty="0" smtClean="0">
              <a:solidFill>
                <a:schemeClr val="tx1"/>
              </a:solidFill>
              <a:latin typeface="微软雅黑" panose="020B0503020204020204" charset="-122"/>
              <a:ea typeface="微软雅黑" panose="020B0503020204020204" charset="-122"/>
              <a:sym typeface="黑体" panose="02010609060101010101" pitchFamily="49" charset="-122"/>
            </a:endParaRPr>
          </a:p>
          <a:p>
            <a:pPr>
              <a:lnSpc>
                <a:spcPct val="150000"/>
              </a:lnSpc>
              <a:spcBef>
                <a:spcPct val="0"/>
              </a:spcBef>
              <a:buNone/>
            </a:pPr>
            <a:r>
              <a:rPr lang="zh-CN" altLang="en-US" sz="2000" dirty="0" smtClean="0">
                <a:solidFill>
                  <a:schemeClr val="tx1"/>
                </a:solidFill>
                <a:latin typeface="微软雅黑" panose="020B0503020204020204" charset="-122"/>
                <a:ea typeface="微软雅黑" panose="020B0503020204020204" charset="-122"/>
                <a:sym typeface="黑体" panose="02010609060101010101" pitchFamily="49" charset="-122"/>
              </a:rPr>
              <a:t>           </a:t>
            </a:r>
            <a:endParaRPr lang="en-US" altLang="zh-CN" sz="2000" dirty="0" smtClean="0">
              <a:solidFill>
                <a:schemeClr val="tx1"/>
              </a:solidFill>
              <a:latin typeface="微软雅黑" panose="020B0503020204020204" charset="-122"/>
              <a:ea typeface="微软雅黑" panose="020B0503020204020204" charset="-122"/>
              <a:sym typeface="黑体" panose="02010609060101010101" pitchFamily="49" charset="-122"/>
            </a:endParaRPr>
          </a:p>
          <a:p>
            <a:pPr>
              <a:lnSpc>
                <a:spcPct val="150000"/>
              </a:lnSpc>
              <a:spcBef>
                <a:spcPct val="0"/>
              </a:spcBef>
              <a:buNone/>
            </a:pPr>
            <a:r>
              <a:rPr lang="zh-CN" altLang="en-US" sz="2000" dirty="0" smtClean="0">
                <a:solidFill>
                  <a:schemeClr val="tx1"/>
                </a:solidFill>
                <a:latin typeface="微软雅黑" panose="020B0503020204020204" charset="-122"/>
                <a:ea typeface="微软雅黑" panose="020B0503020204020204" charset="-122"/>
                <a:sym typeface="黑体" panose="02010609060101010101" pitchFamily="49" charset="-122"/>
              </a:rPr>
              <a:t>   常用的分析方法有仪器分析法和化学吸收法。 </a:t>
            </a:r>
            <a:endParaRPr lang="zh-CN" altLang="en-US" sz="2000" dirty="0" smtClean="0">
              <a:solidFill>
                <a:schemeClr val="tx1"/>
              </a:solidFill>
              <a:latin typeface="微软雅黑" panose="020B0503020204020204" charset="-122"/>
              <a:ea typeface="微软雅黑" panose="020B0503020204020204" charset="-122"/>
              <a:sym typeface="黑体" panose="02010609060101010101" pitchFamily="49" charset="-122"/>
            </a:endParaRPr>
          </a:p>
          <a:p>
            <a:pPr>
              <a:buNone/>
            </a:pPr>
            <a:endParaRPr lang="zh-CN" altLang="en-US" sz="2000" dirty="0" smtClean="0">
              <a:solidFill>
                <a:schemeClr val="tx1"/>
              </a:solidFill>
              <a:latin typeface="微软雅黑" panose="020B0503020204020204" charset="-122"/>
              <a:ea typeface="微软雅黑" panose="020B0503020204020204" charset="-122"/>
              <a:sym typeface="黑体" panose="02010609060101010101" pitchFamily="49" charset="-122"/>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 </a:t>
            </a:r>
            <a:endParaRPr lang="zh-CN" altLang="en-US" dirty="0"/>
          </a:p>
        </p:txBody>
      </p:sp>
      <p:sp>
        <p:nvSpPr>
          <p:cNvPr id="3" name="内容占位符 2"/>
          <p:cNvSpPr>
            <a:spLocks noGrp="1"/>
          </p:cNvSpPr>
          <p:nvPr>
            <p:ph idx="1"/>
          </p:nvPr>
        </p:nvSpPr>
        <p:spPr>
          <a:xfrm>
            <a:off x="1267460" y="364490"/>
            <a:ext cx="9365615" cy="5568315"/>
          </a:xfrm>
          <a:solidFill>
            <a:schemeClr val="bg1"/>
          </a:solidFill>
        </p:spPr>
        <p:txBody>
          <a:bodyPr>
            <a:normAutofit/>
          </a:bodyPr>
          <a:lstStyle/>
          <a:p>
            <a:pPr>
              <a:buNone/>
            </a:pPr>
            <a:r>
              <a:rPr lang="zh-CN" altLang="en-US" sz="2000" b="1" dirty="0" smtClean="0">
                <a:solidFill>
                  <a:schemeClr val="tx1"/>
                </a:solidFill>
                <a:latin typeface="微软雅黑" panose="020B0503020204020204" charset="-122"/>
                <a:ea typeface="微软雅黑" panose="020B0503020204020204" charset="-122"/>
                <a:sym typeface="黑体" panose="02010609060101010101" pitchFamily="49" charset="-122"/>
              </a:rPr>
              <a:t>   </a:t>
            </a:r>
            <a:endParaRPr lang="en-US" altLang="zh-CN" sz="2000" b="1" dirty="0" smtClean="0">
              <a:solidFill>
                <a:schemeClr val="tx1"/>
              </a:solidFill>
              <a:latin typeface="微软雅黑" panose="020B0503020204020204" charset="-122"/>
              <a:ea typeface="微软雅黑" panose="020B0503020204020204" charset="-122"/>
              <a:sym typeface="黑体" panose="02010609060101010101" pitchFamily="49" charset="-122"/>
            </a:endParaRPr>
          </a:p>
          <a:p>
            <a:pPr>
              <a:buNone/>
            </a:pPr>
            <a:r>
              <a:rPr lang="en-US" altLang="zh-CN" sz="2000" b="1" dirty="0" smtClean="0">
                <a:solidFill>
                  <a:schemeClr val="tx1"/>
                </a:solidFill>
                <a:latin typeface="微软雅黑" panose="020B0503020204020204" charset="-122"/>
                <a:ea typeface="微软雅黑" panose="020B0503020204020204" charset="-122"/>
                <a:sym typeface="黑体" panose="02010609060101010101" pitchFamily="49" charset="-122"/>
              </a:rPr>
              <a:t>   </a:t>
            </a:r>
            <a:r>
              <a:rPr lang="zh-CN" altLang="en-US" sz="2000" b="1" dirty="0" smtClean="0">
                <a:solidFill>
                  <a:schemeClr val="tx1"/>
                </a:solidFill>
                <a:latin typeface="微软雅黑" panose="020B0503020204020204" charset="-122"/>
                <a:ea typeface="微软雅黑" panose="020B0503020204020204" charset="-122"/>
                <a:sym typeface="黑体" panose="02010609060101010101" pitchFamily="49" charset="-122"/>
              </a:rPr>
              <a:t>事故案例</a:t>
            </a:r>
            <a:endParaRPr lang="en-US" altLang="zh-CN" sz="2000" b="1" dirty="0" smtClean="0">
              <a:solidFill>
                <a:schemeClr val="tx1"/>
              </a:solidFill>
              <a:latin typeface="微软雅黑" panose="020B0503020204020204" charset="-122"/>
              <a:ea typeface="微软雅黑" panose="020B0503020204020204" charset="-122"/>
              <a:sym typeface="黑体" panose="02010609060101010101" pitchFamily="49" charset="-122"/>
            </a:endParaRPr>
          </a:p>
          <a:p>
            <a:pPr>
              <a:buNone/>
            </a:pPr>
            <a:endParaRPr lang="en-US" altLang="zh-CN" sz="2000" b="1" dirty="0" smtClean="0">
              <a:solidFill>
                <a:schemeClr val="tx1"/>
              </a:solidFill>
              <a:latin typeface="微软雅黑" panose="020B0503020204020204" charset="-122"/>
              <a:ea typeface="微软雅黑" panose="020B0503020204020204" charset="-122"/>
              <a:sym typeface="黑体" panose="02010609060101010101" pitchFamily="49" charset="-122"/>
            </a:endParaRPr>
          </a:p>
          <a:p>
            <a:pPr>
              <a:buNone/>
            </a:pPr>
            <a:r>
              <a:rPr lang="en-US" altLang="zh-CN" sz="2000" dirty="0" smtClean="0"/>
              <a:t>  </a:t>
            </a:r>
            <a:r>
              <a:rPr lang="en-US" altLang="zh-CN" sz="2000" dirty="0" smtClean="0">
                <a:solidFill>
                  <a:schemeClr val="tx1"/>
                </a:solidFill>
                <a:latin typeface="微软雅黑" panose="020B0503020204020204" charset="-122"/>
                <a:ea typeface="微软雅黑" panose="020B0503020204020204" charset="-122"/>
                <a:sym typeface="黑体" panose="02010609060101010101" pitchFamily="49" charset="-122"/>
              </a:rPr>
              <a:t>2017</a:t>
            </a:r>
            <a:r>
              <a:rPr lang="zh-CN" altLang="en-US" sz="2000" dirty="0" smtClean="0">
                <a:solidFill>
                  <a:schemeClr val="tx1"/>
                </a:solidFill>
                <a:latin typeface="微软雅黑" panose="020B0503020204020204" charset="-122"/>
                <a:ea typeface="微软雅黑" panose="020B0503020204020204" charset="-122"/>
                <a:sym typeface="黑体" panose="02010609060101010101" pitchFamily="49" charset="-122"/>
              </a:rPr>
              <a:t>年</a:t>
            </a:r>
            <a:r>
              <a:rPr lang="en-US" altLang="zh-CN" sz="2000" dirty="0" smtClean="0">
                <a:solidFill>
                  <a:schemeClr val="tx1"/>
                </a:solidFill>
                <a:latin typeface="微软雅黑" panose="020B0503020204020204" charset="-122"/>
                <a:ea typeface="微软雅黑" panose="020B0503020204020204" charset="-122"/>
                <a:sym typeface="黑体" panose="02010609060101010101" pitchFamily="49" charset="-122"/>
              </a:rPr>
              <a:t>4</a:t>
            </a:r>
            <a:r>
              <a:rPr lang="zh-CN" altLang="en-US" sz="2000" dirty="0" smtClean="0">
                <a:solidFill>
                  <a:schemeClr val="tx1"/>
                </a:solidFill>
                <a:latin typeface="微软雅黑" panose="020B0503020204020204" charset="-122"/>
                <a:ea typeface="微软雅黑" panose="020B0503020204020204" charset="-122"/>
                <a:sym typeface="黑体" panose="02010609060101010101" pitchFamily="49" charset="-122"/>
              </a:rPr>
              <a:t>月</a:t>
            </a:r>
            <a:r>
              <a:rPr lang="en-US" altLang="zh-CN" sz="2000" dirty="0" smtClean="0">
                <a:solidFill>
                  <a:schemeClr val="tx1"/>
                </a:solidFill>
                <a:latin typeface="微软雅黑" panose="020B0503020204020204" charset="-122"/>
                <a:ea typeface="微软雅黑" panose="020B0503020204020204" charset="-122"/>
                <a:sym typeface="黑体" panose="02010609060101010101" pitchFamily="49" charset="-122"/>
              </a:rPr>
              <a:t>26</a:t>
            </a:r>
            <a:r>
              <a:rPr lang="zh-CN" altLang="en-US" sz="2000" dirty="0" smtClean="0">
                <a:solidFill>
                  <a:schemeClr val="tx1"/>
                </a:solidFill>
                <a:latin typeface="微软雅黑" panose="020B0503020204020204" charset="-122"/>
                <a:ea typeface="微软雅黑" panose="020B0503020204020204" charset="-122"/>
                <a:sym typeface="黑体" panose="02010609060101010101" pitchFamily="49" charset="-122"/>
              </a:rPr>
              <a:t>日，青岛某化工公司在进行管线施工作业时，发生爆炸事故，造成</a:t>
            </a:r>
            <a:r>
              <a:rPr lang="en-US" altLang="zh-CN" sz="2000" dirty="0" smtClean="0">
                <a:solidFill>
                  <a:schemeClr val="tx1"/>
                </a:solidFill>
                <a:latin typeface="微软雅黑" panose="020B0503020204020204" charset="-122"/>
                <a:ea typeface="微软雅黑" panose="020B0503020204020204" charset="-122"/>
                <a:sym typeface="黑体" panose="02010609060101010101" pitchFamily="49" charset="-122"/>
              </a:rPr>
              <a:t>1</a:t>
            </a:r>
            <a:r>
              <a:rPr lang="zh-CN" altLang="en-US" sz="2000" dirty="0" smtClean="0">
                <a:solidFill>
                  <a:schemeClr val="tx1"/>
                </a:solidFill>
                <a:latin typeface="微软雅黑" panose="020B0503020204020204" charset="-122"/>
                <a:ea typeface="微软雅黑" panose="020B0503020204020204" charset="-122"/>
                <a:sym typeface="黑体" panose="02010609060101010101" pitchFamily="49" charset="-122"/>
              </a:rPr>
              <a:t>人当场死亡，重伤</a:t>
            </a:r>
            <a:r>
              <a:rPr lang="en-US" altLang="zh-CN" sz="2000" dirty="0" smtClean="0">
                <a:solidFill>
                  <a:schemeClr val="tx1"/>
                </a:solidFill>
                <a:latin typeface="微软雅黑" panose="020B0503020204020204" charset="-122"/>
                <a:ea typeface="微软雅黑" panose="020B0503020204020204" charset="-122"/>
                <a:sym typeface="黑体" panose="02010609060101010101" pitchFamily="49" charset="-122"/>
              </a:rPr>
              <a:t>2</a:t>
            </a:r>
            <a:r>
              <a:rPr lang="zh-CN" altLang="en-US" sz="2000" dirty="0" smtClean="0">
                <a:solidFill>
                  <a:schemeClr val="tx1"/>
                </a:solidFill>
                <a:latin typeface="微软雅黑" panose="020B0503020204020204" charset="-122"/>
                <a:ea typeface="微软雅黑" panose="020B0503020204020204" charset="-122"/>
                <a:sym typeface="黑体" panose="02010609060101010101" pitchFamily="49" charset="-122"/>
              </a:rPr>
              <a:t>人经抢救无效于当日死亡，事故直接经济损失达</a:t>
            </a:r>
            <a:r>
              <a:rPr lang="en-US" altLang="zh-CN" sz="2000" dirty="0" smtClean="0">
                <a:solidFill>
                  <a:schemeClr val="tx1"/>
                </a:solidFill>
                <a:latin typeface="微软雅黑" panose="020B0503020204020204" charset="-122"/>
                <a:ea typeface="微软雅黑" panose="020B0503020204020204" charset="-122"/>
                <a:sym typeface="黑体" panose="02010609060101010101" pitchFamily="49" charset="-122"/>
              </a:rPr>
              <a:t>150</a:t>
            </a:r>
            <a:r>
              <a:rPr lang="zh-CN" altLang="en-US" sz="2000" dirty="0" smtClean="0">
                <a:solidFill>
                  <a:schemeClr val="tx1"/>
                </a:solidFill>
                <a:latin typeface="微软雅黑" panose="020B0503020204020204" charset="-122"/>
                <a:ea typeface="微软雅黑" panose="020B0503020204020204" charset="-122"/>
                <a:sym typeface="黑体" panose="02010609060101010101" pitchFamily="49" charset="-122"/>
              </a:rPr>
              <a:t>万元。</a:t>
            </a:r>
            <a:br>
              <a:rPr lang="zh-CN" altLang="en-US" sz="2000" dirty="0" smtClean="0">
                <a:solidFill>
                  <a:schemeClr val="tx1"/>
                </a:solidFill>
                <a:latin typeface="微软雅黑" panose="020B0503020204020204" charset="-122"/>
                <a:ea typeface="微软雅黑" panose="020B0503020204020204" charset="-122"/>
                <a:sym typeface="黑体" panose="02010609060101010101" pitchFamily="49" charset="-122"/>
              </a:rPr>
            </a:br>
            <a:endParaRPr lang="zh-CN" altLang="en-US" sz="2000" dirty="0" smtClean="0">
              <a:solidFill>
                <a:schemeClr val="tx1"/>
              </a:solidFill>
              <a:latin typeface="微软雅黑" panose="020B0503020204020204" charset="-122"/>
              <a:ea typeface="微软雅黑" panose="020B0503020204020204" charset="-122"/>
              <a:sym typeface="黑体" panose="02010609060101010101" pitchFamily="49" charset="-122"/>
            </a:endParaRPr>
          </a:p>
          <a:p>
            <a:pPr>
              <a:lnSpc>
                <a:spcPct val="150000"/>
              </a:lnSpc>
              <a:spcBef>
                <a:spcPct val="0"/>
              </a:spcBef>
              <a:buNone/>
            </a:pPr>
            <a:r>
              <a:rPr lang="en-US" altLang="zh-CN" sz="2000" dirty="0" smtClean="0">
                <a:solidFill>
                  <a:schemeClr val="tx1"/>
                </a:solidFill>
                <a:latin typeface="微软雅黑" panose="020B0503020204020204" charset="-122"/>
                <a:ea typeface="微软雅黑" panose="020B0503020204020204" charset="-122"/>
                <a:sym typeface="黑体" panose="02010609060101010101" pitchFamily="49" charset="-122"/>
              </a:rPr>
              <a:t>   2017</a:t>
            </a:r>
            <a:r>
              <a:rPr lang="zh-CN" altLang="en-US" sz="2000" dirty="0" smtClean="0">
                <a:solidFill>
                  <a:schemeClr val="tx1"/>
                </a:solidFill>
                <a:latin typeface="微软雅黑" panose="020B0503020204020204" charset="-122"/>
                <a:ea typeface="微软雅黑" panose="020B0503020204020204" charset="-122"/>
                <a:sym typeface="黑体" panose="02010609060101010101" pitchFamily="49" charset="-122"/>
              </a:rPr>
              <a:t>年</a:t>
            </a:r>
            <a:r>
              <a:rPr lang="en-US" altLang="zh-CN" sz="2000" dirty="0" smtClean="0">
                <a:solidFill>
                  <a:schemeClr val="tx1"/>
                </a:solidFill>
                <a:latin typeface="微软雅黑" panose="020B0503020204020204" charset="-122"/>
                <a:ea typeface="微软雅黑" panose="020B0503020204020204" charset="-122"/>
                <a:sym typeface="黑体" panose="02010609060101010101" pitchFamily="49" charset="-122"/>
              </a:rPr>
              <a:t>4</a:t>
            </a:r>
            <a:r>
              <a:rPr lang="zh-CN" altLang="en-US" sz="2000" dirty="0" smtClean="0">
                <a:solidFill>
                  <a:schemeClr val="tx1"/>
                </a:solidFill>
                <a:latin typeface="微软雅黑" panose="020B0503020204020204" charset="-122"/>
                <a:ea typeface="微软雅黑" panose="020B0503020204020204" charset="-122"/>
                <a:sym typeface="黑体" panose="02010609060101010101" pitchFamily="49" charset="-122"/>
              </a:rPr>
              <a:t>月</a:t>
            </a:r>
            <a:r>
              <a:rPr lang="en-US" altLang="zh-CN" sz="2000" dirty="0" smtClean="0">
                <a:solidFill>
                  <a:schemeClr val="tx1"/>
                </a:solidFill>
                <a:latin typeface="微软雅黑" panose="020B0503020204020204" charset="-122"/>
                <a:ea typeface="微软雅黑" panose="020B0503020204020204" charset="-122"/>
                <a:sym typeface="黑体" panose="02010609060101010101" pitchFamily="49" charset="-122"/>
              </a:rPr>
              <a:t>26</a:t>
            </a:r>
            <a:r>
              <a:rPr lang="zh-CN" altLang="en-US" sz="2000" dirty="0" smtClean="0">
                <a:solidFill>
                  <a:schemeClr val="tx1"/>
                </a:solidFill>
                <a:latin typeface="微软雅黑" panose="020B0503020204020204" charset="-122"/>
                <a:ea typeface="微软雅黑" panose="020B0503020204020204" charset="-122"/>
                <a:sym typeface="黑体" panose="02010609060101010101" pitchFamily="49" charset="-122"/>
              </a:rPr>
              <a:t>日上午</a:t>
            </a:r>
            <a:r>
              <a:rPr lang="en-US" altLang="zh-CN" sz="2000" dirty="0" smtClean="0">
                <a:solidFill>
                  <a:schemeClr val="tx1"/>
                </a:solidFill>
                <a:latin typeface="微软雅黑" panose="020B0503020204020204" charset="-122"/>
                <a:ea typeface="微软雅黑" panose="020B0503020204020204" charset="-122"/>
                <a:sym typeface="黑体" panose="02010609060101010101" pitchFamily="49" charset="-122"/>
              </a:rPr>
              <a:t>8</a:t>
            </a:r>
            <a:r>
              <a:rPr lang="zh-CN" altLang="en-US" sz="2000" dirty="0" smtClean="0">
                <a:solidFill>
                  <a:schemeClr val="tx1"/>
                </a:solidFill>
                <a:latin typeface="微软雅黑" panose="020B0503020204020204" charset="-122"/>
                <a:ea typeface="微软雅黑" panose="020B0503020204020204" charset="-122"/>
                <a:sym typeface="黑体" panose="02010609060101010101" pitchFamily="49" charset="-122"/>
              </a:rPr>
              <a:t>时左右，青岛某化工公司苯胺厂根据生产需要安排管线施工作业。维修车间主任李某上班后，联系苯胺厂罐区班长张某，要求办理动火证，动火地点、部位是混酸配管，动火方式是电焊，动火日期为</a:t>
            </a:r>
            <a:r>
              <a:rPr lang="en-US" altLang="zh-CN" sz="2000" dirty="0" smtClean="0">
                <a:solidFill>
                  <a:schemeClr val="tx1"/>
                </a:solidFill>
                <a:latin typeface="微软雅黑" panose="020B0503020204020204" charset="-122"/>
                <a:ea typeface="微软雅黑" panose="020B0503020204020204" charset="-122"/>
                <a:sym typeface="黑体" panose="02010609060101010101" pitchFamily="49" charset="-122"/>
              </a:rPr>
              <a:t>4</a:t>
            </a:r>
            <a:r>
              <a:rPr lang="zh-CN" altLang="en-US" sz="2000" dirty="0" smtClean="0">
                <a:solidFill>
                  <a:schemeClr val="tx1"/>
                </a:solidFill>
                <a:latin typeface="微软雅黑" panose="020B0503020204020204" charset="-122"/>
                <a:ea typeface="微软雅黑" panose="020B0503020204020204" charset="-122"/>
                <a:sym typeface="黑体" panose="02010609060101010101" pitchFamily="49" charset="-122"/>
              </a:rPr>
              <a:t>月</a:t>
            </a:r>
            <a:r>
              <a:rPr lang="en-US" altLang="zh-CN" sz="2000" dirty="0" smtClean="0">
                <a:solidFill>
                  <a:schemeClr val="tx1"/>
                </a:solidFill>
                <a:latin typeface="微软雅黑" panose="020B0503020204020204" charset="-122"/>
                <a:ea typeface="微软雅黑" panose="020B0503020204020204" charset="-122"/>
                <a:sym typeface="黑体" panose="02010609060101010101" pitchFamily="49" charset="-122"/>
              </a:rPr>
              <a:t>26</a:t>
            </a:r>
            <a:r>
              <a:rPr lang="zh-CN" altLang="en-US" sz="2000" dirty="0" smtClean="0">
                <a:solidFill>
                  <a:schemeClr val="tx1"/>
                </a:solidFill>
                <a:latin typeface="微软雅黑" panose="020B0503020204020204" charset="-122"/>
                <a:ea typeface="微软雅黑" panose="020B0503020204020204" charset="-122"/>
                <a:sym typeface="黑体" panose="02010609060101010101" pitchFamily="49" charset="-122"/>
              </a:rPr>
              <a:t>日</a:t>
            </a:r>
            <a:r>
              <a:rPr lang="en-US" altLang="zh-CN" sz="2000" dirty="0" smtClean="0">
                <a:solidFill>
                  <a:schemeClr val="tx1"/>
                </a:solidFill>
                <a:latin typeface="微软雅黑" panose="020B0503020204020204" charset="-122"/>
                <a:ea typeface="微软雅黑" panose="020B0503020204020204" charset="-122"/>
                <a:sym typeface="黑体" panose="02010609060101010101" pitchFamily="49" charset="-122"/>
              </a:rPr>
              <a:t>8</a:t>
            </a:r>
            <a:r>
              <a:rPr lang="zh-CN" altLang="en-US" sz="2000" dirty="0" smtClean="0">
                <a:solidFill>
                  <a:schemeClr val="tx1"/>
                </a:solidFill>
                <a:latin typeface="微软雅黑" panose="020B0503020204020204" charset="-122"/>
                <a:ea typeface="微软雅黑" panose="020B0503020204020204" charset="-122"/>
                <a:sym typeface="黑体" panose="02010609060101010101" pitchFamily="49" charset="-122"/>
              </a:rPr>
              <a:t>时</a:t>
            </a:r>
            <a:r>
              <a:rPr lang="en-US" altLang="zh-CN" sz="2000" dirty="0" smtClean="0">
                <a:solidFill>
                  <a:schemeClr val="tx1"/>
                </a:solidFill>
                <a:latin typeface="微软雅黑" panose="020B0503020204020204" charset="-122"/>
                <a:ea typeface="微软雅黑" panose="020B0503020204020204" charset="-122"/>
                <a:sym typeface="黑体" panose="02010609060101010101" pitchFamily="49" charset="-122"/>
              </a:rPr>
              <a:t>20</a:t>
            </a:r>
            <a:r>
              <a:rPr lang="zh-CN" altLang="en-US" sz="2000" dirty="0" smtClean="0">
                <a:solidFill>
                  <a:schemeClr val="tx1"/>
                </a:solidFill>
                <a:latin typeface="微软雅黑" panose="020B0503020204020204" charset="-122"/>
                <a:ea typeface="微软雅黑" panose="020B0503020204020204" charset="-122"/>
                <a:sym typeface="黑体" panose="02010609060101010101" pitchFamily="49" charset="-122"/>
              </a:rPr>
              <a:t>分至</a:t>
            </a:r>
            <a:r>
              <a:rPr lang="en-US" altLang="zh-CN" sz="2000" dirty="0" smtClean="0">
                <a:solidFill>
                  <a:schemeClr val="tx1"/>
                </a:solidFill>
                <a:latin typeface="微软雅黑" panose="020B0503020204020204" charset="-122"/>
                <a:ea typeface="微软雅黑" panose="020B0503020204020204" charset="-122"/>
                <a:sym typeface="黑体" panose="02010609060101010101" pitchFamily="49" charset="-122"/>
              </a:rPr>
              <a:t>17</a:t>
            </a:r>
            <a:r>
              <a:rPr lang="zh-CN" altLang="en-US" sz="2000" dirty="0" smtClean="0">
                <a:solidFill>
                  <a:schemeClr val="tx1"/>
                </a:solidFill>
                <a:latin typeface="微软雅黑" panose="020B0503020204020204" charset="-122"/>
                <a:ea typeface="微软雅黑" panose="020B0503020204020204" charset="-122"/>
                <a:sym typeface="黑体" panose="02010609060101010101" pitchFamily="49" charset="-122"/>
              </a:rPr>
              <a:t>时。张某将动火证转交给操作工王某，要王某联系进行化验动火分析。</a:t>
            </a:r>
            <a:endParaRPr lang="zh-CN" altLang="en-US" sz="2000" dirty="0" smtClean="0">
              <a:solidFill>
                <a:schemeClr val="tx1"/>
              </a:solidFill>
              <a:latin typeface="微软雅黑" panose="020B0503020204020204" charset="-122"/>
              <a:ea typeface="微软雅黑" panose="020B0503020204020204" charset="-122"/>
              <a:sym typeface="黑体" panose="02010609060101010101" pitchFamily="49" charset="-122"/>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 </a:t>
            </a:r>
            <a:endParaRPr lang="zh-CN" altLang="en-US" dirty="0"/>
          </a:p>
        </p:txBody>
      </p:sp>
      <p:sp>
        <p:nvSpPr>
          <p:cNvPr id="3" name="内容占位符 2"/>
          <p:cNvSpPr>
            <a:spLocks noGrp="1"/>
          </p:cNvSpPr>
          <p:nvPr>
            <p:ph idx="1"/>
          </p:nvPr>
        </p:nvSpPr>
        <p:spPr>
          <a:xfrm>
            <a:off x="1711960" y="1770380"/>
            <a:ext cx="9269095" cy="3842385"/>
          </a:xfrm>
          <a:solidFill>
            <a:schemeClr val="bg1"/>
          </a:solidFill>
        </p:spPr>
        <p:txBody>
          <a:bodyPr>
            <a:normAutofit/>
          </a:bodyPr>
          <a:lstStyle/>
          <a:p>
            <a:pPr>
              <a:buNone/>
            </a:pPr>
            <a:r>
              <a:rPr lang="zh-CN" altLang="en-US" sz="1800" dirty="0" smtClean="0">
                <a:solidFill>
                  <a:srgbClr val="002060"/>
                </a:solidFill>
                <a:latin typeface="微软雅黑" panose="020B0503020204020204" charset="-122"/>
                <a:ea typeface="微软雅黑" panose="020B0503020204020204" charset="-122"/>
                <a:sym typeface="黑体" panose="02010609060101010101" pitchFamily="49" charset="-122"/>
              </a:rPr>
              <a:t>   </a:t>
            </a:r>
            <a:endParaRPr lang="en-US" altLang="zh-CN" sz="1800" dirty="0" smtClean="0">
              <a:solidFill>
                <a:srgbClr val="002060"/>
              </a:solidFill>
              <a:latin typeface="微软雅黑" panose="020B0503020204020204" charset="-122"/>
              <a:ea typeface="微软雅黑" panose="020B0503020204020204" charset="-122"/>
              <a:sym typeface="黑体" panose="02010609060101010101" pitchFamily="49" charset="-122"/>
            </a:endParaRPr>
          </a:p>
          <a:p>
            <a:pPr>
              <a:buNone/>
            </a:pPr>
            <a:r>
              <a:rPr lang="en-US" altLang="zh-CN" dirty="0" smtClean="0">
                <a:solidFill>
                  <a:srgbClr val="002060"/>
                </a:solidFill>
                <a:latin typeface="微软雅黑" panose="020B0503020204020204" charset="-122"/>
                <a:ea typeface="微软雅黑" panose="020B0503020204020204" charset="-122"/>
                <a:sym typeface="黑体" panose="02010609060101010101" pitchFamily="49" charset="-122"/>
              </a:rPr>
              <a:t>  </a:t>
            </a:r>
            <a:endParaRPr lang="zh-CN" altLang="en-US" dirty="0" smtClean="0">
              <a:solidFill>
                <a:srgbClr val="002060"/>
              </a:solidFill>
              <a:latin typeface="微软雅黑" panose="020B0503020204020204" charset="-122"/>
              <a:ea typeface="微软雅黑" panose="020B0503020204020204" charset="-122"/>
              <a:sym typeface="黑体" panose="02010609060101010101" pitchFamily="49" charset="-122"/>
            </a:endParaRPr>
          </a:p>
        </p:txBody>
      </p:sp>
      <p:sp>
        <p:nvSpPr>
          <p:cNvPr id="4" name="文本框 3"/>
          <p:cNvSpPr txBox="1"/>
          <p:nvPr/>
        </p:nvSpPr>
        <p:spPr>
          <a:xfrm>
            <a:off x="1621790" y="1293495"/>
            <a:ext cx="8849360" cy="3642995"/>
          </a:xfrm>
          <a:prstGeom prst="rect">
            <a:avLst/>
          </a:prstGeom>
          <a:noFill/>
        </p:spPr>
        <p:txBody>
          <a:bodyPr wrap="square" rtlCol="0" anchor="t">
            <a:noAutofit/>
          </a:bodyPr>
          <a:p>
            <a:pPr>
              <a:lnSpc>
                <a:spcPct val="150000"/>
              </a:lnSpc>
              <a:spcBef>
                <a:spcPct val="0"/>
              </a:spcBef>
              <a:buNone/>
            </a:pPr>
            <a:r>
              <a:rPr lang="en-US" altLang="zh-CN" sz="2000" dirty="0" smtClean="0">
                <a:solidFill>
                  <a:srgbClr val="002060"/>
                </a:solidFill>
                <a:latin typeface="微软雅黑" panose="020B0503020204020204" charset="-122"/>
                <a:ea typeface="微软雅黑" panose="020B0503020204020204" charset="-122"/>
                <a:sym typeface="黑体" panose="02010609060101010101" pitchFamily="49" charset="-122"/>
              </a:rPr>
              <a:t>       </a:t>
            </a:r>
            <a:r>
              <a:rPr lang="zh-CN" altLang="en-US" sz="2000" dirty="0" smtClean="0">
                <a:solidFill>
                  <a:schemeClr val="tx1"/>
                </a:solidFill>
                <a:latin typeface="微软雅黑" panose="020B0503020204020204" charset="-122"/>
                <a:ea typeface="微软雅黑" panose="020B0503020204020204" charset="-122"/>
                <a:sym typeface="黑体" panose="02010609060101010101" pitchFamily="49" charset="-122"/>
              </a:rPr>
              <a:t>化验员陈某在未进行动火取样分析的情况下，随意填写了氧含量和二氧化碳含量指标。</a:t>
            </a:r>
            <a:r>
              <a:rPr lang="en-US" altLang="zh-CN" sz="2000" dirty="0" smtClean="0">
                <a:solidFill>
                  <a:schemeClr val="tx1"/>
                </a:solidFill>
                <a:latin typeface="微软雅黑" panose="020B0503020204020204" charset="-122"/>
                <a:ea typeface="微软雅黑" panose="020B0503020204020204" charset="-122"/>
                <a:sym typeface="黑体" panose="02010609060101010101" pitchFamily="49" charset="-122"/>
              </a:rPr>
              <a:t>8</a:t>
            </a:r>
            <a:r>
              <a:rPr lang="zh-CN" altLang="en-US" sz="2000" dirty="0" smtClean="0">
                <a:solidFill>
                  <a:schemeClr val="tx1"/>
                </a:solidFill>
                <a:latin typeface="微软雅黑" panose="020B0503020204020204" charset="-122"/>
                <a:ea typeface="微软雅黑" panose="020B0503020204020204" charset="-122"/>
                <a:sym typeface="黑体" panose="02010609060101010101" pitchFamily="49" charset="-122"/>
              </a:rPr>
              <a:t>时</a:t>
            </a:r>
            <a:r>
              <a:rPr lang="en-US" altLang="zh-CN" sz="2000" dirty="0" smtClean="0">
                <a:solidFill>
                  <a:schemeClr val="tx1"/>
                </a:solidFill>
                <a:latin typeface="微软雅黑" panose="020B0503020204020204" charset="-122"/>
                <a:ea typeface="微软雅黑" panose="020B0503020204020204" charset="-122"/>
                <a:sym typeface="黑体" panose="02010609060101010101" pitchFamily="49" charset="-122"/>
              </a:rPr>
              <a:t>35</a:t>
            </a:r>
            <a:r>
              <a:rPr lang="zh-CN" altLang="en-US" sz="2000" dirty="0" smtClean="0">
                <a:solidFill>
                  <a:schemeClr val="tx1"/>
                </a:solidFill>
                <a:latin typeface="微软雅黑" panose="020B0503020204020204" charset="-122"/>
                <a:ea typeface="微软雅黑" panose="020B0503020204020204" charset="-122"/>
                <a:sym typeface="黑体" panose="02010609060101010101" pitchFamily="49" charset="-122"/>
              </a:rPr>
              <a:t>分左右，张某电话联系公司安全处专职安全员范某签字批准动火。在动火负责人李某、分析人陈某、监火人张某、动火安全措施审查人丁某、动火批准人范某等分别签字后，张某将动火证交给李某。</a:t>
            </a:r>
            <a:endParaRPr lang="zh-CN" altLang="en-US" sz="2000" dirty="0" smtClean="0">
              <a:solidFill>
                <a:schemeClr val="tx1"/>
              </a:solidFill>
              <a:latin typeface="微软雅黑" panose="020B0503020204020204" charset="-122"/>
              <a:ea typeface="微软雅黑" panose="020B0503020204020204" charset="-122"/>
              <a:sym typeface="黑体" panose="02010609060101010101" pitchFamily="49" charset="-122"/>
            </a:endParaRPr>
          </a:p>
          <a:p>
            <a:pPr>
              <a:lnSpc>
                <a:spcPct val="150000"/>
              </a:lnSpc>
              <a:spcBef>
                <a:spcPct val="0"/>
              </a:spcBef>
              <a:buNone/>
            </a:pPr>
            <a:endParaRPr lang="zh-CN" altLang="en-US" sz="2000" dirty="0" smtClean="0">
              <a:solidFill>
                <a:schemeClr val="tx1"/>
              </a:solidFill>
              <a:latin typeface="微软雅黑" panose="020B0503020204020204" charset="-122"/>
              <a:ea typeface="微软雅黑" panose="020B0503020204020204" charset="-122"/>
              <a:sym typeface="黑体" panose="02010609060101010101" pitchFamily="49" charset="-122"/>
            </a:endParaRPr>
          </a:p>
          <a:p>
            <a:pPr>
              <a:lnSpc>
                <a:spcPct val="150000"/>
              </a:lnSpc>
              <a:spcBef>
                <a:spcPct val="0"/>
              </a:spcBef>
              <a:buNone/>
            </a:pPr>
            <a:r>
              <a:rPr lang="zh-CN" altLang="en-US" sz="2000" dirty="0" smtClean="0">
                <a:solidFill>
                  <a:schemeClr val="tx1"/>
                </a:solidFill>
                <a:latin typeface="微软雅黑" panose="020B0503020204020204" charset="-122"/>
                <a:ea typeface="微软雅黑" panose="020B0503020204020204" charset="-122"/>
                <a:sym typeface="黑体" panose="02010609060101010101" pitchFamily="49" charset="-122"/>
              </a:rPr>
              <a:t> </a:t>
            </a:r>
            <a:r>
              <a:rPr lang="en-US" altLang="zh-CN" sz="2000" dirty="0" smtClean="0">
                <a:solidFill>
                  <a:schemeClr val="tx1"/>
                </a:solidFill>
                <a:latin typeface="微软雅黑" panose="020B0503020204020204" charset="-122"/>
                <a:ea typeface="微软雅黑" panose="020B0503020204020204" charset="-122"/>
                <a:sym typeface="黑体" panose="02010609060101010101" pitchFamily="49" charset="-122"/>
              </a:rPr>
              <a:t>     </a:t>
            </a:r>
            <a:r>
              <a:rPr lang="zh-CN" altLang="en-US" sz="2000" dirty="0" smtClean="0">
                <a:solidFill>
                  <a:schemeClr val="tx1"/>
                </a:solidFill>
                <a:latin typeface="微软雅黑" panose="020B0503020204020204" charset="-122"/>
                <a:ea typeface="微软雅黑" panose="020B0503020204020204" charset="-122"/>
                <a:sym typeface="黑体" panose="02010609060101010101" pitchFamily="49" charset="-122"/>
              </a:rPr>
              <a:t> 此时已有电焊工韩某、维修工赵某爬上</a:t>
            </a:r>
            <a:r>
              <a:rPr lang="en-US" altLang="zh-CN" sz="2000" dirty="0" smtClean="0">
                <a:solidFill>
                  <a:schemeClr val="tx1"/>
                </a:solidFill>
                <a:latin typeface="微软雅黑" panose="020B0503020204020204" charset="-122"/>
                <a:ea typeface="微软雅黑" panose="020B0503020204020204" charset="-122"/>
                <a:sym typeface="黑体" panose="02010609060101010101" pitchFamily="49" charset="-122"/>
              </a:rPr>
              <a:t>2#</a:t>
            </a:r>
            <a:r>
              <a:rPr lang="zh-CN" altLang="en-US" sz="2000" dirty="0" smtClean="0">
                <a:solidFill>
                  <a:schemeClr val="tx1"/>
                </a:solidFill>
                <a:latin typeface="微软雅黑" panose="020B0503020204020204" charset="-122"/>
                <a:ea typeface="微软雅黑" panose="020B0503020204020204" charset="-122"/>
                <a:sym typeface="黑体" panose="02010609060101010101" pitchFamily="49" charset="-122"/>
              </a:rPr>
              <a:t>废硫酸罐罐顶，约</a:t>
            </a:r>
            <a:r>
              <a:rPr lang="en-US" altLang="zh-CN" sz="2000" dirty="0" smtClean="0">
                <a:solidFill>
                  <a:schemeClr val="tx1"/>
                </a:solidFill>
                <a:latin typeface="微软雅黑" panose="020B0503020204020204" charset="-122"/>
                <a:ea typeface="微软雅黑" panose="020B0503020204020204" charset="-122"/>
                <a:sym typeface="黑体" panose="02010609060101010101" pitchFamily="49" charset="-122"/>
              </a:rPr>
              <a:t>5</a:t>
            </a:r>
            <a:r>
              <a:rPr lang="zh-CN" altLang="en-US" sz="2000" dirty="0" smtClean="0">
                <a:solidFill>
                  <a:schemeClr val="tx1"/>
                </a:solidFill>
                <a:latin typeface="微软雅黑" panose="020B0503020204020204" charset="-122"/>
                <a:ea typeface="微软雅黑" panose="020B0503020204020204" charset="-122"/>
                <a:sym typeface="黑体" panose="02010609060101010101" pitchFamily="49" charset="-122"/>
              </a:rPr>
              <a:t>分钟时间即听到沉闷的爆炸声，并见到罐顶部冒出火焰和黑烟。张某意识到不好，立即向外跑出约</a:t>
            </a:r>
            <a:r>
              <a:rPr lang="en-US" altLang="zh-CN" sz="2000" dirty="0" smtClean="0">
                <a:solidFill>
                  <a:schemeClr val="tx1"/>
                </a:solidFill>
                <a:latin typeface="微软雅黑" panose="020B0503020204020204" charset="-122"/>
                <a:ea typeface="微软雅黑" panose="020B0503020204020204" charset="-122"/>
                <a:sym typeface="黑体" panose="02010609060101010101" pitchFamily="49" charset="-122"/>
              </a:rPr>
              <a:t>10</a:t>
            </a:r>
            <a:r>
              <a:rPr lang="zh-CN" altLang="en-US" sz="2000" dirty="0" smtClean="0">
                <a:solidFill>
                  <a:schemeClr val="tx1"/>
                </a:solidFill>
                <a:latin typeface="微软雅黑" panose="020B0503020204020204" charset="-122"/>
                <a:ea typeface="微软雅黑" panose="020B0503020204020204" charset="-122"/>
                <a:sym typeface="黑体" panose="02010609060101010101" pitchFamily="49" charset="-122"/>
              </a:rPr>
              <a:t>米，准备喊人进行施救时，猛然想起罐顶上还有人，随即返回现场，发现此时火焰已经熄灭。</a:t>
            </a:r>
            <a:endParaRPr lang="zh-CN" altLang="en-US" sz="2000" dirty="0" smtClean="0">
              <a:solidFill>
                <a:schemeClr val="tx1"/>
              </a:solidFill>
              <a:latin typeface="微软雅黑" panose="020B0503020204020204" charset="-122"/>
              <a:ea typeface="微软雅黑" panose="020B0503020204020204" charset="-122"/>
              <a:sym typeface="黑体" panose="02010609060101010101" pitchFamily="49" charset="-122"/>
            </a:endParaRPr>
          </a:p>
          <a:p>
            <a:pPr>
              <a:buNone/>
            </a:pPr>
            <a:endParaRPr lang="zh-CN" altLang="en-US" sz="2000" dirty="0" smtClean="0">
              <a:solidFill>
                <a:schemeClr val="tx1"/>
              </a:solidFill>
              <a:latin typeface="微软雅黑" panose="020B0503020204020204" charset="-122"/>
              <a:ea typeface="微软雅黑" panose="020B0503020204020204" charset="-122"/>
              <a:sym typeface="黑体" panose="02010609060101010101" pitchFamily="49" charset="-122"/>
            </a:endParaRPr>
          </a:p>
          <a:p>
            <a:pPr>
              <a:buNone/>
            </a:pPr>
            <a:r>
              <a:rPr lang="zh-CN" altLang="en-US" sz="2000" dirty="0" smtClean="0">
                <a:solidFill>
                  <a:schemeClr val="tx1"/>
                </a:solidFill>
                <a:latin typeface="微软雅黑" panose="020B0503020204020204" charset="-122"/>
                <a:ea typeface="微软雅黑" panose="020B0503020204020204" charset="-122"/>
                <a:sym typeface="黑体" panose="02010609060101010101" pitchFamily="49" charset="-122"/>
              </a:rPr>
              <a:t> </a:t>
            </a:r>
            <a:endParaRPr lang="zh-CN" altLang="en-US" sz="2000" dirty="0" smtClean="0">
              <a:solidFill>
                <a:schemeClr val="tx1"/>
              </a:solidFill>
              <a:latin typeface="微软雅黑" panose="020B0503020204020204" charset="-122"/>
              <a:ea typeface="微软雅黑" panose="020B0503020204020204" charset="-122"/>
              <a:sym typeface="黑体" panose="02010609060101010101" pitchFamily="49" charset="-122"/>
            </a:endParaRPr>
          </a:p>
          <a:p>
            <a:pPr>
              <a:buNone/>
            </a:pPr>
            <a:r>
              <a:rPr lang="zh-CN" altLang="en-US" sz="2000" dirty="0" smtClean="0">
                <a:solidFill>
                  <a:schemeClr val="tx1"/>
                </a:solidFill>
                <a:latin typeface="微软雅黑" panose="020B0503020204020204" charset="-122"/>
                <a:ea typeface="微软雅黑" panose="020B0503020204020204" charset="-122"/>
                <a:sym typeface="黑体" panose="02010609060101010101" pitchFamily="49" charset="-122"/>
              </a:rPr>
              <a:t> </a:t>
            </a:r>
            <a:endParaRPr lang="zh-CN" altLang="en-US" sz="2000" dirty="0" smtClean="0">
              <a:solidFill>
                <a:schemeClr val="tx1"/>
              </a:solidFill>
              <a:latin typeface="微软雅黑" panose="020B0503020204020204" charset="-122"/>
              <a:ea typeface="微软雅黑" panose="020B0503020204020204" charset="-122"/>
              <a:sym typeface="黑体" panose="02010609060101010101" pitchFamily="49" charset="-122"/>
            </a:endParaRPr>
          </a:p>
          <a:p>
            <a:pPr>
              <a:lnSpc>
                <a:spcPct val="150000"/>
              </a:lnSpc>
              <a:spcBef>
                <a:spcPct val="0"/>
              </a:spcBef>
              <a:buNone/>
            </a:pPr>
            <a:r>
              <a:rPr lang="zh-CN" altLang="en-US" sz="2000" dirty="0" smtClean="0">
                <a:solidFill>
                  <a:schemeClr val="tx1"/>
                </a:solidFill>
                <a:latin typeface="微软雅黑" panose="020B0503020204020204" charset="-122"/>
                <a:ea typeface="微软雅黑" panose="020B0503020204020204" charset="-122"/>
                <a:sym typeface="黑体" panose="02010609060101010101" pitchFamily="49" charset="-122"/>
              </a:rPr>
              <a:t> </a:t>
            </a:r>
            <a:endParaRPr lang="zh-CN" altLang="en-US" sz="2000" dirty="0" smtClean="0">
              <a:solidFill>
                <a:schemeClr val="tx1"/>
              </a:solidFill>
              <a:latin typeface="微软雅黑" panose="020B0503020204020204" charset="-122"/>
              <a:ea typeface="微软雅黑" panose="020B0503020204020204" charset="-122"/>
              <a:sym typeface="黑体" panose="02010609060101010101" pitchFamily="49" charset="-122"/>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 </a:t>
            </a:r>
            <a:endParaRPr lang="zh-CN" altLang="en-US" dirty="0"/>
          </a:p>
        </p:txBody>
      </p:sp>
      <p:sp>
        <p:nvSpPr>
          <p:cNvPr id="3" name="内容占位符 2"/>
          <p:cNvSpPr>
            <a:spLocks noGrp="1"/>
          </p:cNvSpPr>
          <p:nvPr>
            <p:ph idx="1"/>
          </p:nvPr>
        </p:nvSpPr>
        <p:spPr>
          <a:xfrm>
            <a:off x="1758315" y="1052830"/>
            <a:ext cx="8675370" cy="4743450"/>
          </a:xfrm>
          <a:solidFill>
            <a:schemeClr val="bg1"/>
          </a:solidFill>
        </p:spPr>
        <p:txBody>
          <a:bodyPr>
            <a:normAutofit/>
          </a:bodyPr>
          <a:lstStyle/>
          <a:p>
            <a:pPr>
              <a:buNone/>
            </a:pPr>
            <a:r>
              <a:rPr lang="zh-CN" altLang="en-US" sz="1800" dirty="0" smtClean="0">
                <a:solidFill>
                  <a:srgbClr val="002060"/>
                </a:solidFill>
                <a:latin typeface="微软雅黑" panose="020B0503020204020204" charset="-122"/>
                <a:ea typeface="微软雅黑" panose="020B0503020204020204" charset="-122"/>
                <a:sym typeface="黑体" panose="02010609060101010101" pitchFamily="49" charset="-122"/>
              </a:rPr>
              <a:t>   </a:t>
            </a:r>
            <a:endParaRPr lang="en-US" altLang="zh-CN" sz="1800" dirty="0" smtClean="0">
              <a:solidFill>
                <a:srgbClr val="002060"/>
              </a:solidFill>
              <a:latin typeface="微软雅黑" panose="020B0503020204020204" charset="-122"/>
              <a:ea typeface="微软雅黑" panose="020B0503020204020204" charset="-122"/>
              <a:sym typeface="黑体" panose="02010609060101010101" pitchFamily="49" charset="-122"/>
            </a:endParaRPr>
          </a:p>
          <a:p>
            <a:pPr>
              <a:buNone/>
            </a:pPr>
            <a:r>
              <a:rPr lang="en-US" altLang="zh-CN" sz="2000" dirty="0" smtClean="0">
                <a:solidFill>
                  <a:srgbClr val="002060"/>
                </a:solidFill>
                <a:latin typeface="微软雅黑" panose="020B0503020204020204" charset="-122"/>
                <a:ea typeface="微软雅黑" panose="020B0503020204020204" charset="-122"/>
                <a:sym typeface="黑体" panose="02010609060101010101" pitchFamily="49" charset="-122"/>
              </a:rPr>
              <a:t>  </a:t>
            </a:r>
            <a:r>
              <a:rPr lang="zh-CN" altLang="en-US" sz="2000" dirty="0" smtClean="0">
                <a:solidFill>
                  <a:srgbClr val="002060"/>
                </a:solidFill>
                <a:latin typeface="微软雅黑" panose="020B0503020204020204" charset="-122"/>
                <a:ea typeface="微软雅黑" panose="020B0503020204020204" charset="-122"/>
                <a:sym typeface="黑体" panose="02010609060101010101" pitchFamily="49" charset="-122"/>
              </a:rPr>
              <a:t>  </a:t>
            </a:r>
            <a:endParaRPr lang="zh-CN" altLang="en-US" dirty="0" smtClean="0">
              <a:solidFill>
                <a:srgbClr val="002060"/>
              </a:solidFill>
              <a:latin typeface="微软雅黑" panose="020B0503020204020204" charset="-122"/>
              <a:ea typeface="微软雅黑" panose="020B0503020204020204" charset="-122"/>
              <a:sym typeface="黑体" panose="02010609060101010101" pitchFamily="49" charset="-122"/>
            </a:endParaRPr>
          </a:p>
        </p:txBody>
      </p:sp>
      <p:sp>
        <p:nvSpPr>
          <p:cNvPr id="4" name="文本框 3"/>
          <p:cNvSpPr txBox="1"/>
          <p:nvPr/>
        </p:nvSpPr>
        <p:spPr>
          <a:xfrm>
            <a:off x="1531620" y="1443990"/>
            <a:ext cx="9032875" cy="3969385"/>
          </a:xfrm>
          <a:prstGeom prst="rect">
            <a:avLst/>
          </a:prstGeom>
          <a:noFill/>
        </p:spPr>
        <p:txBody>
          <a:bodyPr wrap="square" rtlCol="0" anchor="t">
            <a:spAutoFit/>
          </a:bodyPr>
          <a:p>
            <a:pPr>
              <a:buNone/>
            </a:pPr>
            <a:r>
              <a:rPr lang="en-US" altLang="zh-CN" sz="2400" dirty="0" smtClean="0">
                <a:solidFill>
                  <a:schemeClr val="tx1"/>
                </a:solidFill>
                <a:latin typeface="微软雅黑" panose="020B0503020204020204" charset="-122"/>
                <a:ea typeface="微软雅黑" panose="020B0503020204020204" charset="-122"/>
                <a:sym typeface="黑体" panose="02010609060101010101" pitchFamily="49" charset="-122"/>
              </a:rPr>
              <a:t>       </a:t>
            </a:r>
            <a:r>
              <a:rPr lang="zh-CN" altLang="en-US" sz="2000" dirty="0" smtClean="0">
                <a:solidFill>
                  <a:schemeClr val="tx1"/>
                </a:solidFill>
                <a:latin typeface="微软雅黑" panose="020B0503020204020204" charset="-122"/>
                <a:ea typeface="微软雅黑" panose="020B0503020204020204" charset="-122"/>
                <a:sym typeface="黑体" panose="02010609060101010101" pitchFamily="49" charset="-122"/>
              </a:rPr>
              <a:t>张某顺扶梯爬上</a:t>
            </a:r>
            <a:r>
              <a:rPr lang="en-US" altLang="zh-CN" sz="2000" dirty="0" smtClean="0">
                <a:solidFill>
                  <a:schemeClr val="tx1"/>
                </a:solidFill>
                <a:latin typeface="微软雅黑" panose="020B0503020204020204" charset="-122"/>
                <a:ea typeface="微软雅黑" panose="020B0503020204020204" charset="-122"/>
                <a:sym typeface="黑体" panose="02010609060101010101" pitchFamily="49" charset="-122"/>
              </a:rPr>
              <a:t>2#</a:t>
            </a:r>
            <a:r>
              <a:rPr lang="zh-CN" altLang="en-US" sz="2000" dirty="0" smtClean="0">
                <a:solidFill>
                  <a:schemeClr val="tx1"/>
                </a:solidFill>
                <a:latin typeface="微软雅黑" panose="020B0503020204020204" charset="-122"/>
                <a:ea typeface="微软雅黑" panose="020B0503020204020204" charset="-122"/>
                <a:sym typeface="黑体" panose="02010609060101010101" pitchFamily="49" charset="-122"/>
              </a:rPr>
              <a:t>废硫酸罐的上部，发现罐顶已被炸飞。维修工赵某仰卧在罐内已死亡。另两从从罐顶摔出，分别落在</a:t>
            </a:r>
            <a:r>
              <a:rPr lang="en-US" altLang="zh-CN" sz="2000" dirty="0" smtClean="0">
                <a:solidFill>
                  <a:schemeClr val="tx1"/>
                </a:solidFill>
                <a:latin typeface="微软雅黑" panose="020B0503020204020204" charset="-122"/>
                <a:ea typeface="微软雅黑" panose="020B0503020204020204" charset="-122"/>
                <a:sym typeface="黑体" panose="02010609060101010101" pitchFamily="49" charset="-122"/>
              </a:rPr>
              <a:t>2#</a:t>
            </a:r>
            <a:r>
              <a:rPr lang="zh-CN" altLang="en-US" sz="2000" dirty="0" smtClean="0">
                <a:solidFill>
                  <a:schemeClr val="tx1"/>
                </a:solidFill>
                <a:latin typeface="微软雅黑" panose="020B0503020204020204" charset="-122"/>
                <a:ea typeface="微软雅黑" panose="020B0503020204020204" charset="-122"/>
                <a:sym typeface="黑体" panose="02010609060101010101" pitchFamily="49" charset="-122"/>
              </a:rPr>
              <a:t>废酸罐南侧西</a:t>
            </a:r>
            <a:r>
              <a:rPr lang="en-US" altLang="zh-CN" sz="2000" dirty="0" smtClean="0">
                <a:solidFill>
                  <a:schemeClr val="tx1"/>
                </a:solidFill>
                <a:latin typeface="微软雅黑" panose="020B0503020204020204" charset="-122"/>
                <a:ea typeface="微软雅黑" panose="020B0503020204020204" charset="-122"/>
                <a:sym typeface="黑体" panose="02010609060101010101" pitchFamily="49" charset="-122"/>
              </a:rPr>
              <a:t>7</a:t>
            </a:r>
            <a:r>
              <a:rPr lang="zh-CN" altLang="en-US" sz="2000" dirty="0" smtClean="0">
                <a:solidFill>
                  <a:schemeClr val="tx1"/>
                </a:solidFill>
                <a:latin typeface="微软雅黑" panose="020B0503020204020204" charset="-122"/>
                <a:ea typeface="微软雅黑" panose="020B0503020204020204" charset="-122"/>
                <a:sym typeface="黑体" panose="02010609060101010101" pitchFamily="49" charset="-122"/>
              </a:rPr>
              <a:t>米、</a:t>
            </a:r>
            <a:r>
              <a:rPr lang="en-US" altLang="zh-CN" sz="2000" dirty="0" smtClean="0">
                <a:solidFill>
                  <a:schemeClr val="tx1"/>
                </a:solidFill>
                <a:latin typeface="微软雅黑" panose="020B0503020204020204" charset="-122"/>
                <a:ea typeface="微软雅黑" panose="020B0503020204020204" charset="-122"/>
                <a:sym typeface="黑体" panose="02010609060101010101" pitchFamily="49" charset="-122"/>
              </a:rPr>
              <a:t>11</a:t>
            </a:r>
            <a:r>
              <a:rPr lang="zh-CN" altLang="en-US" sz="2000" dirty="0" smtClean="0">
                <a:solidFill>
                  <a:schemeClr val="tx1"/>
                </a:solidFill>
                <a:latin typeface="微软雅黑" panose="020B0503020204020204" charset="-122"/>
                <a:ea typeface="微软雅黑" panose="020B0503020204020204" charset="-122"/>
                <a:sym typeface="黑体" panose="02010609060101010101" pitchFamily="49" charset="-122"/>
              </a:rPr>
              <a:t>米处附近，被赶到现场的人员紧急送到当地医院抢救，因伤势过重，两人于当天下午</a:t>
            </a:r>
            <a:r>
              <a:rPr lang="en-US" altLang="zh-CN" sz="2000" dirty="0" smtClean="0">
                <a:solidFill>
                  <a:schemeClr val="tx1"/>
                </a:solidFill>
                <a:latin typeface="微软雅黑" panose="020B0503020204020204" charset="-122"/>
                <a:ea typeface="微软雅黑" panose="020B0503020204020204" charset="-122"/>
                <a:sym typeface="黑体" panose="02010609060101010101" pitchFamily="49" charset="-122"/>
              </a:rPr>
              <a:t>16</a:t>
            </a:r>
            <a:r>
              <a:rPr lang="zh-CN" altLang="en-US" sz="2000" dirty="0" smtClean="0">
                <a:solidFill>
                  <a:schemeClr val="tx1"/>
                </a:solidFill>
                <a:latin typeface="微软雅黑" panose="020B0503020204020204" charset="-122"/>
                <a:ea typeface="微软雅黑" panose="020B0503020204020204" charset="-122"/>
                <a:sym typeface="黑体" panose="02010609060101010101" pitchFamily="49" charset="-122"/>
              </a:rPr>
              <a:t>时左右抢救无效而死亡。</a:t>
            </a:r>
            <a:endParaRPr lang="en-US" altLang="zh-CN" sz="2000" dirty="0" smtClean="0">
              <a:solidFill>
                <a:schemeClr val="tx1"/>
              </a:solidFill>
              <a:latin typeface="微软雅黑" panose="020B0503020204020204" charset="-122"/>
              <a:ea typeface="微软雅黑" panose="020B0503020204020204" charset="-122"/>
              <a:sym typeface="黑体" panose="02010609060101010101" pitchFamily="49" charset="-122"/>
            </a:endParaRPr>
          </a:p>
          <a:p>
            <a:pPr>
              <a:buNone/>
            </a:pPr>
            <a:endParaRPr lang="en-US" altLang="zh-CN" sz="2000" dirty="0" smtClean="0">
              <a:solidFill>
                <a:schemeClr val="tx1"/>
              </a:solidFill>
              <a:latin typeface="微软雅黑" panose="020B0503020204020204" charset="-122"/>
              <a:ea typeface="微软雅黑" panose="020B0503020204020204" charset="-122"/>
              <a:sym typeface="黑体" panose="02010609060101010101" pitchFamily="49" charset="-122"/>
            </a:endParaRPr>
          </a:p>
          <a:p>
            <a:pPr>
              <a:buNone/>
            </a:pPr>
            <a:r>
              <a:rPr lang="zh-CN" altLang="en-US" sz="2000" dirty="0" smtClean="0">
                <a:solidFill>
                  <a:schemeClr val="tx1"/>
                </a:solidFill>
                <a:latin typeface="微软雅黑" panose="020B0503020204020204" charset="-122"/>
                <a:ea typeface="微软雅黑" panose="020B0503020204020204" charset="-122"/>
                <a:sym typeface="黑体" panose="02010609060101010101" pitchFamily="49" charset="-122"/>
              </a:rPr>
              <a:t>  </a:t>
            </a:r>
            <a:r>
              <a:rPr lang="en-US" altLang="zh-CN" sz="2000" dirty="0" smtClean="0">
                <a:solidFill>
                  <a:schemeClr val="tx1"/>
                </a:solidFill>
                <a:latin typeface="微软雅黑" panose="020B0503020204020204" charset="-122"/>
                <a:ea typeface="微软雅黑" panose="020B0503020204020204" charset="-122"/>
                <a:sym typeface="黑体" panose="02010609060101010101" pitchFamily="49" charset="-122"/>
              </a:rPr>
              <a:t>    </a:t>
            </a:r>
            <a:r>
              <a:rPr lang="zh-CN" altLang="en-US" sz="2000" dirty="0" smtClean="0">
                <a:solidFill>
                  <a:schemeClr val="tx1"/>
                </a:solidFill>
                <a:latin typeface="微软雅黑" panose="020B0503020204020204" charset="-122"/>
                <a:ea typeface="微软雅黑" panose="020B0503020204020204" charset="-122"/>
                <a:sym typeface="黑体" panose="02010609060101010101" pitchFamily="49" charset="-122"/>
              </a:rPr>
              <a:t> 苯胺厂维修车间主任李某作为动火负责人，在办理动火证过程中把关不严，所指定的动火地点和动火部位没有按照规定填写具体、准备，动火分析取样点和分析项目也不具体、明确，在没有对罐内进行气体分析的情况下，盲目率领施工人员在废硫酸罐罐顶违章进行动火作业，引爆罐内爆炸性混合物，是发生事故的直接原因。</a:t>
            </a:r>
            <a:br>
              <a:rPr lang="zh-CN" altLang="en-US" sz="2000" dirty="0" smtClean="0">
                <a:solidFill>
                  <a:schemeClr val="tx1"/>
                </a:solidFill>
                <a:latin typeface="微软雅黑" panose="020B0503020204020204" charset="-122"/>
                <a:ea typeface="微软雅黑" panose="020B0503020204020204" charset="-122"/>
                <a:sym typeface="黑体" panose="02010609060101010101" pitchFamily="49" charset="-122"/>
              </a:rPr>
            </a:br>
            <a:br>
              <a:rPr lang="zh-CN" altLang="en-US" sz="2400" dirty="0" smtClean="0">
                <a:solidFill>
                  <a:schemeClr val="tx1"/>
                </a:solidFill>
                <a:latin typeface="微软雅黑" panose="020B0503020204020204" charset="-122"/>
                <a:ea typeface="微软雅黑" panose="020B0503020204020204" charset="-122"/>
                <a:sym typeface="黑体" panose="02010609060101010101" pitchFamily="49" charset="-122"/>
              </a:rPr>
            </a:br>
            <a:endParaRPr lang="zh-CN" altLang="en-US" sz="2400" dirty="0" smtClean="0">
              <a:solidFill>
                <a:schemeClr val="tx1"/>
              </a:solidFill>
              <a:latin typeface="微软雅黑" panose="020B0503020204020204" charset="-122"/>
              <a:ea typeface="微软雅黑" panose="020B0503020204020204" charset="-122"/>
              <a:sym typeface="黑体" panose="02010609060101010101" pitchFamily="49" charset="-122"/>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 </a:t>
            </a:r>
            <a:endParaRPr lang="zh-CN" altLang="en-US" dirty="0"/>
          </a:p>
        </p:txBody>
      </p:sp>
      <p:sp>
        <p:nvSpPr>
          <p:cNvPr id="3" name="内容占位符 2"/>
          <p:cNvSpPr>
            <a:spLocks noGrp="1"/>
          </p:cNvSpPr>
          <p:nvPr>
            <p:ph idx="1"/>
          </p:nvPr>
        </p:nvSpPr>
        <p:spPr>
          <a:xfrm>
            <a:off x="0" y="647065"/>
            <a:ext cx="12192000" cy="568960"/>
          </a:xfrm>
          <a:solidFill>
            <a:srgbClr val="0070C0"/>
          </a:solidFill>
        </p:spPr>
        <p:txBody>
          <a:bodyPr/>
          <a:lstStyle/>
          <a:p>
            <a:pPr marL="0" indent="0">
              <a:spcBef>
                <a:spcPct val="0"/>
              </a:spcBef>
              <a:spcAft>
                <a:spcPct val="0"/>
              </a:spcAft>
              <a:buNone/>
              <a:defRPr/>
            </a:pPr>
            <a:r>
              <a:rPr lang="zh-CN" altLang="en-US" sz="2800" b="1" dirty="0" smtClean="0">
                <a:solidFill>
                  <a:schemeClr val="bg1"/>
                </a:solidFill>
                <a:latin typeface="微软雅黑" panose="020B0503020204020204" charset="-122"/>
                <a:ea typeface="微软雅黑" panose="020B0503020204020204" charset="-122"/>
                <a:sym typeface="黑体" panose="02010609060101010101" pitchFamily="49" charset="-122"/>
              </a:rPr>
              <a:t>                                五、安全措施</a:t>
            </a:r>
            <a:endParaRPr lang="zh-CN" altLang="en-US" sz="2800" b="1" dirty="0" smtClean="0">
              <a:solidFill>
                <a:schemeClr val="bg1"/>
              </a:solidFill>
              <a:latin typeface="微软雅黑" panose="020B0503020204020204" charset="-122"/>
              <a:ea typeface="微软雅黑" panose="020B0503020204020204" charset="-122"/>
              <a:sym typeface="黑体" panose="02010609060101010101" pitchFamily="49" charset="-122"/>
            </a:endParaRPr>
          </a:p>
        </p:txBody>
      </p:sp>
      <p:sp>
        <p:nvSpPr>
          <p:cNvPr id="4" name="矩形 3"/>
          <p:cNvSpPr/>
          <p:nvPr/>
        </p:nvSpPr>
        <p:spPr>
          <a:xfrm>
            <a:off x="1335405" y="2073910"/>
            <a:ext cx="5843270" cy="2614930"/>
          </a:xfrm>
          <a:prstGeom prst="rect">
            <a:avLst/>
          </a:prstGeom>
          <a:solidFill>
            <a:schemeClr val="bg1"/>
          </a:solidFill>
          <a:ln w="19050">
            <a:noFill/>
          </a:ln>
        </p:spPr>
        <p:txBody>
          <a:bodyPr wrap="square">
            <a:spAutoFit/>
          </a:bodyPr>
          <a:lstStyle/>
          <a:p>
            <a:pPr>
              <a:defRPr/>
            </a:pPr>
            <a:r>
              <a:rPr lang="zh-CN" altLang="en-US" b="1" dirty="0" smtClean="0">
                <a:solidFill>
                  <a:srgbClr val="FF0000"/>
                </a:solidFill>
                <a:latin typeface="微软雅黑" panose="020B0503020204020204" charset="-122"/>
                <a:ea typeface="微软雅黑" panose="020B0503020204020204" charset="-122"/>
                <a:cs typeface="+mj-cs"/>
                <a:sym typeface="黑体" panose="02010609060101010101" pitchFamily="49" charset="-122"/>
              </a:rPr>
              <a:t> </a:t>
            </a:r>
            <a:r>
              <a:rPr lang="zh-CN" altLang="en-US" sz="2000" b="1" dirty="0" smtClean="0">
                <a:solidFill>
                  <a:srgbClr val="FF0000"/>
                </a:solidFill>
                <a:latin typeface="微软雅黑" panose="020B0503020204020204" charset="-122"/>
                <a:ea typeface="微软雅黑" panose="020B0503020204020204" charset="-122"/>
                <a:cs typeface="+mj-cs"/>
                <a:sym typeface="黑体" panose="02010609060101010101" pitchFamily="49" charset="-122"/>
              </a:rPr>
              <a:t>作业前</a:t>
            </a:r>
            <a:r>
              <a:rPr lang="en-US" altLang="zh-CN" sz="2000" b="1" dirty="0" smtClean="0">
                <a:solidFill>
                  <a:srgbClr val="FF0000"/>
                </a:solidFill>
                <a:latin typeface="微软雅黑" panose="020B0503020204020204" charset="-122"/>
                <a:ea typeface="微软雅黑" panose="020B0503020204020204" charset="-122"/>
                <a:cs typeface="+mj-cs"/>
                <a:sym typeface="黑体" panose="02010609060101010101" pitchFamily="49" charset="-122"/>
              </a:rPr>
              <a:t>:</a:t>
            </a:r>
            <a:endParaRPr lang="en-US" altLang="zh-CN" sz="2000" b="1" dirty="0" smtClean="0">
              <a:solidFill>
                <a:srgbClr val="FF0000"/>
              </a:solidFill>
              <a:latin typeface="微软雅黑" panose="020B0503020204020204" charset="-122"/>
              <a:ea typeface="微软雅黑" panose="020B0503020204020204" charset="-122"/>
              <a:cs typeface="+mj-cs"/>
              <a:sym typeface="黑体" panose="02010609060101010101" pitchFamily="49" charset="-122"/>
            </a:endParaRPr>
          </a:p>
          <a:p>
            <a:pPr>
              <a:lnSpc>
                <a:spcPct val="120000"/>
              </a:lnSpc>
              <a:buClr>
                <a:srgbClr val="494DF9"/>
              </a:buClr>
              <a:buFont typeface="Wingdings" panose="05000000000000000000" pitchFamily="2" charset="2"/>
              <a:buChar char="Ø"/>
              <a:defRPr/>
            </a:pPr>
            <a:endParaRPr lang="en-US" altLang="zh-CN" sz="2000" b="1" dirty="0" smtClean="0">
              <a:solidFill>
                <a:srgbClr val="002060"/>
              </a:solidFill>
              <a:latin typeface="微软雅黑" panose="020B0503020204020204" charset="-122"/>
              <a:ea typeface="微软雅黑" panose="020B0503020204020204" charset="-122"/>
              <a:cs typeface="+mj-cs"/>
              <a:sym typeface="黑体" panose="02010609060101010101" pitchFamily="49" charset="-122"/>
            </a:endParaRPr>
          </a:p>
          <a:p>
            <a:pPr>
              <a:lnSpc>
                <a:spcPct val="120000"/>
              </a:lnSpc>
              <a:buClr>
                <a:srgbClr val="494DF9"/>
              </a:buClr>
              <a:buFont typeface="Wingdings" panose="05000000000000000000" pitchFamily="2" charset="2"/>
              <a:buChar char="Ø"/>
              <a:defRPr/>
            </a:pPr>
            <a:r>
              <a:rPr lang="zh-CN" altLang="en-US" sz="2000" dirty="0" smtClean="0">
                <a:solidFill>
                  <a:srgbClr val="002060"/>
                </a:solidFill>
                <a:latin typeface="微软雅黑" panose="020B0503020204020204" charset="-122"/>
                <a:ea typeface="微软雅黑" panose="020B0503020204020204" charset="-122"/>
                <a:cs typeface="+mj-cs"/>
                <a:sym typeface="黑体" panose="02010609060101010101" pitchFamily="49" charset="-122"/>
              </a:rPr>
              <a:t>断开含可燃物的管道</a:t>
            </a:r>
            <a:endParaRPr lang="zh-CN" altLang="en-US" sz="2000" dirty="0" smtClean="0">
              <a:solidFill>
                <a:srgbClr val="002060"/>
              </a:solidFill>
              <a:latin typeface="微软雅黑" panose="020B0503020204020204" charset="-122"/>
              <a:ea typeface="微软雅黑" panose="020B0503020204020204" charset="-122"/>
              <a:cs typeface="+mj-cs"/>
              <a:sym typeface="黑体" panose="02010609060101010101" pitchFamily="49" charset="-122"/>
            </a:endParaRPr>
          </a:p>
          <a:p>
            <a:pPr>
              <a:lnSpc>
                <a:spcPct val="120000"/>
              </a:lnSpc>
              <a:buClr>
                <a:srgbClr val="494DF9"/>
              </a:buClr>
              <a:buFont typeface="Wingdings" panose="05000000000000000000" pitchFamily="2" charset="2"/>
              <a:buChar char="Ø"/>
              <a:defRPr/>
            </a:pPr>
            <a:r>
              <a:rPr lang="zh-CN" altLang="en-US" sz="2000" dirty="0" smtClean="0">
                <a:solidFill>
                  <a:srgbClr val="002060"/>
                </a:solidFill>
                <a:latin typeface="微软雅黑" panose="020B0503020204020204" charset="-122"/>
                <a:ea typeface="微软雅黑" panose="020B0503020204020204" charset="-122"/>
                <a:cs typeface="+mj-cs"/>
                <a:sym typeface="黑体" panose="02010609060101010101" pitchFamily="49" charset="-122"/>
              </a:rPr>
              <a:t>清洁</a:t>
            </a:r>
            <a:r>
              <a:rPr lang="en-US" altLang="zh-CN" sz="2000" dirty="0" smtClean="0">
                <a:solidFill>
                  <a:srgbClr val="002060"/>
                </a:solidFill>
                <a:latin typeface="微软雅黑" panose="020B0503020204020204" charset="-122"/>
                <a:ea typeface="微软雅黑" panose="020B0503020204020204" charset="-122"/>
                <a:cs typeface="+mj-cs"/>
                <a:sym typeface="黑体" panose="02010609060101010101" pitchFamily="49" charset="-122"/>
              </a:rPr>
              <a:t>, </a:t>
            </a:r>
            <a:r>
              <a:rPr lang="zh-CN" altLang="en-US" sz="2000" dirty="0" smtClean="0">
                <a:solidFill>
                  <a:srgbClr val="002060"/>
                </a:solidFill>
                <a:latin typeface="微软雅黑" panose="020B0503020204020204" charset="-122"/>
                <a:ea typeface="微软雅黑" panose="020B0503020204020204" charset="-122"/>
                <a:cs typeface="+mj-cs"/>
                <a:sym typeface="黑体" panose="02010609060101010101" pitchFamily="49" charset="-122"/>
              </a:rPr>
              <a:t>通风</a:t>
            </a:r>
            <a:endParaRPr lang="zh-CN" altLang="en-US" sz="2000" dirty="0" smtClean="0">
              <a:solidFill>
                <a:srgbClr val="002060"/>
              </a:solidFill>
              <a:latin typeface="微软雅黑" panose="020B0503020204020204" charset="-122"/>
              <a:ea typeface="微软雅黑" panose="020B0503020204020204" charset="-122"/>
              <a:cs typeface="+mj-cs"/>
              <a:sym typeface="黑体" panose="02010609060101010101" pitchFamily="49" charset="-122"/>
            </a:endParaRPr>
          </a:p>
          <a:p>
            <a:pPr>
              <a:lnSpc>
                <a:spcPct val="120000"/>
              </a:lnSpc>
              <a:buClr>
                <a:srgbClr val="494DF9"/>
              </a:buClr>
              <a:buFont typeface="Wingdings" panose="05000000000000000000" pitchFamily="2" charset="2"/>
              <a:buChar char="Ø"/>
              <a:defRPr/>
            </a:pPr>
            <a:r>
              <a:rPr lang="zh-CN" altLang="en-US" sz="2000" dirty="0" smtClean="0">
                <a:solidFill>
                  <a:srgbClr val="002060"/>
                </a:solidFill>
                <a:latin typeface="微软雅黑" panose="020B0503020204020204" charset="-122"/>
                <a:ea typeface="微软雅黑" panose="020B0503020204020204" charset="-122"/>
                <a:cs typeface="+mj-cs"/>
                <a:sym typeface="黑体" panose="02010609060101010101" pitchFamily="49" charset="-122"/>
              </a:rPr>
              <a:t>监测管道、槽罐容器等内部及外部的爆炸空气</a:t>
            </a:r>
            <a:endParaRPr lang="zh-CN" altLang="en-US" sz="2000" dirty="0" smtClean="0">
              <a:solidFill>
                <a:srgbClr val="002060"/>
              </a:solidFill>
              <a:latin typeface="微软雅黑" panose="020B0503020204020204" charset="-122"/>
              <a:ea typeface="微软雅黑" panose="020B0503020204020204" charset="-122"/>
              <a:cs typeface="+mj-cs"/>
              <a:sym typeface="黑体" panose="02010609060101010101" pitchFamily="49" charset="-122"/>
            </a:endParaRPr>
          </a:p>
          <a:p>
            <a:pPr>
              <a:lnSpc>
                <a:spcPct val="120000"/>
              </a:lnSpc>
              <a:buClr>
                <a:srgbClr val="494DF9"/>
              </a:buClr>
              <a:buFont typeface="Wingdings" panose="05000000000000000000" pitchFamily="2" charset="2"/>
              <a:buChar char="Ø"/>
              <a:defRPr/>
            </a:pPr>
            <a:r>
              <a:rPr lang="zh-CN" altLang="en-US" sz="2000" dirty="0" smtClean="0">
                <a:solidFill>
                  <a:srgbClr val="002060"/>
                </a:solidFill>
                <a:latin typeface="微软雅黑" panose="020B0503020204020204" charset="-122"/>
                <a:ea typeface="微软雅黑" panose="020B0503020204020204" charset="-122"/>
                <a:cs typeface="+mj-cs"/>
                <a:sym typeface="黑体" panose="02010609060101010101" pitchFamily="49" charset="-122"/>
              </a:rPr>
              <a:t>确保有灭火器可用</a:t>
            </a:r>
            <a:endParaRPr lang="zh-CN" altLang="en-US" sz="2000" dirty="0" smtClean="0">
              <a:solidFill>
                <a:srgbClr val="002060"/>
              </a:solidFill>
              <a:latin typeface="微软雅黑" panose="020B0503020204020204" charset="-122"/>
              <a:ea typeface="微软雅黑" panose="020B0503020204020204" charset="-122"/>
              <a:cs typeface="+mj-cs"/>
              <a:sym typeface="黑体" panose="02010609060101010101" pitchFamily="49" charset="-122"/>
            </a:endParaRPr>
          </a:p>
          <a:p>
            <a:pPr>
              <a:lnSpc>
                <a:spcPct val="120000"/>
              </a:lnSpc>
              <a:buClr>
                <a:srgbClr val="494DF9"/>
              </a:buClr>
              <a:buFont typeface="Wingdings" panose="05000000000000000000" pitchFamily="2" charset="2"/>
              <a:buChar char="Ø"/>
              <a:defRPr/>
            </a:pPr>
            <a:r>
              <a:rPr lang="zh-CN" altLang="en-US" sz="2000" dirty="0" smtClean="0">
                <a:solidFill>
                  <a:srgbClr val="002060"/>
                </a:solidFill>
                <a:latin typeface="微软雅黑" panose="020B0503020204020204" charset="-122"/>
                <a:ea typeface="微软雅黑" panose="020B0503020204020204" charset="-122"/>
                <a:cs typeface="+mj-cs"/>
                <a:sym typeface="黑体" panose="02010609060101010101" pitchFamily="49" charset="-122"/>
              </a:rPr>
              <a:t>掩盖栅格、移走可燃物</a:t>
            </a:r>
            <a:endParaRPr lang="zh-CN" altLang="en-US" sz="2000" dirty="0" smtClean="0">
              <a:solidFill>
                <a:srgbClr val="002060"/>
              </a:solidFill>
              <a:latin typeface="微软雅黑" panose="020B0503020204020204" charset="-122"/>
              <a:ea typeface="微软雅黑" panose="020B0503020204020204" charset="-122"/>
              <a:cs typeface="+mj-cs"/>
              <a:sym typeface="黑体" panose="02010609060101010101" pitchFamily="49" charset="-122"/>
            </a:endParaRPr>
          </a:p>
        </p:txBody>
      </p:sp>
      <p:pic>
        <p:nvPicPr>
          <p:cNvPr id="5" name="图片 4" descr="C:\Users\wangrg\AppData\Local\Microsoft\Windows\Temporary Internet Files\Content.Word\IMG_1021.jpg"/>
          <p:cNvPicPr>
            <a:picLocks noChangeAspect="1" noChangeArrowheads="1"/>
          </p:cNvPicPr>
          <p:nvPr/>
        </p:nvPicPr>
        <p:blipFill>
          <a:blip r:embed="rId1" cstate="print"/>
          <a:srcRect l="16072" t="7831" r="4282" b="4819"/>
          <a:stretch>
            <a:fillRect/>
          </a:stretch>
        </p:blipFill>
        <p:spPr bwMode="auto">
          <a:xfrm>
            <a:off x="7540625" y="1691005"/>
            <a:ext cx="3629660" cy="4707255"/>
          </a:xfrm>
          <a:prstGeom prst="rect">
            <a:avLst/>
          </a:prstGeom>
          <a:noFill/>
          <a:ln w="19050">
            <a:solidFill>
              <a:srgbClr val="0070C0"/>
            </a:solid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 </a:t>
            </a:r>
            <a:endParaRPr lang="zh-CN" altLang="en-US" dirty="0"/>
          </a:p>
        </p:txBody>
      </p:sp>
      <p:sp>
        <p:nvSpPr>
          <p:cNvPr id="3" name="内容占位符 2"/>
          <p:cNvSpPr>
            <a:spLocks noGrp="1"/>
          </p:cNvSpPr>
          <p:nvPr>
            <p:ph idx="1"/>
          </p:nvPr>
        </p:nvSpPr>
        <p:spPr>
          <a:xfrm>
            <a:off x="0" y="669290"/>
            <a:ext cx="12192000" cy="579755"/>
          </a:xfrm>
          <a:solidFill>
            <a:srgbClr val="0070C0"/>
          </a:solidFill>
        </p:spPr>
        <p:txBody>
          <a:bodyPr/>
          <a:lstStyle/>
          <a:p>
            <a:pPr>
              <a:buNone/>
            </a:pPr>
            <a:r>
              <a:rPr lang="zh-CN" altLang="en-US" sz="2800" b="1" dirty="0" smtClean="0">
                <a:solidFill>
                  <a:srgbClr val="0070C0"/>
                </a:solidFill>
                <a:latin typeface="微软雅黑" panose="020B0503020204020204" charset="-122"/>
                <a:ea typeface="微软雅黑" panose="020B0503020204020204" charset="-122"/>
                <a:sym typeface="黑体" panose="02010609060101010101" pitchFamily="49" charset="-122"/>
              </a:rPr>
              <a:t>                                       </a:t>
            </a:r>
            <a:r>
              <a:rPr lang="zh-CN" altLang="en-US" sz="2800" b="1" dirty="0" smtClean="0">
                <a:solidFill>
                  <a:schemeClr val="bg1"/>
                </a:solidFill>
                <a:latin typeface="微软雅黑" panose="020B0503020204020204" charset="-122"/>
                <a:ea typeface="微软雅黑" panose="020B0503020204020204" charset="-122"/>
                <a:sym typeface="黑体" panose="02010609060101010101" pitchFamily="49" charset="-122"/>
              </a:rPr>
              <a:t>一、 动火作业的定义</a:t>
            </a:r>
            <a:endParaRPr lang="zh-CN" altLang="en-US" sz="2800" b="1" dirty="0" smtClean="0">
              <a:solidFill>
                <a:schemeClr val="bg1"/>
              </a:solidFill>
              <a:latin typeface="微软雅黑" panose="020B0503020204020204" charset="-122"/>
              <a:ea typeface="微软雅黑" panose="020B0503020204020204" charset="-122"/>
              <a:sym typeface="黑体" panose="02010609060101010101" pitchFamily="49" charset="-122"/>
            </a:endParaRPr>
          </a:p>
        </p:txBody>
      </p:sp>
      <p:sp>
        <p:nvSpPr>
          <p:cNvPr id="4" name="矩形 3"/>
          <p:cNvSpPr/>
          <p:nvPr/>
        </p:nvSpPr>
        <p:spPr>
          <a:xfrm>
            <a:off x="1277620" y="2637155"/>
            <a:ext cx="9804400" cy="1900555"/>
          </a:xfrm>
          <a:prstGeom prst="rect">
            <a:avLst/>
          </a:prstGeom>
          <a:solidFill>
            <a:schemeClr val="bg1"/>
          </a:solidFill>
          <a:ln w="19050">
            <a:noFill/>
          </a:ln>
        </p:spPr>
        <p:txBody>
          <a:bodyPr wrap="square">
            <a:spAutoFit/>
          </a:bodyPr>
          <a:lstStyle/>
          <a:p>
            <a:pPr marL="533400" indent="-533400">
              <a:lnSpc>
                <a:spcPct val="140000"/>
              </a:lnSpc>
              <a:buClr>
                <a:srgbClr val="2004F0"/>
              </a:buClr>
              <a:defRPr/>
            </a:pPr>
            <a:r>
              <a:rPr lang="zh-CN" altLang="en-US" sz="2400" dirty="0" smtClean="0">
                <a:solidFill>
                  <a:srgbClr val="002060"/>
                </a:solidFill>
                <a:latin typeface="微软雅黑" panose="020B0503020204020204" charset="-122"/>
                <a:ea typeface="微软雅黑" panose="020B0503020204020204" charset="-122"/>
                <a:cs typeface="+mn-cs"/>
                <a:sym typeface="黑体" panose="02010609060101010101" pitchFamily="49" charset="-122"/>
              </a:rPr>
              <a:t>      </a:t>
            </a:r>
            <a:r>
              <a:rPr lang="zh-CN" altLang="en-US" sz="2000" dirty="0" smtClean="0">
                <a:solidFill>
                  <a:srgbClr val="002060"/>
                </a:solidFill>
                <a:latin typeface="微软雅黑" panose="020B0503020204020204" charset="-122"/>
                <a:ea typeface="微软雅黑" panose="020B0503020204020204" charset="-122"/>
                <a:cs typeface="+mn-cs"/>
                <a:sym typeface="黑体" panose="02010609060101010101" pitchFamily="49" charset="-122"/>
              </a:rPr>
              <a:t>一项可能产生热量的工作，产生的热量足够引起易燃与可燃物质的燃烧。</a:t>
            </a:r>
            <a:endParaRPr lang="zh-CN" altLang="en-US" sz="2000" dirty="0" smtClean="0">
              <a:solidFill>
                <a:srgbClr val="002060"/>
              </a:solidFill>
              <a:latin typeface="微软雅黑" panose="020B0503020204020204" charset="-122"/>
              <a:ea typeface="微软雅黑" panose="020B0503020204020204" charset="-122"/>
              <a:cs typeface="+mn-cs"/>
              <a:sym typeface="黑体" panose="02010609060101010101" pitchFamily="49" charset="-122"/>
            </a:endParaRPr>
          </a:p>
          <a:p>
            <a:pPr marL="533400" indent="-533400">
              <a:lnSpc>
                <a:spcPct val="140000"/>
              </a:lnSpc>
              <a:buClr>
                <a:srgbClr val="2004F0"/>
              </a:buClr>
              <a:defRPr/>
            </a:pPr>
            <a:endParaRPr lang="en-US" altLang="zh-CN" sz="2000" dirty="0" smtClean="0">
              <a:solidFill>
                <a:srgbClr val="002060"/>
              </a:solidFill>
              <a:latin typeface="微软雅黑" panose="020B0503020204020204" charset="-122"/>
              <a:ea typeface="微软雅黑" panose="020B0503020204020204" charset="-122"/>
              <a:cs typeface="+mn-cs"/>
              <a:sym typeface="黑体" panose="02010609060101010101" pitchFamily="49" charset="-122"/>
            </a:endParaRPr>
          </a:p>
          <a:p>
            <a:pPr marL="533400" indent="-533400">
              <a:lnSpc>
                <a:spcPct val="140000"/>
              </a:lnSpc>
              <a:buClr>
                <a:srgbClr val="2004F0"/>
              </a:buClr>
              <a:defRPr/>
            </a:pPr>
            <a:r>
              <a:rPr lang="zh-CN" altLang="en-US" sz="2000" dirty="0" smtClean="0">
                <a:solidFill>
                  <a:srgbClr val="002060"/>
                </a:solidFill>
                <a:latin typeface="微软雅黑" panose="020B0503020204020204" charset="-122"/>
                <a:ea typeface="微软雅黑" panose="020B0503020204020204" charset="-122"/>
                <a:cs typeface="+mn-cs"/>
                <a:sym typeface="黑体" panose="02010609060101010101" pitchFamily="49" charset="-122"/>
              </a:rPr>
              <a:t>      在具有火灾爆炸危险场所内进行包括焊接、切割、铜焊、研磨等,非防爆用电的工具,或者类似的燃烧或火星的发生工具与设备,都属于动火作业。</a:t>
            </a:r>
            <a:endParaRPr lang="zh-CN" altLang="en-US" sz="2000" dirty="0" smtClean="0">
              <a:solidFill>
                <a:srgbClr val="002060"/>
              </a:solidFill>
              <a:latin typeface="微软雅黑" panose="020B0503020204020204" charset="-122"/>
              <a:ea typeface="微软雅黑" panose="020B0503020204020204" charset="-122"/>
              <a:cs typeface="+mn-cs"/>
              <a:sym typeface="黑体" panose="02010609060101010101" pitchFamily="49" charset="-122"/>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 </a:t>
            </a:r>
            <a:endParaRPr lang="zh-CN" altLang="en-US" dirty="0"/>
          </a:p>
        </p:txBody>
      </p:sp>
      <p:sp>
        <p:nvSpPr>
          <p:cNvPr id="3" name="内容占位符 2"/>
          <p:cNvSpPr>
            <a:spLocks noGrp="1"/>
          </p:cNvSpPr>
          <p:nvPr>
            <p:ph idx="1"/>
          </p:nvPr>
        </p:nvSpPr>
        <p:spPr>
          <a:xfrm>
            <a:off x="914400" y="1772920"/>
            <a:ext cx="10291445" cy="4266565"/>
          </a:xfrm>
          <a:solidFill>
            <a:schemeClr val="bg1"/>
          </a:solidFill>
          <a:ln w="19050">
            <a:noFill/>
          </a:ln>
        </p:spPr>
        <p:txBody>
          <a:bodyPr>
            <a:normAutofit/>
          </a:bodyPr>
          <a:lstStyle/>
          <a:p>
            <a:pPr>
              <a:buNone/>
            </a:pPr>
            <a:r>
              <a:rPr lang="zh-CN" altLang="en-US" sz="2800" b="1" dirty="0" smtClean="0">
                <a:solidFill>
                  <a:srgbClr val="FF0000"/>
                </a:solidFill>
                <a:latin typeface="微软雅黑" panose="020B0503020204020204" charset="-122"/>
                <a:ea typeface="微软雅黑" panose="020B0503020204020204" charset="-122"/>
                <a:cs typeface="+mj-cs"/>
                <a:sym typeface="黑体" panose="02010609060101010101" pitchFamily="49" charset="-122"/>
              </a:rPr>
              <a:t> </a:t>
            </a:r>
            <a:r>
              <a:rPr lang="zh-CN" altLang="en-US" sz="2000" b="1" dirty="0" smtClean="0">
                <a:solidFill>
                  <a:srgbClr val="FF0000"/>
                </a:solidFill>
                <a:latin typeface="微软雅黑" panose="020B0503020204020204" charset="-122"/>
                <a:ea typeface="微软雅黑" panose="020B0503020204020204" charset="-122"/>
                <a:cs typeface="+mj-cs"/>
                <a:sym typeface="黑体" panose="02010609060101010101" pitchFamily="49" charset="-122"/>
              </a:rPr>
              <a:t>作业中</a:t>
            </a:r>
            <a:r>
              <a:rPr lang="en-US" altLang="zh-CN" sz="2000" b="1" dirty="0" smtClean="0">
                <a:solidFill>
                  <a:srgbClr val="FF0000"/>
                </a:solidFill>
                <a:latin typeface="微软雅黑" panose="020B0503020204020204" charset="-122"/>
                <a:ea typeface="微软雅黑" panose="020B0503020204020204" charset="-122"/>
                <a:cs typeface="+mj-cs"/>
                <a:sym typeface="黑体" panose="02010609060101010101" pitchFamily="49" charset="-122"/>
              </a:rPr>
              <a:t>:</a:t>
            </a:r>
            <a:endParaRPr lang="en-US" altLang="zh-CN" sz="2000" b="1" dirty="0" smtClean="0">
              <a:solidFill>
                <a:srgbClr val="FF0000"/>
              </a:solidFill>
              <a:latin typeface="微软雅黑" panose="020B0503020204020204" charset="-122"/>
              <a:ea typeface="微软雅黑" panose="020B0503020204020204" charset="-122"/>
              <a:cs typeface="+mj-cs"/>
              <a:sym typeface="黑体" panose="02010609060101010101" pitchFamily="49" charset="-122"/>
            </a:endParaRPr>
          </a:p>
          <a:p>
            <a:pPr marL="0" indent="0">
              <a:lnSpc>
                <a:spcPct val="120000"/>
              </a:lnSpc>
              <a:spcBef>
                <a:spcPct val="0"/>
              </a:spcBef>
              <a:spcAft>
                <a:spcPct val="0"/>
              </a:spcAft>
              <a:buNone/>
              <a:defRPr/>
            </a:pPr>
            <a:r>
              <a:rPr lang="zh-CN" altLang="en-US" sz="2000" b="1" dirty="0" smtClean="0">
                <a:solidFill>
                  <a:srgbClr val="002060"/>
                </a:solidFill>
                <a:latin typeface="微软雅黑" panose="020B0503020204020204" charset="-122"/>
                <a:ea typeface="微软雅黑" panose="020B0503020204020204" charset="-122"/>
                <a:cs typeface="+mj-cs"/>
                <a:sym typeface="黑体" panose="02010609060101010101" pitchFamily="49" charset="-122"/>
              </a:rPr>
              <a:t>        </a:t>
            </a:r>
            <a:endParaRPr lang="en-US" altLang="zh-CN" sz="2000" b="1" dirty="0" smtClean="0">
              <a:solidFill>
                <a:srgbClr val="002060"/>
              </a:solidFill>
              <a:latin typeface="微软雅黑" panose="020B0503020204020204" charset="-122"/>
              <a:ea typeface="微软雅黑" panose="020B0503020204020204" charset="-122"/>
              <a:cs typeface="+mj-cs"/>
              <a:sym typeface="黑体" panose="02010609060101010101" pitchFamily="49" charset="-122"/>
            </a:endParaRPr>
          </a:p>
          <a:p>
            <a:pPr>
              <a:lnSpc>
                <a:spcPct val="120000"/>
              </a:lnSpc>
              <a:buClr>
                <a:srgbClr val="494DF9"/>
              </a:buClr>
              <a:buNone/>
              <a:defRPr/>
            </a:pPr>
            <a:r>
              <a:rPr lang="en-US" altLang="zh-CN" sz="2000" dirty="0" smtClean="0">
                <a:solidFill>
                  <a:srgbClr val="002060"/>
                </a:solidFill>
                <a:latin typeface="微软雅黑" panose="020B0503020204020204" charset="-122"/>
                <a:ea typeface="微软雅黑" panose="020B0503020204020204" charset="-122"/>
                <a:sym typeface="黑体" panose="02010609060101010101" pitchFamily="49" charset="-122"/>
              </a:rPr>
              <a:t>1</a:t>
            </a:r>
            <a:r>
              <a:rPr lang="zh-CN" altLang="en-US" sz="2000" dirty="0" smtClean="0">
                <a:solidFill>
                  <a:srgbClr val="002060"/>
                </a:solidFill>
                <a:latin typeface="微软雅黑" panose="020B0503020204020204" charset="-122"/>
                <a:ea typeface="微软雅黑" panose="020B0503020204020204" charset="-122"/>
                <a:sym typeface="黑体" panose="02010609060101010101" pitchFamily="49" charset="-122"/>
              </a:rPr>
              <a:t>、 监督员监护</a:t>
            </a:r>
            <a:endParaRPr lang="zh-CN" altLang="en-US" sz="2000" dirty="0" smtClean="0">
              <a:solidFill>
                <a:srgbClr val="002060"/>
              </a:solidFill>
              <a:latin typeface="微软雅黑" panose="020B0503020204020204" charset="-122"/>
              <a:ea typeface="微软雅黑" panose="020B0503020204020204" charset="-122"/>
              <a:sym typeface="黑体" panose="02010609060101010101" pitchFamily="49" charset="-122"/>
            </a:endParaRPr>
          </a:p>
          <a:p>
            <a:pPr>
              <a:lnSpc>
                <a:spcPct val="120000"/>
              </a:lnSpc>
              <a:buClr>
                <a:srgbClr val="494DF9"/>
              </a:buClr>
              <a:buNone/>
              <a:defRPr/>
            </a:pPr>
            <a:r>
              <a:rPr lang="en-US" altLang="zh-CN" sz="2000" dirty="0" smtClean="0">
                <a:solidFill>
                  <a:srgbClr val="002060"/>
                </a:solidFill>
                <a:latin typeface="微软雅黑" panose="020B0503020204020204" charset="-122"/>
                <a:ea typeface="微软雅黑" panose="020B0503020204020204" charset="-122"/>
                <a:cs typeface="+mj-cs"/>
                <a:sym typeface="黑体" panose="02010609060101010101" pitchFamily="49" charset="-122"/>
              </a:rPr>
              <a:t>2</a:t>
            </a:r>
            <a:r>
              <a:rPr lang="zh-CN" altLang="en-US" sz="2000" dirty="0" smtClean="0">
                <a:solidFill>
                  <a:srgbClr val="002060"/>
                </a:solidFill>
                <a:latin typeface="微软雅黑" panose="020B0503020204020204" charset="-122"/>
                <a:ea typeface="微软雅黑" panose="020B0503020204020204" charset="-122"/>
                <a:cs typeface="+mj-cs"/>
                <a:sym typeface="黑体" panose="02010609060101010101" pitchFamily="49" charset="-122"/>
              </a:rPr>
              <a:t>、 保持地面潮湿</a:t>
            </a:r>
            <a:endParaRPr lang="en-US" altLang="zh-CN" sz="2000" dirty="0" smtClean="0">
              <a:solidFill>
                <a:srgbClr val="002060"/>
              </a:solidFill>
              <a:latin typeface="微软雅黑" panose="020B0503020204020204" charset="-122"/>
              <a:ea typeface="微软雅黑" panose="020B0503020204020204" charset="-122"/>
              <a:cs typeface="+mj-cs"/>
              <a:sym typeface="黑体" panose="02010609060101010101" pitchFamily="49" charset="-122"/>
            </a:endParaRPr>
          </a:p>
          <a:p>
            <a:pPr>
              <a:lnSpc>
                <a:spcPct val="120000"/>
              </a:lnSpc>
              <a:buClr>
                <a:srgbClr val="494DF9"/>
              </a:buClr>
              <a:buNone/>
              <a:defRPr/>
            </a:pPr>
            <a:r>
              <a:rPr lang="en-US" altLang="zh-CN" sz="2000" dirty="0" smtClean="0">
                <a:solidFill>
                  <a:srgbClr val="002060"/>
                </a:solidFill>
                <a:latin typeface="微软雅黑" panose="020B0503020204020204" charset="-122"/>
                <a:ea typeface="微软雅黑" panose="020B0503020204020204" charset="-122"/>
                <a:cs typeface="+mj-cs"/>
                <a:sym typeface="黑体" panose="02010609060101010101" pitchFamily="49" charset="-122"/>
              </a:rPr>
              <a:t>3</a:t>
            </a:r>
            <a:r>
              <a:rPr lang="zh-CN" altLang="en-US" sz="2000" dirty="0" smtClean="0">
                <a:solidFill>
                  <a:srgbClr val="002060"/>
                </a:solidFill>
                <a:latin typeface="微软雅黑" panose="020B0503020204020204" charset="-122"/>
                <a:ea typeface="微软雅黑" panose="020B0503020204020204" charset="-122"/>
                <a:cs typeface="+mj-cs"/>
                <a:sym typeface="黑体" panose="02010609060101010101" pitchFamily="49" charset="-122"/>
              </a:rPr>
              <a:t>、氧气瓶、乙炔瓶应离用火点</a:t>
            </a:r>
            <a:r>
              <a:rPr lang="en-US" altLang="zh-CN" sz="2000" dirty="0" smtClean="0">
                <a:solidFill>
                  <a:srgbClr val="002060"/>
                </a:solidFill>
                <a:latin typeface="微软雅黑" panose="020B0503020204020204" charset="-122"/>
                <a:ea typeface="微软雅黑" panose="020B0503020204020204" charset="-122"/>
                <a:cs typeface="+mj-cs"/>
                <a:sym typeface="黑体" panose="02010609060101010101" pitchFamily="49" charset="-122"/>
              </a:rPr>
              <a:t>10</a:t>
            </a:r>
            <a:r>
              <a:rPr lang="zh-CN" altLang="en-US" sz="2000" dirty="0" smtClean="0">
                <a:solidFill>
                  <a:srgbClr val="002060"/>
                </a:solidFill>
                <a:latin typeface="微软雅黑" panose="020B0503020204020204" charset="-122"/>
                <a:ea typeface="微软雅黑" panose="020B0503020204020204" charset="-122"/>
                <a:cs typeface="+mj-cs"/>
                <a:sym typeface="黑体" panose="02010609060101010101" pitchFamily="49" charset="-122"/>
              </a:rPr>
              <a:t>米以上，氧气瓶与乙炔瓶要防 止曝晒或高温烘烤， 严禁沾油污，乙炔瓶严禁平放或倒置使用，乙炔胶管严禁用氧气吹扫</a:t>
            </a:r>
            <a:endParaRPr lang="en-US" altLang="zh-CN" sz="2000" dirty="0" smtClean="0">
              <a:solidFill>
                <a:srgbClr val="002060"/>
              </a:solidFill>
              <a:latin typeface="微软雅黑" panose="020B0503020204020204" charset="-122"/>
              <a:ea typeface="微软雅黑" panose="020B0503020204020204" charset="-122"/>
              <a:cs typeface="+mj-cs"/>
              <a:sym typeface="黑体" panose="02010609060101010101" pitchFamily="49" charset="-122"/>
            </a:endParaRPr>
          </a:p>
          <a:p>
            <a:pPr>
              <a:lnSpc>
                <a:spcPct val="120000"/>
              </a:lnSpc>
              <a:buClr>
                <a:srgbClr val="494DF9"/>
              </a:buClr>
              <a:buNone/>
              <a:defRPr/>
            </a:pPr>
            <a:r>
              <a:rPr lang="en-US" altLang="zh-CN" sz="2000" dirty="0" smtClean="0">
                <a:solidFill>
                  <a:srgbClr val="002060"/>
                </a:solidFill>
                <a:latin typeface="微软雅黑" panose="020B0503020204020204" charset="-122"/>
                <a:ea typeface="微软雅黑" panose="020B0503020204020204" charset="-122"/>
                <a:cs typeface="+mj-cs"/>
                <a:sym typeface="黑体" panose="02010609060101010101" pitchFamily="49" charset="-122"/>
              </a:rPr>
              <a:t>4</a:t>
            </a:r>
            <a:r>
              <a:rPr lang="zh-CN" altLang="en-US" sz="2000" dirty="0" smtClean="0">
                <a:solidFill>
                  <a:srgbClr val="002060"/>
                </a:solidFill>
                <a:latin typeface="微软雅黑" panose="020B0503020204020204" charset="-122"/>
                <a:ea typeface="微软雅黑" panose="020B0503020204020204" charset="-122"/>
                <a:cs typeface="+mj-cs"/>
                <a:sym typeface="黑体" panose="02010609060101010101" pitchFamily="49" charset="-122"/>
              </a:rPr>
              <a:t>、高空用火，要根据环境情况用防火布等挡好火花，防止向外飞溅，遇有五级以上大风时必须停止用火</a:t>
            </a:r>
            <a:endParaRPr lang="zh-CN" altLang="en-US" sz="2000" dirty="0" smtClean="0">
              <a:solidFill>
                <a:srgbClr val="002060"/>
              </a:solidFill>
              <a:latin typeface="微软雅黑" panose="020B0503020204020204" charset="-122"/>
              <a:ea typeface="微软雅黑" panose="020B0503020204020204" charset="-122"/>
              <a:cs typeface="+mj-cs"/>
              <a:sym typeface="黑体" panose="02010609060101010101" pitchFamily="49" charset="-122"/>
            </a:endParaRPr>
          </a:p>
          <a:p>
            <a:pPr marL="0" indent="0">
              <a:lnSpc>
                <a:spcPct val="120000"/>
              </a:lnSpc>
              <a:spcBef>
                <a:spcPct val="0"/>
              </a:spcBef>
              <a:spcAft>
                <a:spcPct val="0"/>
              </a:spcAft>
              <a:buNone/>
              <a:defRPr/>
            </a:pPr>
            <a:endParaRPr lang="zh-CN" altLang="en-US" sz="2000" dirty="0" smtClean="0">
              <a:solidFill>
                <a:srgbClr val="002060"/>
              </a:solidFill>
              <a:latin typeface="微软雅黑" panose="020B0503020204020204" charset="-122"/>
              <a:ea typeface="微软雅黑" panose="020B0503020204020204" charset="-122"/>
              <a:cs typeface="+mj-cs"/>
              <a:sym typeface="黑体" panose="02010609060101010101" pitchFamily="49" charset="-122"/>
            </a:endParaRPr>
          </a:p>
        </p:txBody>
      </p:sp>
      <p:sp>
        <p:nvSpPr>
          <p:cNvPr id="4" name="矩形 3"/>
          <p:cNvSpPr/>
          <p:nvPr/>
        </p:nvSpPr>
        <p:spPr>
          <a:xfrm>
            <a:off x="116205" y="490855"/>
            <a:ext cx="12075160" cy="521970"/>
          </a:xfrm>
          <a:prstGeom prst="rect">
            <a:avLst/>
          </a:prstGeom>
          <a:solidFill>
            <a:srgbClr val="0070C0"/>
          </a:solidFill>
        </p:spPr>
        <p:txBody>
          <a:bodyPr wrap="square">
            <a:spAutoFit/>
          </a:bodyPr>
          <a:lstStyle/>
          <a:p>
            <a:pPr>
              <a:defRPr/>
            </a:pPr>
            <a:r>
              <a:rPr lang="zh-CN" altLang="en-US" sz="2800" b="1" dirty="0" smtClean="0">
                <a:solidFill>
                  <a:schemeClr val="bg1"/>
                </a:solidFill>
                <a:latin typeface="微软雅黑" panose="020B0503020204020204" charset="-122"/>
                <a:ea typeface="微软雅黑" panose="020B0503020204020204" charset="-122"/>
                <a:sym typeface="黑体" panose="02010609060101010101" pitchFamily="49" charset="-122"/>
              </a:rPr>
              <a:t>                                             五、安全措施</a:t>
            </a:r>
            <a:endParaRPr lang="zh-CN" altLang="en-US" sz="2800" b="1" dirty="0" smtClean="0">
              <a:solidFill>
                <a:schemeClr val="bg1"/>
              </a:solidFill>
              <a:latin typeface="微软雅黑" panose="020B0503020204020204" charset="-122"/>
              <a:ea typeface="微软雅黑" panose="020B0503020204020204" charset="-122"/>
              <a:sym typeface="黑体" panose="02010609060101010101" pitchFamily="49" charset="-122"/>
            </a:endParaRPr>
          </a:p>
        </p:txBody>
      </p:sp>
      <p:pic>
        <p:nvPicPr>
          <p:cNvPr id="6" name="图片 5" descr="C:\Users\wangrg\AppData\Local\Microsoft\Windows\Temporary Internet Files\Content.Word\IMG_1030.jpg"/>
          <p:cNvPicPr>
            <a:picLocks noChangeAspect="1" noChangeArrowheads="1"/>
          </p:cNvPicPr>
          <p:nvPr/>
        </p:nvPicPr>
        <p:blipFill>
          <a:blip r:embed="rId1" cstate="print"/>
          <a:srcRect l="7574" t="51679" r="13685" b="4066"/>
          <a:stretch>
            <a:fillRect/>
          </a:stretch>
        </p:blipFill>
        <p:spPr bwMode="auto">
          <a:xfrm>
            <a:off x="7177668" y="1382751"/>
            <a:ext cx="2467650" cy="173536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2" name="Rectangle 4"/>
          <p:cNvSpPr>
            <a:spLocks noChangeArrowheads="1"/>
          </p:cNvSpPr>
          <p:nvPr/>
        </p:nvSpPr>
        <p:spPr bwMode="auto">
          <a:xfrm>
            <a:off x="2619375" y="625642"/>
            <a:ext cx="1825625" cy="521970"/>
          </a:xfrm>
          <a:prstGeom prst="rect">
            <a:avLst/>
          </a:prstGeom>
          <a:noFill/>
          <a:ln w="12700" algn="ctr">
            <a:noFill/>
            <a:miter lim="800000"/>
            <a:headEnd type="none" w="sm" len="sm"/>
            <a:tailEnd type="none" w="sm" len="sm"/>
          </a:ln>
          <a:effectLst/>
        </p:spPr>
        <p:txBody>
          <a:bodyPr wrap="square">
            <a:spAutoFit/>
          </a:bodyPr>
          <a:lstStyle/>
          <a:p>
            <a:pPr eaLnBrk="0" hangingPunct="0">
              <a:defRPr/>
            </a:pPr>
            <a:r>
              <a:rPr lang="zh-CN" altLang="en-GB" sz="2800" b="1" dirty="0">
                <a:solidFill>
                  <a:srgbClr val="FF0000"/>
                </a:solidFill>
                <a:latin typeface="微软雅黑" panose="020B0503020204020204" charset="-122"/>
                <a:ea typeface="微软雅黑" panose="020B0503020204020204" charset="-122"/>
                <a:cs typeface="+mj-cs"/>
              </a:rPr>
              <a:t>作业控制</a:t>
            </a:r>
            <a:endParaRPr lang="zh-CN" altLang="en-US" sz="2800" b="1" dirty="0">
              <a:solidFill>
                <a:srgbClr val="FF0000"/>
              </a:solidFill>
              <a:latin typeface="微软雅黑" panose="020B0503020204020204" charset="-122"/>
              <a:ea typeface="微软雅黑" panose="020B0503020204020204" charset="-122"/>
              <a:cs typeface="+mj-cs"/>
            </a:endParaRPr>
          </a:p>
        </p:txBody>
      </p:sp>
      <p:grpSp>
        <p:nvGrpSpPr>
          <p:cNvPr id="2" name="Group 5"/>
          <p:cNvGrpSpPr/>
          <p:nvPr/>
        </p:nvGrpSpPr>
        <p:grpSpPr bwMode="auto">
          <a:xfrm>
            <a:off x="2352675" y="1609860"/>
            <a:ext cx="7343775" cy="4482965"/>
            <a:chOff x="431" y="1525"/>
            <a:chExt cx="4626" cy="2795"/>
          </a:xfrm>
        </p:grpSpPr>
        <p:pic>
          <p:nvPicPr>
            <p:cNvPr id="34830" name="Picture 6" descr="IMG_3632"/>
            <p:cNvPicPr>
              <a:picLocks noChangeAspect="1" noChangeArrowheads="1"/>
            </p:cNvPicPr>
            <p:nvPr/>
          </p:nvPicPr>
          <p:blipFill>
            <a:blip r:embed="rId1" cstate="print"/>
            <a:srcRect/>
            <a:stretch>
              <a:fillRect/>
            </a:stretch>
          </p:blipFill>
          <p:spPr bwMode="auto">
            <a:xfrm>
              <a:off x="431" y="1525"/>
              <a:ext cx="4626" cy="2795"/>
            </a:xfrm>
            <a:prstGeom prst="rect">
              <a:avLst/>
            </a:prstGeom>
            <a:noFill/>
            <a:ln w="9525">
              <a:noFill/>
              <a:miter lim="800000"/>
              <a:headEnd/>
              <a:tailEnd/>
            </a:ln>
          </p:spPr>
        </p:pic>
        <p:pic>
          <p:nvPicPr>
            <p:cNvPr id="34831" name="Picture 7"/>
            <p:cNvPicPr>
              <a:picLocks noChangeAspect="1" noChangeArrowheads="1"/>
            </p:cNvPicPr>
            <p:nvPr/>
          </p:nvPicPr>
          <p:blipFill>
            <a:blip r:embed="rId2" cstate="print">
              <a:clrChange>
                <a:clrFrom>
                  <a:srgbClr val="423E32"/>
                </a:clrFrom>
                <a:clrTo>
                  <a:srgbClr val="423E32">
                    <a:alpha val="0"/>
                  </a:srgbClr>
                </a:clrTo>
              </a:clrChange>
            </a:blip>
            <a:srcRect b="20833"/>
            <a:stretch>
              <a:fillRect/>
            </a:stretch>
          </p:blipFill>
          <p:spPr bwMode="auto">
            <a:xfrm>
              <a:off x="1783" y="3420"/>
              <a:ext cx="1687" cy="176"/>
            </a:xfrm>
            <a:prstGeom prst="rect">
              <a:avLst/>
            </a:prstGeom>
            <a:noFill/>
            <a:ln w="9525">
              <a:noFill/>
              <a:miter lim="800000"/>
              <a:headEnd/>
              <a:tailEnd/>
            </a:ln>
          </p:spPr>
        </p:pic>
        <p:pic>
          <p:nvPicPr>
            <p:cNvPr id="34832" name="Picture 8"/>
            <p:cNvPicPr>
              <a:picLocks noChangeAspect="1" noChangeArrowheads="1"/>
            </p:cNvPicPr>
            <p:nvPr/>
          </p:nvPicPr>
          <p:blipFill>
            <a:blip r:embed="rId3" cstate="print">
              <a:clrChange>
                <a:clrFrom>
                  <a:srgbClr val="665D60"/>
                </a:clrFrom>
                <a:clrTo>
                  <a:srgbClr val="665D60">
                    <a:alpha val="0"/>
                  </a:srgbClr>
                </a:clrTo>
              </a:clrChange>
              <a:lum bright="12000"/>
            </a:blip>
            <a:srcRect l="15799" t="27309" r="5469" b="18073"/>
            <a:stretch>
              <a:fillRect/>
            </a:stretch>
          </p:blipFill>
          <p:spPr bwMode="auto">
            <a:xfrm>
              <a:off x="930" y="3203"/>
              <a:ext cx="907" cy="272"/>
            </a:xfrm>
            <a:prstGeom prst="rect">
              <a:avLst/>
            </a:prstGeom>
            <a:noFill/>
            <a:ln w="9525">
              <a:noFill/>
              <a:miter lim="800000"/>
              <a:headEnd/>
              <a:tailEnd/>
            </a:ln>
          </p:spPr>
        </p:pic>
        <p:pic>
          <p:nvPicPr>
            <p:cNvPr id="34833" name="Picture 9"/>
            <p:cNvPicPr>
              <a:picLocks noChangeAspect="1" noChangeArrowheads="1"/>
            </p:cNvPicPr>
            <p:nvPr/>
          </p:nvPicPr>
          <p:blipFill>
            <a:blip r:embed="rId4" cstate="print">
              <a:lum bright="-12000"/>
            </a:blip>
            <a:srcRect r="47427"/>
            <a:stretch>
              <a:fillRect/>
            </a:stretch>
          </p:blipFill>
          <p:spPr bwMode="auto">
            <a:xfrm>
              <a:off x="1791" y="2859"/>
              <a:ext cx="318" cy="616"/>
            </a:xfrm>
            <a:prstGeom prst="rect">
              <a:avLst/>
            </a:prstGeom>
            <a:noFill/>
            <a:ln w="9525">
              <a:noFill/>
              <a:miter lim="800000"/>
              <a:headEnd/>
              <a:tailEnd/>
            </a:ln>
          </p:spPr>
        </p:pic>
      </p:grpSp>
      <p:sp>
        <p:nvSpPr>
          <p:cNvPr id="73738" name="AutoShape 10"/>
          <p:cNvSpPr>
            <a:spLocks noChangeArrowheads="1"/>
          </p:cNvSpPr>
          <p:nvPr/>
        </p:nvSpPr>
        <p:spPr bwMode="auto">
          <a:xfrm>
            <a:off x="2616200" y="5576553"/>
            <a:ext cx="1057275" cy="516272"/>
          </a:xfrm>
          <a:prstGeom prst="wedgeRoundRectCallout">
            <a:avLst>
              <a:gd name="adj1" fmla="val -17699"/>
              <a:gd name="adj2" fmla="val -138680"/>
              <a:gd name="adj3" fmla="val 16667"/>
            </a:avLst>
          </a:prstGeom>
          <a:solidFill>
            <a:srgbClr val="FFCC00"/>
          </a:solidFill>
          <a:ln w="12700" algn="ctr">
            <a:solidFill>
              <a:schemeClr val="tx1"/>
            </a:solidFill>
            <a:miter lim="800000"/>
            <a:headEnd type="none" w="sm" len="sm"/>
            <a:tailEnd type="none" w="sm" len="sm"/>
          </a:ln>
          <a:effectLst/>
        </p:spPr>
        <p:txBody>
          <a:bodyPr/>
          <a:lstStyle/>
          <a:p>
            <a:pPr eaLnBrk="0" hangingPunct="0">
              <a:defRPr/>
            </a:pPr>
            <a:r>
              <a:rPr lang="zh-CN" altLang="en-US" sz="2000" dirty="0">
                <a:effectLst>
                  <a:outerShdw blurRad="38100" dist="38100" dir="2700000" algn="tl">
                    <a:srgbClr val="000000">
                      <a:alpha val="43137"/>
                    </a:srgbClr>
                  </a:outerShdw>
                </a:effectLst>
                <a:latin typeface="Gisha" panose="020B0502040204020203" charset="0"/>
                <a:ea typeface="Tahoma" panose="020B0604030504040204" charset="0"/>
                <a:cs typeface="Tahoma" panose="020B0604030504040204" charset="0"/>
              </a:rPr>
              <a:t>配电箱</a:t>
            </a:r>
            <a:endParaRPr lang="zh-CN" altLang="en-US" sz="2000" dirty="0">
              <a:effectLst>
                <a:outerShdw blurRad="38100" dist="38100" dir="2700000" algn="tl">
                  <a:srgbClr val="000000">
                    <a:alpha val="43137"/>
                  </a:srgbClr>
                </a:outerShdw>
              </a:effectLst>
              <a:latin typeface="Gisha" panose="020B0502040204020203" charset="0"/>
              <a:ea typeface="Tahoma" panose="020B0604030504040204" charset="0"/>
              <a:cs typeface="Tahoma" panose="020B0604030504040204" charset="0"/>
            </a:endParaRPr>
          </a:p>
        </p:txBody>
      </p:sp>
      <p:sp>
        <p:nvSpPr>
          <p:cNvPr id="73739" name="AutoShape 11"/>
          <p:cNvSpPr>
            <a:spLocks noChangeArrowheads="1"/>
          </p:cNvSpPr>
          <p:nvPr/>
        </p:nvSpPr>
        <p:spPr bwMode="auto">
          <a:xfrm>
            <a:off x="6672263" y="4508500"/>
            <a:ext cx="1512887" cy="792163"/>
          </a:xfrm>
          <a:prstGeom prst="wedgeEllipseCallout">
            <a:avLst>
              <a:gd name="adj1" fmla="val 67085"/>
              <a:gd name="adj2" fmla="val 36919"/>
            </a:avLst>
          </a:prstGeom>
          <a:solidFill>
            <a:schemeClr val="accent1"/>
          </a:solidFill>
          <a:ln w="12700" algn="ctr">
            <a:solidFill>
              <a:schemeClr val="tx1"/>
            </a:solidFill>
            <a:miter lim="800000"/>
            <a:headEnd type="none" w="sm" len="sm"/>
            <a:tailEnd type="none" w="sm" len="sm"/>
          </a:ln>
          <a:effectLst/>
        </p:spPr>
        <p:txBody>
          <a:bodyPr/>
          <a:lstStyle/>
          <a:p>
            <a:pPr eaLnBrk="0" hangingPunct="0">
              <a:defRPr/>
            </a:pPr>
            <a:r>
              <a:rPr lang="zh-CN" altLang="en-US" sz="2000" dirty="0">
                <a:solidFill>
                  <a:srgbClr val="FFFF00"/>
                </a:solidFill>
                <a:effectLst>
                  <a:outerShdw blurRad="38100" dist="38100" dir="2700000" algn="tl">
                    <a:srgbClr val="000000">
                      <a:alpha val="43137"/>
                    </a:srgbClr>
                  </a:outerShdw>
                </a:effectLst>
                <a:latin typeface="Gisha" panose="020B0502040204020203" charset="0"/>
                <a:ea typeface="Tahoma" panose="020B0604030504040204" charset="0"/>
                <a:cs typeface="Tahoma" panose="020B0604030504040204" charset="0"/>
              </a:rPr>
              <a:t>监护员</a:t>
            </a:r>
            <a:endParaRPr lang="zh-CN" altLang="en-US" sz="2000" dirty="0">
              <a:solidFill>
                <a:srgbClr val="FFFF00"/>
              </a:solidFill>
              <a:effectLst>
                <a:outerShdw blurRad="38100" dist="38100" dir="2700000" algn="tl">
                  <a:srgbClr val="000000">
                    <a:alpha val="43137"/>
                  </a:srgbClr>
                </a:outerShdw>
              </a:effectLst>
              <a:latin typeface="Gisha" panose="020B0502040204020203" charset="0"/>
              <a:ea typeface="Tahoma" panose="020B0604030504040204" charset="0"/>
              <a:cs typeface="Tahoma" panose="020B0604030504040204" charset="0"/>
            </a:endParaRPr>
          </a:p>
        </p:txBody>
      </p:sp>
      <p:sp>
        <p:nvSpPr>
          <p:cNvPr id="73740" name="AutoShape 12"/>
          <p:cNvSpPr>
            <a:spLocks noChangeArrowheads="1"/>
          </p:cNvSpPr>
          <p:nvPr/>
        </p:nvSpPr>
        <p:spPr bwMode="auto">
          <a:xfrm>
            <a:off x="6672263" y="3193961"/>
            <a:ext cx="1857844" cy="884327"/>
          </a:xfrm>
          <a:prstGeom prst="wedgeEllipseCallout">
            <a:avLst>
              <a:gd name="adj1" fmla="val -63680"/>
              <a:gd name="adj2" fmla="val 23987"/>
            </a:avLst>
          </a:prstGeom>
          <a:solidFill>
            <a:srgbClr val="CCFFFF"/>
          </a:solidFill>
          <a:ln w="12700" algn="ctr">
            <a:solidFill>
              <a:schemeClr val="tx1"/>
            </a:solidFill>
            <a:miter lim="800000"/>
            <a:headEnd type="none" w="sm" len="sm"/>
            <a:tailEnd type="none" w="sm" len="sm"/>
          </a:ln>
          <a:effectLst/>
        </p:spPr>
        <p:txBody>
          <a:bodyPr/>
          <a:lstStyle/>
          <a:p>
            <a:pPr eaLnBrk="0" hangingPunct="0">
              <a:defRPr/>
            </a:pPr>
            <a:r>
              <a:rPr lang="zh-CN" altLang="en-US" sz="2000" dirty="0">
                <a:effectLst>
                  <a:outerShdw blurRad="38100" dist="38100" dir="2700000" algn="tl">
                    <a:srgbClr val="000000">
                      <a:alpha val="43137"/>
                    </a:srgbClr>
                  </a:outerShdw>
                </a:effectLst>
                <a:latin typeface="Gisha" panose="020B0502040204020203" charset="0"/>
                <a:ea typeface="Tahoma" panose="020B0604030504040204" charset="0"/>
                <a:cs typeface="Tahoma" panose="020B0604030504040204" charset="0"/>
              </a:rPr>
              <a:t>防护面罩</a:t>
            </a:r>
            <a:endParaRPr lang="zh-CN" altLang="en-US" sz="2000" dirty="0">
              <a:effectLst>
                <a:outerShdw blurRad="38100" dist="38100" dir="2700000" algn="tl">
                  <a:srgbClr val="000000">
                    <a:alpha val="43137"/>
                  </a:srgbClr>
                </a:outerShdw>
              </a:effectLst>
              <a:latin typeface="Gisha" panose="020B0502040204020203" charset="0"/>
              <a:ea typeface="Tahoma" panose="020B0604030504040204" charset="0"/>
              <a:cs typeface="Tahoma" panose="020B0604030504040204" charset="0"/>
            </a:endParaRPr>
          </a:p>
        </p:txBody>
      </p:sp>
      <p:sp>
        <p:nvSpPr>
          <p:cNvPr id="73741" name="AutoShape 13"/>
          <p:cNvSpPr>
            <a:spLocks noChangeArrowheads="1"/>
          </p:cNvSpPr>
          <p:nvPr/>
        </p:nvSpPr>
        <p:spPr bwMode="auto">
          <a:xfrm>
            <a:off x="2351088" y="3749493"/>
            <a:ext cx="1864597" cy="759007"/>
          </a:xfrm>
          <a:prstGeom prst="cloudCallout">
            <a:avLst>
              <a:gd name="adj1" fmla="val 85037"/>
              <a:gd name="adj2" fmla="val 86718"/>
            </a:avLst>
          </a:prstGeom>
          <a:solidFill>
            <a:srgbClr val="FF6600"/>
          </a:solidFill>
          <a:ln w="12700">
            <a:solidFill>
              <a:schemeClr val="tx1"/>
            </a:solidFill>
            <a:round/>
            <a:headEnd type="none" w="sm" len="sm"/>
            <a:tailEnd type="none" w="sm" len="sm"/>
          </a:ln>
          <a:effectLst/>
        </p:spPr>
        <p:txBody>
          <a:bodyPr/>
          <a:lstStyle/>
          <a:p>
            <a:pPr eaLnBrk="0" hangingPunct="0">
              <a:defRPr/>
            </a:pPr>
            <a:r>
              <a:rPr lang="zh-CN" altLang="en-US" sz="2000" dirty="0" smtClean="0">
                <a:effectLst>
                  <a:outerShdw blurRad="38100" dist="38100" dir="2700000" algn="tl">
                    <a:srgbClr val="000000">
                      <a:alpha val="43137"/>
                    </a:srgbClr>
                  </a:outerShdw>
                </a:effectLst>
                <a:latin typeface="Gisha" panose="020B0502040204020203" charset="0"/>
                <a:ea typeface="Tahoma" panose="020B0604030504040204" charset="0"/>
                <a:cs typeface="Tahoma" panose="020B0604030504040204" charset="0"/>
              </a:rPr>
              <a:t>   </a:t>
            </a:r>
            <a:r>
              <a:rPr lang="zh-CN" altLang="en-US" sz="2000" dirty="0" smtClean="0">
                <a:solidFill>
                  <a:schemeClr val="bg1"/>
                </a:solidFill>
                <a:effectLst>
                  <a:outerShdw blurRad="38100" dist="38100" dir="2700000" algn="tl">
                    <a:srgbClr val="000000">
                      <a:alpha val="43137"/>
                    </a:srgbClr>
                  </a:outerShdw>
                </a:effectLst>
                <a:latin typeface="Gisha" panose="020B0502040204020203" charset="0"/>
                <a:ea typeface="Tahoma" panose="020B0604030504040204" charset="0"/>
                <a:cs typeface="Tahoma" panose="020B0604030504040204" charset="0"/>
              </a:rPr>
              <a:t>警戒线</a:t>
            </a:r>
            <a:endParaRPr lang="zh-CN" altLang="en-US" sz="2000" dirty="0">
              <a:solidFill>
                <a:schemeClr val="bg1"/>
              </a:solidFill>
              <a:effectLst>
                <a:outerShdw blurRad="38100" dist="38100" dir="2700000" algn="tl">
                  <a:srgbClr val="000000">
                    <a:alpha val="43137"/>
                  </a:srgbClr>
                </a:outerShdw>
              </a:effectLst>
              <a:latin typeface="Gisha" panose="020B0502040204020203" charset="0"/>
              <a:ea typeface="Tahoma" panose="020B0604030504040204" charset="0"/>
              <a:cs typeface="Tahoma" panose="020B0604030504040204" charset="0"/>
            </a:endParaRPr>
          </a:p>
        </p:txBody>
      </p:sp>
      <p:sp>
        <p:nvSpPr>
          <p:cNvPr id="73742" name="AutoShape 14"/>
          <p:cNvSpPr>
            <a:spLocks noChangeArrowheads="1"/>
          </p:cNvSpPr>
          <p:nvPr/>
        </p:nvSpPr>
        <p:spPr bwMode="auto">
          <a:xfrm>
            <a:off x="4215685" y="2614411"/>
            <a:ext cx="1481070" cy="837127"/>
          </a:xfrm>
          <a:prstGeom prst="cloudCallout">
            <a:avLst>
              <a:gd name="adj1" fmla="val -9973"/>
              <a:gd name="adj2" fmla="val 127866"/>
            </a:avLst>
          </a:prstGeom>
          <a:solidFill>
            <a:srgbClr val="FF0000"/>
          </a:solidFill>
          <a:ln w="12700">
            <a:solidFill>
              <a:schemeClr val="tx1"/>
            </a:solidFill>
            <a:round/>
            <a:headEnd type="none" w="sm" len="sm"/>
            <a:tailEnd type="none" w="sm" len="sm"/>
          </a:ln>
          <a:effectLst/>
        </p:spPr>
        <p:txBody>
          <a:bodyPr/>
          <a:lstStyle/>
          <a:p>
            <a:pPr eaLnBrk="0" hangingPunct="0">
              <a:defRPr/>
            </a:pPr>
            <a:r>
              <a:rPr lang="zh-CN" altLang="en-US" sz="2000" dirty="0">
                <a:solidFill>
                  <a:srgbClr val="FFFF00"/>
                </a:solidFill>
                <a:effectLst>
                  <a:outerShdw blurRad="38100" dist="38100" dir="2700000" algn="tl">
                    <a:srgbClr val="000000">
                      <a:alpha val="43137"/>
                    </a:srgbClr>
                  </a:outerShdw>
                </a:effectLst>
                <a:latin typeface="Gisha" panose="020B0502040204020203" charset="0"/>
                <a:ea typeface="Tahoma" panose="020B0604030504040204" charset="0"/>
                <a:cs typeface="Tahoma" panose="020B0604030504040204" charset="0"/>
              </a:rPr>
              <a:t>灭火器</a:t>
            </a:r>
            <a:endParaRPr lang="zh-CN" altLang="en-US" sz="2000" dirty="0">
              <a:solidFill>
                <a:srgbClr val="FFFF00"/>
              </a:solidFill>
              <a:effectLst>
                <a:outerShdw blurRad="38100" dist="38100" dir="2700000" algn="tl">
                  <a:srgbClr val="000000">
                    <a:alpha val="43137"/>
                  </a:srgbClr>
                </a:outerShdw>
              </a:effectLst>
              <a:latin typeface="Gisha" panose="020B0502040204020203" charset="0"/>
              <a:ea typeface="Tahoma" panose="020B0604030504040204" charset="0"/>
              <a:cs typeface="Tahoma" panose="020B0604030504040204" charset="0"/>
            </a:endParaRPr>
          </a:p>
        </p:txBody>
      </p:sp>
      <p:sp>
        <p:nvSpPr>
          <p:cNvPr id="73743" name="AutoShape 15"/>
          <p:cNvSpPr>
            <a:spLocks noChangeArrowheads="1"/>
          </p:cNvSpPr>
          <p:nvPr/>
        </p:nvSpPr>
        <p:spPr bwMode="auto">
          <a:xfrm>
            <a:off x="5448300" y="5576554"/>
            <a:ext cx="1223963" cy="516272"/>
          </a:xfrm>
          <a:prstGeom prst="wedgeRoundRectCallout">
            <a:avLst>
              <a:gd name="adj1" fmla="val -88404"/>
              <a:gd name="adj2" fmla="val -118570"/>
              <a:gd name="adj3" fmla="val 16667"/>
            </a:avLst>
          </a:prstGeom>
          <a:solidFill>
            <a:srgbClr val="FF99CC"/>
          </a:solidFill>
          <a:ln w="12700" algn="ctr">
            <a:solidFill>
              <a:schemeClr val="tx1"/>
            </a:solidFill>
            <a:miter lim="800000"/>
            <a:headEnd type="none" w="sm" len="sm"/>
            <a:tailEnd type="none" w="sm" len="sm"/>
          </a:ln>
          <a:effectLst/>
        </p:spPr>
        <p:txBody>
          <a:bodyPr/>
          <a:lstStyle/>
          <a:p>
            <a:pPr eaLnBrk="0" hangingPunct="0">
              <a:defRPr/>
            </a:pPr>
            <a:r>
              <a:rPr lang="zh-CN" altLang="en-US" sz="2000" dirty="0">
                <a:effectLst>
                  <a:outerShdw blurRad="38100" dist="38100" dir="2700000" algn="tl">
                    <a:srgbClr val="000000">
                      <a:alpha val="43137"/>
                    </a:srgbClr>
                  </a:outerShdw>
                </a:effectLst>
                <a:latin typeface="Gisha" panose="020B0502040204020203" charset="0"/>
                <a:ea typeface="Tahoma" panose="020B0604030504040204" charset="0"/>
                <a:cs typeface="Tahoma" panose="020B0604030504040204" charset="0"/>
              </a:rPr>
              <a:t>防火毯</a:t>
            </a:r>
            <a:endParaRPr lang="zh-CN" altLang="en-US" sz="2000" dirty="0">
              <a:effectLst>
                <a:outerShdw blurRad="38100" dist="38100" dir="2700000" algn="tl">
                  <a:srgbClr val="000000">
                    <a:alpha val="43137"/>
                  </a:srgbClr>
                </a:outerShdw>
              </a:effectLst>
              <a:latin typeface="Gisha" panose="020B0502040204020203" charset="0"/>
              <a:ea typeface="Tahoma" panose="020B0604030504040204" charset="0"/>
              <a:cs typeface="Tahoma" panose="020B0604030504040204" charset="0"/>
            </a:endParaRPr>
          </a:p>
        </p:txBody>
      </p:sp>
      <p:pic>
        <p:nvPicPr>
          <p:cNvPr id="73744" name="Picture 16"/>
          <p:cNvPicPr>
            <a:picLocks noChangeAspect="1" noChangeArrowheads="1"/>
          </p:cNvPicPr>
          <p:nvPr/>
        </p:nvPicPr>
        <p:blipFill>
          <a:blip r:embed="rId5" cstate="print"/>
          <a:srcRect/>
          <a:stretch>
            <a:fillRect/>
          </a:stretch>
        </p:blipFill>
        <p:spPr bwMode="auto">
          <a:xfrm>
            <a:off x="8975725" y="2349500"/>
            <a:ext cx="1025525" cy="1439863"/>
          </a:xfrm>
          <a:prstGeom prst="rect">
            <a:avLst/>
          </a:prstGeom>
          <a:noFill/>
          <a:ln w="9525">
            <a:noFill/>
            <a:miter lim="800000"/>
            <a:headEnd/>
            <a:tailEnd/>
          </a:ln>
        </p:spPr>
      </p:pic>
      <p:sp>
        <p:nvSpPr>
          <p:cNvPr id="73745" name="AutoShape 17"/>
          <p:cNvSpPr>
            <a:spLocks noChangeArrowheads="1"/>
          </p:cNvSpPr>
          <p:nvPr/>
        </p:nvSpPr>
        <p:spPr bwMode="auto">
          <a:xfrm>
            <a:off x="7788275" y="2205037"/>
            <a:ext cx="1187450" cy="769983"/>
          </a:xfrm>
          <a:prstGeom prst="wedgeRoundRectCallout">
            <a:avLst>
              <a:gd name="adj1" fmla="val 83248"/>
              <a:gd name="adj2" fmla="val 66402"/>
              <a:gd name="adj3" fmla="val 16667"/>
            </a:avLst>
          </a:prstGeom>
          <a:solidFill>
            <a:schemeClr val="accent1"/>
          </a:solidFill>
          <a:ln w="12700" algn="ctr">
            <a:solidFill>
              <a:schemeClr val="tx1"/>
            </a:solidFill>
            <a:miter lim="800000"/>
            <a:headEnd type="none" w="sm" len="sm"/>
            <a:tailEnd type="none" w="sm" len="sm"/>
          </a:ln>
          <a:effectLst/>
        </p:spPr>
        <p:txBody>
          <a:bodyPr/>
          <a:lstStyle/>
          <a:p>
            <a:pPr eaLnBrk="0" hangingPunct="0">
              <a:defRPr/>
            </a:pPr>
            <a:r>
              <a:rPr lang="zh-CN" altLang="en-US" sz="2000" dirty="0">
                <a:solidFill>
                  <a:schemeClr val="bg1"/>
                </a:solidFill>
                <a:effectLst>
                  <a:outerShdw blurRad="38100" dist="38100" dir="2700000" algn="tl">
                    <a:srgbClr val="000000">
                      <a:alpha val="43137"/>
                    </a:srgbClr>
                  </a:outerShdw>
                </a:effectLst>
                <a:latin typeface="Gisha" panose="020B0502040204020203" charset="0"/>
                <a:ea typeface="Tahoma" panose="020B0604030504040204" charset="0"/>
                <a:cs typeface="Tahoma" panose="020B0604030504040204" charset="0"/>
              </a:rPr>
              <a:t>作业许可证</a:t>
            </a:r>
            <a:endParaRPr lang="zh-CN" altLang="en-US" sz="2000" dirty="0">
              <a:solidFill>
                <a:schemeClr val="bg1"/>
              </a:solidFill>
              <a:effectLst>
                <a:outerShdw blurRad="38100" dist="38100" dir="2700000" algn="tl">
                  <a:srgbClr val="000000">
                    <a:alpha val="43137"/>
                  </a:srgbClr>
                </a:outerShdw>
              </a:effectLst>
              <a:latin typeface="Gisha" panose="020B0502040204020203" charset="0"/>
              <a:ea typeface="Tahoma" panose="020B0604030504040204" charset="0"/>
              <a:cs typeface="Tahoma" panose="020B0604030504040204" charset="0"/>
            </a:endParaRPr>
          </a:p>
        </p:txBody>
      </p:sp>
      <p:pic>
        <p:nvPicPr>
          <p:cNvPr id="73746" name="Picture 18"/>
          <p:cNvPicPr>
            <a:picLocks noChangeAspect="1" noChangeArrowheads="1"/>
          </p:cNvPicPr>
          <p:nvPr/>
        </p:nvPicPr>
        <p:blipFill>
          <a:blip r:embed="rId6" cstate="print"/>
          <a:srcRect/>
          <a:stretch>
            <a:fillRect/>
          </a:stretch>
        </p:blipFill>
        <p:spPr bwMode="auto">
          <a:xfrm>
            <a:off x="8710411" y="5576553"/>
            <a:ext cx="986039" cy="948072"/>
          </a:xfrm>
          <a:prstGeom prst="rect">
            <a:avLst/>
          </a:prstGeom>
          <a:noFill/>
          <a:ln w="9525">
            <a:noFill/>
            <a:miter lim="800000"/>
            <a:headEnd/>
            <a:tailEnd/>
          </a:ln>
        </p:spPr>
      </p:pic>
      <p:sp>
        <p:nvSpPr>
          <p:cNvPr id="73747" name="AutoShape 19"/>
          <p:cNvSpPr>
            <a:spLocks noChangeArrowheads="1"/>
          </p:cNvSpPr>
          <p:nvPr/>
        </p:nvSpPr>
        <p:spPr bwMode="auto">
          <a:xfrm>
            <a:off x="9246394" y="4649295"/>
            <a:ext cx="900112" cy="651368"/>
          </a:xfrm>
          <a:prstGeom prst="wedgeRoundRectCallout">
            <a:avLst>
              <a:gd name="adj1" fmla="val 2138"/>
              <a:gd name="adj2" fmla="val 100542"/>
              <a:gd name="adj3" fmla="val 16667"/>
            </a:avLst>
          </a:prstGeom>
          <a:solidFill>
            <a:schemeClr val="accent1"/>
          </a:solidFill>
          <a:ln w="12700" algn="ctr">
            <a:solidFill>
              <a:schemeClr val="tx1"/>
            </a:solidFill>
            <a:miter lim="800000"/>
            <a:headEnd type="none" w="sm" len="sm"/>
            <a:tailEnd type="none" w="sm" len="sm"/>
          </a:ln>
          <a:effectLst/>
        </p:spPr>
        <p:txBody>
          <a:bodyPr/>
          <a:lstStyle/>
          <a:p>
            <a:pPr eaLnBrk="0" hangingPunct="0">
              <a:defRPr/>
            </a:pPr>
            <a:r>
              <a:rPr lang="zh-CN" altLang="en-US" sz="2000" dirty="0">
                <a:solidFill>
                  <a:schemeClr val="bg1"/>
                </a:solidFill>
                <a:effectLst>
                  <a:outerShdw blurRad="38100" dist="38100" dir="2700000" algn="tl">
                    <a:srgbClr val="000000">
                      <a:alpha val="43137"/>
                    </a:srgbClr>
                  </a:outerShdw>
                </a:effectLst>
                <a:latin typeface="Gisha" panose="020B0502040204020203" charset="0"/>
                <a:ea typeface="Tahoma" panose="020B0604030504040204" charset="0"/>
                <a:cs typeface="Tahoma" panose="020B0604030504040204" charset="0"/>
              </a:rPr>
              <a:t>气体检测</a:t>
            </a:r>
            <a:endParaRPr lang="zh-CN" altLang="en-US" sz="2000" dirty="0">
              <a:solidFill>
                <a:schemeClr val="bg1"/>
              </a:solidFill>
              <a:effectLst>
                <a:outerShdw blurRad="38100" dist="38100" dir="2700000" algn="tl">
                  <a:srgbClr val="000000">
                    <a:alpha val="43137"/>
                  </a:srgbClr>
                </a:outerShdw>
              </a:effectLst>
              <a:latin typeface="Gisha" panose="020B0502040204020203" charset="0"/>
              <a:ea typeface="Tahoma" panose="020B0604030504040204" charset="0"/>
              <a:cs typeface="Tahoma" panose="020B060403050404020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73732"/>
                                        </p:tgtEl>
                                        <p:attrNameLst>
                                          <p:attrName>style.visibility</p:attrName>
                                        </p:attrNameLst>
                                      </p:cBhvr>
                                      <p:to>
                                        <p:strVal val="visible"/>
                                      </p:to>
                                    </p:set>
                                    <p:anim calcmode="lin" valueType="num">
                                      <p:cBhvr>
                                        <p:cTn id="7" dur="500" fill="hold"/>
                                        <p:tgtEl>
                                          <p:spTgt spid="73732"/>
                                        </p:tgtEl>
                                        <p:attrNameLst>
                                          <p:attrName>ppt_w</p:attrName>
                                        </p:attrNameLst>
                                      </p:cBhvr>
                                      <p:tavLst>
                                        <p:tav tm="0">
                                          <p:val>
                                            <p:fltVal val="0"/>
                                          </p:val>
                                        </p:tav>
                                        <p:tav tm="100000">
                                          <p:val>
                                            <p:strVal val="#ppt_w"/>
                                          </p:val>
                                        </p:tav>
                                      </p:tavLst>
                                    </p:anim>
                                    <p:anim calcmode="lin" valueType="num">
                                      <p:cBhvr>
                                        <p:cTn id="8" dur="500" fill="hold"/>
                                        <p:tgtEl>
                                          <p:spTgt spid="73732"/>
                                        </p:tgtEl>
                                        <p:attrNameLst>
                                          <p:attrName>ppt_h</p:attrName>
                                        </p:attrNameLst>
                                      </p:cBhvr>
                                      <p:tavLst>
                                        <p:tav tm="0">
                                          <p:val>
                                            <p:fltVal val="0"/>
                                          </p:val>
                                        </p:tav>
                                        <p:tav tm="100000">
                                          <p:val>
                                            <p:strVal val="#ppt_h"/>
                                          </p:val>
                                        </p:tav>
                                      </p:tavLst>
                                    </p:anim>
                                    <p:anim calcmode="lin" valueType="num">
                                      <p:cBhvr>
                                        <p:cTn id="9" dur="500" fill="hold"/>
                                        <p:tgtEl>
                                          <p:spTgt spid="73732"/>
                                        </p:tgtEl>
                                        <p:attrNameLst>
                                          <p:attrName>style.rotation</p:attrName>
                                        </p:attrNameLst>
                                      </p:cBhvr>
                                      <p:tavLst>
                                        <p:tav tm="0">
                                          <p:val>
                                            <p:fltVal val="360"/>
                                          </p:val>
                                        </p:tav>
                                        <p:tav tm="100000">
                                          <p:val>
                                            <p:fltVal val="0"/>
                                          </p:val>
                                        </p:tav>
                                      </p:tavLst>
                                    </p:anim>
                                    <p:animEffect transition="in" filter="fade">
                                      <p:cBhvr>
                                        <p:cTn id="10" dur="500"/>
                                        <p:tgtEl>
                                          <p:spTgt spid="73732"/>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slide(fromBottom)">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nodeType="clickEffect">
                                  <p:stCondLst>
                                    <p:cond delay="0"/>
                                  </p:stCondLst>
                                  <p:childTnLst>
                                    <p:set>
                                      <p:cBhvr>
                                        <p:cTn id="19" dur="1" fill="hold">
                                          <p:stCondLst>
                                            <p:cond delay="0"/>
                                          </p:stCondLst>
                                        </p:cTn>
                                        <p:tgtEl>
                                          <p:spTgt spid="73744"/>
                                        </p:tgtEl>
                                        <p:attrNameLst>
                                          <p:attrName>style.visibility</p:attrName>
                                        </p:attrNameLst>
                                      </p:cBhvr>
                                      <p:to>
                                        <p:strVal val="visible"/>
                                      </p:to>
                                    </p:set>
                                    <p:animEffect transition="in" filter="slide(fromBottom)">
                                      <p:cBhvr>
                                        <p:cTn id="20" dur="500"/>
                                        <p:tgtEl>
                                          <p:spTgt spid="73744"/>
                                        </p:tgtEl>
                                      </p:cBhvr>
                                    </p:animEffect>
                                  </p:childTnLst>
                                </p:cTn>
                              </p:par>
                              <p:par>
                                <p:cTn id="21" presetID="12" presetClass="entr" presetSubtype="4" fill="hold" grpId="0" nodeType="withEffect">
                                  <p:stCondLst>
                                    <p:cond delay="0"/>
                                  </p:stCondLst>
                                  <p:childTnLst>
                                    <p:set>
                                      <p:cBhvr>
                                        <p:cTn id="22" dur="1" fill="hold">
                                          <p:stCondLst>
                                            <p:cond delay="0"/>
                                          </p:stCondLst>
                                        </p:cTn>
                                        <p:tgtEl>
                                          <p:spTgt spid="73745"/>
                                        </p:tgtEl>
                                        <p:attrNameLst>
                                          <p:attrName>style.visibility</p:attrName>
                                        </p:attrNameLst>
                                      </p:cBhvr>
                                      <p:to>
                                        <p:strVal val="visible"/>
                                      </p:to>
                                    </p:set>
                                    <p:animEffect transition="in" filter="slide(fromBottom)">
                                      <p:cBhvr>
                                        <p:cTn id="23" dur="500"/>
                                        <p:tgtEl>
                                          <p:spTgt spid="73745"/>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4" fill="hold" grpId="0" nodeType="clickEffect">
                                  <p:stCondLst>
                                    <p:cond delay="0"/>
                                  </p:stCondLst>
                                  <p:childTnLst>
                                    <p:set>
                                      <p:cBhvr>
                                        <p:cTn id="27" dur="1" fill="hold">
                                          <p:stCondLst>
                                            <p:cond delay="0"/>
                                          </p:stCondLst>
                                        </p:cTn>
                                        <p:tgtEl>
                                          <p:spTgt spid="73747"/>
                                        </p:tgtEl>
                                        <p:attrNameLst>
                                          <p:attrName>style.visibility</p:attrName>
                                        </p:attrNameLst>
                                      </p:cBhvr>
                                      <p:to>
                                        <p:strVal val="visible"/>
                                      </p:to>
                                    </p:set>
                                    <p:animEffect transition="in" filter="slide(fromBottom)">
                                      <p:cBhvr>
                                        <p:cTn id="28" dur="500"/>
                                        <p:tgtEl>
                                          <p:spTgt spid="73747"/>
                                        </p:tgtEl>
                                      </p:cBhvr>
                                    </p:animEffect>
                                  </p:childTnLst>
                                </p:cTn>
                              </p:par>
                              <p:par>
                                <p:cTn id="29" presetID="12" presetClass="entr" presetSubtype="4" fill="hold" nodeType="withEffect">
                                  <p:stCondLst>
                                    <p:cond delay="0"/>
                                  </p:stCondLst>
                                  <p:childTnLst>
                                    <p:set>
                                      <p:cBhvr>
                                        <p:cTn id="30" dur="1" fill="hold">
                                          <p:stCondLst>
                                            <p:cond delay="0"/>
                                          </p:stCondLst>
                                        </p:cTn>
                                        <p:tgtEl>
                                          <p:spTgt spid="73746"/>
                                        </p:tgtEl>
                                        <p:attrNameLst>
                                          <p:attrName>style.visibility</p:attrName>
                                        </p:attrNameLst>
                                      </p:cBhvr>
                                      <p:to>
                                        <p:strVal val="visible"/>
                                      </p:to>
                                    </p:set>
                                    <p:animEffect transition="in" filter="slide(fromBottom)">
                                      <p:cBhvr>
                                        <p:cTn id="31" dur="500"/>
                                        <p:tgtEl>
                                          <p:spTgt spid="73746"/>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73739"/>
                                        </p:tgtEl>
                                        <p:attrNameLst>
                                          <p:attrName>style.visibility</p:attrName>
                                        </p:attrNameLst>
                                      </p:cBhvr>
                                      <p:to>
                                        <p:strVal val="visible"/>
                                      </p:to>
                                    </p:set>
                                    <p:anim calcmode="lin" valueType="num">
                                      <p:cBhvr additive="base">
                                        <p:cTn id="36" dur="500" fill="hold"/>
                                        <p:tgtEl>
                                          <p:spTgt spid="73739"/>
                                        </p:tgtEl>
                                        <p:attrNameLst>
                                          <p:attrName>ppt_x</p:attrName>
                                        </p:attrNameLst>
                                      </p:cBhvr>
                                      <p:tavLst>
                                        <p:tav tm="0">
                                          <p:val>
                                            <p:strVal val="#ppt_x"/>
                                          </p:val>
                                        </p:tav>
                                        <p:tav tm="100000">
                                          <p:val>
                                            <p:strVal val="#ppt_x"/>
                                          </p:val>
                                        </p:tav>
                                      </p:tavLst>
                                    </p:anim>
                                    <p:anim calcmode="lin" valueType="num">
                                      <p:cBhvr additive="base">
                                        <p:cTn id="37" dur="500" fill="hold"/>
                                        <p:tgtEl>
                                          <p:spTgt spid="73739"/>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2" presetClass="entr" presetSubtype="4" fill="hold" grpId="0" nodeType="clickEffect">
                                  <p:stCondLst>
                                    <p:cond delay="0"/>
                                  </p:stCondLst>
                                  <p:childTnLst>
                                    <p:set>
                                      <p:cBhvr>
                                        <p:cTn id="41" dur="1" fill="hold">
                                          <p:stCondLst>
                                            <p:cond delay="0"/>
                                          </p:stCondLst>
                                        </p:cTn>
                                        <p:tgtEl>
                                          <p:spTgt spid="73743"/>
                                        </p:tgtEl>
                                        <p:attrNameLst>
                                          <p:attrName>style.visibility</p:attrName>
                                        </p:attrNameLst>
                                      </p:cBhvr>
                                      <p:to>
                                        <p:strVal val="visible"/>
                                      </p:to>
                                    </p:set>
                                    <p:animEffect transition="in" filter="slide(fromBottom)">
                                      <p:cBhvr>
                                        <p:cTn id="42" dur="500"/>
                                        <p:tgtEl>
                                          <p:spTgt spid="73743"/>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6" fill="hold" grpId="0" nodeType="clickEffect">
                                  <p:stCondLst>
                                    <p:cond delay="0"/>
                                  </p:stCondLst>
                                  <p:childTnLst>
                                    <p:set>
                                      <p:cBhvr>
                                        <p:cTn id="46" dur="1" fill="hold">
                                          <p:stCondLst>
                                            <p:cond delay="0"/>
                                          </p:stCondLst>
                                        </p:cTn>
                                        <p:tgtEl>
                                          <p:spTgt spid="73742"/>
                                        </p:tgtEl>
                                        <p:attrNameLst>
                                          <p:attrName>style.visibility</p:attrName>
                                        </p:attrNameLst>
                                      </p:cBhvr>
                                      <p:to>
                                        <p:strVal val="visible"/>
                                      </p:to>
                                    </p:set>
                                    <p:animEffect transition="in" filter="barn(inHorizontal)">
                                      <p:cBhvr>
                                        <p:cTn id="47" dur="500"/>
                                        <p:tgtEl>
                                          <p:spTgt spid="73742"/>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73741"/>
                                        </p:tgtEl>
                                        <p:attrNameLst>
                                          <p:attrName>style.visibility</p:attrName>
                                        </p:attrNameLst>
                                      </p:cBhvr>
                                      <p:to>
                                        <p:strVal val="visible"/>
                                      </p:to>
                                    </p:set>
                                    <p:animEffect transition="in" filter="box(in)">
                                      <p:cBhvr>
                                        <p:cTn id="52" dur="500"/>
                                        <p:tgtEl>
                                          <p:spTgt spid="73741"/>
                                        </p:tgtEl>
                                      </p:cBhvr>
                                    </p:animEffect>
                                  </p:childTnLst>
                                </p:cTn>
                              </p:par>
                            </p:childTnLst>
                          </p:cTn>
                        </p:par>
                      </p:childTnLst>
                    </p:cTn>
                  </p:par>
                  <p:par>
                    <p:cTn id="53" fill="hold">
                      <p:stCondLst>
                        <p:cond delay="indefinite"/>
                      </p:stCondLst>
                      <p:childTnLst>
                        <p:par>
                          <p:cTn id="54" fill="hold">
                            <p:stCondLst>
                              <p:cond delay="0"/>
                            </p:stCondLst>
                            <p:childTnLst>
                              <p:par>
                                <p:cTn id="55" presetID="24" presetClass="entr" presetSubtype="0" fill="hold" grpId="0" nodeType="clickEffect">
                                  <p:stCondLst>
                                    <p:cond delay="0"/>
                                  </p:stCondLst>
                                  <p:childTnLst>
                                    <p:set>
                                      <p:cBhvr>
                                        <p:cTn id="56" dur="1" fill="hold">
                                          <p:stCondLst>
                                            <p:cond delay="0"/>
                                          </p:stCondLst>
                                        </p:cTn>
                                        <p:tgtEl>
                                          <p:spTgt spid="73738"/>
                                        </p:tgtEl>
                                        <p:attrNameLst>
                                          <p:attrName>style.visibility</p:attrName>
                                        </p:attrNameLst>
                                      </p:cBhvr>
                                      <p:to>
                                        <p:strVal val="visible"/>
                                      </p:to>
                                    </p:set>
                                    <p:anim to="" calcmode="lin" valueType="num">
                                      <p:cBhvr>
                                        <p:cTn id="57" dur="1" fill="hold"/>
                                        <p:tgtEl>
                                          <p:spTgt spid="73738"/>
                                        </p:tgtEl>
                                      </p:cBhvr>
                                    </p:anim>
                                  </p:childTnLst>
                                </p:cTn>
                              </p:par>
                            </p:childTnLst>
                          </p:cTn>
                        </p:par>
                      </p:childTnLst>
                    </p:cTn>
                  </p:par>
                  <p:par>
                    <p:cTn id="58" fill="hold">
                      <p:stCondLst>
                        <p:cond delay="indefinite"/>
                      </p:stCondLst>
                      <p:childTnLst>
                        <p:par>
                          <p:cTn id="59" fill="hold">
                            <p:stCondLst>
                              <p:cond delay="0"/>
                            </p:stCondLst>
                            <p:childTnLst>
                              <p:par>
                                <p:cTn id="60" presetID="12" presetClass="entr" presetSubtype="4" fill="hold" grpId="0" nodeType="clickEffect">
                                  <p:stCondLst>
                                    <p:cond delay="0"/>
                                  </p:stCondLst>
                                  <p:childTnLst>
                                    <p:set>
                                      <p:cBhvr>
                                        <p:cTn id="61" dur="1" fill="hold">
                                          <p:stCondLst>
                                            <p:cond delay="0"/>
                                          </p:stCondLst>
                                        </p:cTn>
                                        <p:tgtEl>
                                          <p:spTgt spid="73740"/>
                                        </p:tgtEl>
                                        <p:attrNameLst>
                                          <p:attrName>style.visibility</p:attrName>
                                        </p:attrNameLst>
                                      </p:cBhvr>
                                      <p:to>
                                        <p:strVal val="visible"/>
                                      </p:to>
                                    </p:set>
                                    <p:animEffect transition="in" filter="slide(fromBottom)">
                                      <p:cBhvr>
                                        <p:cTn id="62" dur="500"/>
                                        <p:tgtEl>
                                          <p:spTgt spid="737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2" grpId="0" bldLvl="0" animBg="1"/>
      <p:bldP spid="73738" grpId="0" bldLvl="0" animBg="1"/>
      <p:bldP spid="73739" grpId="0" bldLvl="0" animBg="1"/>
      <p:bldP spid="73740" grpId="0" bldLvl="0" animBg="1"/>
      <p:bldP spid="73741" grpId="0" bldLvl="0" animBg="1"/>
      <p:bldP spid="73742" grpId="0" bldLvl="0" animBg="1"/>
      <p:bldP spid="73743" grpId="0" bldLvl="0" animBg="1"/>
      <p:bldP spid="73745" grpId="0" bldLvl="0" animBg="1"/>
      <p:bldP spid="73747" grpId="0" bldLvl="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日期占位符 2"/>
          <p:cNvSpPr>
            <a:spLocks noGrp="1"/>
          </p:cNvSpPr>
          <p:nvPr>
            <p:ph type="dt" sz="quarter" idx="10"/>
          </p:nvPr>
        </p:nvSpPr>
        <p:spPr/>
        <p:txBody>
          <a:bodyPr/>
          <a:lstStyle/>
          <a:p>
            <a:pPr>
              <a:defRPr/>
            </a:pPr>
            <a:fld id="{82BAE73B-1161-4A93-83E8-C67D194CA9AA}" type="datetime1">
              <a:rPr lang="zh-CN" altLang="en-US"/>
            </a:fld>
            <a:endParaRPr lang="en-US" altLang="zh-CN"/>
          </a:p>
        </p:txBody>
      </p:sp>
      <p:sp>
        <p:nvSpPr>
          <p:cNvPr id="7" name="灯片编号占位符 4"/>
          <p:cNvSpPr>
            <a:spLocks noGrp="1"/>
          </p:cNvSpPr>
          <p:nvPr>
            <p:ph type="sldNum" sz="quarter" idx="12"/>
          </p:nvPr>
        </p:nvSpPr>
        <p:spPr/>
        <p:txBody>
          <a:bodyPr/>
          <a:lstStyle/>
          <a:p>
            <a:pPr>
              <a:defRPr/>
            </a:pPr>
            <a:fld id="{33B8FCC0-F0A7-409A-B0F8-A70D4F35D2A5}" type="slidenum">
              <a:rPr lang="zh-CN" altLang="en-US"/>
            </a:fld>
            <a:endParaRPr lang="en-US" altLang="zh-CN"/>
          </a:p>
        </p:txBody>
      </p:sp>
      <p:sp>
        <p:nvSpPr>
          <p:cNvPr id="38916" name="Rectangle 4"/>
          <p:cNvSpPr>
            <a:spLocks noGrp="1" noChangeArrowheads="1"/>
          </p:cNvSpPr>
          <p:nvPr>
            <p:ph type="title"/>
          </p:nvPr>
        </p:nvSpPr>
        <p:spPr>
          <a:xfrm>
            <a:off x="2098675" y="517358"/>
            <a:ext cx="5292725" cy="824080"/>
          </a:xfrm>
        </p:spPr>
        <p:txBody>
          <a:bodyPr/>
          <a:lstStyle/>
          <a:p>
            <a:pPr algn="ctr">
              <a:defRPr/>
            </a:pPr>
            <a:r>
              <a:rPr lang="zh-CN" altLang="en-US" sz="2800" b="1" kern="1200" dirty="0" smtClean="0">
                <a:solidFill>
                  <a:srgbClr val="FF0000"/>
                </a:solidFill>
                <a:latin typeface="微软雅黑" panose="020B0503020204020204" charset="-122"/>
                <a:ea typeface="微软雅黑" panose="020B0503020204020204" charset="-122"/>
              </a:rPr>
              <a:t>用火监护过程中存在问题</a:t>
            </a:r>
            <a:endParaRPr lang="zh-CN" altLang="en-US" sz="2800" b="1" kern="1200" dirty="0" smtClean="0">
              <a:solidFill>
                <a:srgbClr val="FF0000"/>
              </a:solidFill>
              <a:latin typeface="微软雅黑" panose="020B0503020204020204" charset="-122"/>
              <a:ea typeface="微软雅黑" panose="020B0503020204020204" charset="-122"/>
            </a:endParaRPr>
          </a:p>
        </p:txBody>
      </p:sp>
      <p:pic>
        <p:nvPicPr>
          <p:cNvPr id="35845" name="Picture 5" descr="08作业监护不落实"/>
          <p:cNvPicPr>
            <a:picLocks noChangeAspect="1" noChangeArrowheads="1"/>
          </p:cNvPicPr>
          <p:nvPr/>
        </p:nvPicPr>
        <p:blipFill>
          <a:blip r:embed="rId1" cstate="print"/>
          <a:srcRect/>
          <a:stretch>
            <a:fillRect/>
          </a:stretch>
        </p:blipFill>
        <p:spPr bwMode="auto">
          <a:xfrm>
            <a:off x="5232400" y="1773238"/>
            <a:ext cx="4718050" cy="4249737"/>
          </a:xfrm>
          <a:prstGeom prst="rect">
            <a:avLst/>
          </a:prstGeom>
          <a:noFill/>
          <a:ln w="9525">
            <a:noFill/>
            <a:miter lim="800000"/>
            <a:headEnd/>
            <a:tailEnd/>
          </a:ln>
        </p:spPr>
      </p:pic>
      <p:sp>
        <p:nvSpPr>
          <p:cNvPr id="143366" name="Rectangle 6"/>
          <p:cNvSpPr>
            <a:spLocks noChangeArrowheads="1"/>
          </p:cNvSpPr>
          <p:nvPr/>
        </p:nvSpPr>
        <p:spPr bwMode="auto">
          <a:xfrm>
            <a:off x="2495550" y="2060575"/>
            <a:ext cx="2205038" cy="3556000"/>
          </a:xfrm>
          <a:prstGeom prst="rect">
            <a:avLst/>
          </a:prstGeom>
          <a:noFill/>
          <a:ln w="9525">
            <a:noFill/>
            <a:miter lim="800000"/>
          </a:ln>
        </p:spPr>
        <p:txBody>
          <a:bodyPr/>
          <a:lstStyle/>
          <a:p>
            <a:pPr marL="469900" indent="-469900" algn="just">
              <a:lnSpc>
                <a:spcPct val="170000"/>
              </a:lnSpc>
              <a:buClr>
                <a:srgbClr val="FF0000"/>
              </a:buClr>
              <a:buSzPct val="90000"/>
              <a:buFont typeface="Wingdings" panose="05000000000000000000" pitchFamily="2" charset="2"/>
              <a:buChar char="q"/>
              <a:defRPr/>
            </a:pPr>
            <a:r>
              <a:rPr lang="zh-CN" altLang="en-US" sz="2400" dirty="0">
                <a:solidFill>
                  <a:srgbClr val="002060"/>
                </a:solidFill>
                <a:latin typeface="微软雅黑" panose="020B0503020204020204" charset="-122"/>
                <a:ea typeface="微软雅黑" panose="020B0503020204020204" charset="-122"/>
                <a:cs typeface="+mj-cs"/>
              </a:rPr>
              <a:t>请找出右图用火作业监护过程中存在哪些问题？</a:t>
            </a:r>
            <a:endParaRPr lang="zh-CN" altLang="en-US" sz="2400" dirty="0">
              <a:solidFill>
                <a:srgbClr val="002060"/>
              </a:solidFill>
              <a:latin typeface="微软雅黑" panose="020B0503020204020204" charset="-122"/>
              <a:ea typeface="微软雅黑" panose="020B0503020204020204" charset="-122"/>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3366">
                                            <p:txEl>
                                              <p:pRg st="0" end="0"/>
                                            </p:txEl>
                                          </p:spTgt>
                                        </p:tgtEl>
                                        <p:attrNameLst>
                                          <p:attrName>style.visibility</p:attrName>
                                        </p:attrNameLst>
                                      </p:cBhvr>
                                      <p:to>
                                        <p:strVal val="visible"/>
                                      </p:to>
                                    </p:set>
                                    <p:animEffect transition="in" filter="fade">
                                      <p:cBhvr>
                                        <p:cTn id="7" dur="1000"/>
                                        <p:tgtEl>
                                          <p:spTgt spid="14336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6" grpId="0" autoUpdateAnimBg="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quarter" idx="10"/>
          </p:nvPr>
        </p:nvSpPr>
        <p:spPr/>
        <p:txBody>
          <a:bodyPr/>
          <a:lstStyle/>
          <a:p>
            <a:pPr>
              <a:defRPr/>
            </a:pPr>
            <a:fld id="{1F046E03-5C59-44A6-98EA-FFE314920F39}" type="datetime1">
              <a:rPr lang="zh-CN" altLang="en-US"/>
            </a:fld>
            <a:endParaRPr lang="en-US" altLang="zh-CN"/>
          </a:p>
        </p:txBody>
      </p:sp>
      <p:sp>
        <p:nvSpPr>
          <p:cNvPr id="6" name="灯片编号占位符 5"/>
          <p:cNvSpPr>
            <a:spLocks noGrp="1"/>
          </p:cNvSpPr>
          <p:nvPr>
            <p:ph type="sldNum" sz="quarter" idx="12"/>
          </p:nvPr>
        </p:nvSpPr>
        <p:spPr/>
        <p:txBody>
          <a:bodyPr/>
          <a:lstStyle/>
          <a:p>
            <a:pPr>
              <a:defRPr/>
            </a:pPr>
            <a:fld id="{917BF0BB-E7E3-4EBF-BB9D-115CCA1220E8}" type="slidenum">
              <a:rPr lang="zh-CN" altLang="en-US"/>
            </a:fld>
            <a:endParaRPr lang="en-US" altLang="zh-CN"/>
          </a:p>
        </p:txBody>
      </p:sp>
      <p:sp>
        <p:nvSpPr>
          <p:cNvPr id="39940" name="Rectangle 2"/>
          <p:cNvSpPr>
            <a:spLocks noGrp="1" noChangeArrowheads="1"/>
          </p:cNvSpPr>
          <p:nvPr>
            <p:ph type="title" idx="4294967295"/>
          </p:nvPr>
        </p:nvSpPr>
        <p:spPr>
          <a:xfrm>
            <a:off x="2152650" y="589546"/>
            <a:ext cx="7897813" cy="890337"/>
          </a:xfrm>
        </p:spPr>
        <p:txBody>
          <a:bodyPr/>
          <a:lstStyle/>
          <a:p>
            <a:pPr eaLnBrk="1" hangingPunct="1">
              <a:defRPr/>
            </a:pPr>
            <a:r>
              <a:rPr lang="zh-CN" altLang="en-US" b="1" kern="1200" dirty="0" smtClean="0">
                <a:solidFill>
                  <a:srgbClr val="FF0000"/>
                </a:solidFill>
                <a:latin typeface="微软雅黑" panose="020B0503020204020204" charset="-122"/>
                <a:ea typeface="微软雅黑" panose="020B0503020204020204" charset="-122"/>
              </a:rPr>
              <a:t>      </a:t>
            </a:r>
            <a:r>
              <a:rPr lang="zh-CN" altLang="en-US" sz="2400" b="1" kern="1200" dirty="0" smtClean="0">
                <a:solidFill>
                  <a:srgbClr val="FF0000"/>
                </a:solidFill>
                <a:latin typeface="微软雅黑" panose="020B0503020204020204" charset="-122"/>
                <a:ea typeface="微软雅黑" panose="020B0503020204020204" charset="-122"/>
              </a:rPr>
              <a:t>用火监护过程中存在问题</a:t>
            </a:r>
            <a:endParaRPr lang="zh-CN" altLang="en-US" sz="2400" b="1" kern="1200" dirty="0" smtClean="0">
              <a:solidFill>
                <a:srgbClr val="FF0000"/>
              </a:solidFill>
              <a:latin typeface="微软雅黑" panose="020B0503020204020204" charset="-122"/>
              <a:ea typeface="微软雅黑" panose="020B0503020204020204" charset="-122"/>
            </a:endParaRPr>
          </a:p>
        </p:txBody>
      </p:sp>
      <p:sp>
        <p:nvSpPr>
          <p:cNvPr id="39941" name="Rectangle 3"/>
          <p:cNvSpPr>
            <a:spLocks noGrp="1" noChangeArrowheads="1"/>
          </p:cNvSpPr>
          <p:nvPr>
            <p:ph type="body" idx="1"/>
          </p:nvPr>
        </p:nvSpPr>
        <p:spPr>
          <a:xfrm>
            <a:off x="1503680" y="2060575"/>
            <a:ext cx="9442450" cy="4267200"/>
          </a:xfrm>
        </p:spPr>
        <p:txBody>
          <a:bodyPr/>
          <a:lstStyle/>
          <a:p>
            <a:pPr eaLnBrk="1" hangingPunct="1">
              <a:lnSpc>
                <a:spcPct val="90000"/>
              </a:lnSpc>
              <a:buFont typeface="Wingdings" panose="05000000000000000000" pitchFamily="2" charset="2"/>
              <a:buNone/>
              <a:defRPr/>
            </a:pPr>
            <a:r>
              <a:rPr lang="zh-CN" altLang="en-US" sz="2400" b="1" kern="1200" dirty="0" smtClean="0">
                <a:solidFill>
                  <a:srgbClr val="00B050"/>
                </a:solidFill>
                <a:latin typeface="微软雅黑" panose="020B0503020204020204" charset="-122"/>
                <a:ea typeface="微软雅黑" panose="020B0503020204020204" charset="-122"/>
                <a:cs typeface="+mj-cs"/>
              </a:rPr>
              <a:t>   </a:t>
            </a:r>
            <a:r>
              <a:rPr lang="zh-CN" altLang="en-US" sz="2000" b="1" kern="1200" dirty="0" smtClean="0">
                <a:solidFill>
                  <a:srgbClr val="00B050"/>
                </a:solidFill>
                <a:latin typeface="微软雅黑" panose="020B0503020204020204" charset="-122"/>
                <a:ea typeface="微软雅黑" panose="020B0503020204020204" charset="-122"/>
                <a:cs typeface="+mj-cs"/>
              </a:rPr>
              <a:t> 用火监护过程中常见的一些问题： </a:t>
            </a:r>
            <a:endParaRPr lang="zh-CN" altLang="en-US" sz="2000" b="1" kern="1200" dirty="0" smtClean="0">
              <a:solidFill>
                <a:srgbClr val="00B050"/>
              </a:solidFill>
              <a:latin typeface="微软雅黑" panose="020B0503020204020204" charset="-122"/>
              <a:ea typeface="微软雅黑" panose="020B0503020204020204" charset="-122"/>
              <a:cs typeface="+mj-cs"/>
            </a:endParaRPr>
          </a:p>
          <a:p>
            <a:pPr eaLnBrk="1" hangingPunct="1">
              <a:lnSpc>
                <a:spcPct val="90000"/>
              </a:lnSpc>
              <a:buFont typeface="Wingdings" panose="05000000000000000000" pitchFamily="2" charset="2"/>
              <a:buNone/>
              <a:defRPr/>
            </a:pPr>
            <a:endParaRPr lang="zh-CN" altLang="en-US" sz="2000" kern="1200" dirty="0" smtClean="0">
              <a:solidFill>
                <a:srgbClr val="002060"/>
              </a:solidFill>
              <a:latin typeface="微软雅黑" panose="020B0503020204020204" charset="-122"/>
              <a:ea typeface="微软雅黑" panose="020B0503020204020204" charset="-122"/>
              <a:cs typeface="+mj-cs"/>
            </a:endParaRPr>
          </a:p>
          <a:p>
            <a:pPr marL="0" indent="0" eaLnBrk="1" hangingPunct="1">
              <a:lnSpc>
                <a:spcPct val="90000"/>
              </a:lnSpc>
              <a:buNone/>
              <a:defRPr/>
            </a:pPr>
            <a:r>
              <a:rPr lang="zh-CN" altLang="en-US" sz="2000" kern="1200" dirty="0" smtClean="0">
                <a:solidFill>
                  <a:srgbClr val="002060"/>
                </a:solidFill>
                <a:latin typeface="微软雅黑" panose="020B0503020204020204" charset="-122"/>
                <a:ea typeface="微软雅黑" panose="020B0503020204020204" charset="-122"/>
                <a:cs typeface="+mj-cs"/>
              </a:rPr>
              <a:t>当事人的知识、</a:t>
            </a:r>
            <a:r>
              <a:rPr lang="zh-CN" altLang="en-US" sz="2000" kern="1200" dirty="0" smtClean="0">
                <a:solidFill>
                  <a:srgbClr val="FF0000"/>
                </a:solidFill>
                <a:latin typeface="微软雅黑" panose="020B0503020204020204" charset="-122"/>
                <a:ea typeface="微软雅黑" panose="020B0503020204020204" charset="-122"/>
                <a:cs typeface="+mj-cs"/>
              </a:rPr>
              <a:t>技能不能胜任监护人工作</a:t>
            </a:r>
            <a:r>
              <a:rPr lang="zh-CN" altLang="en-US" sz="2000" kern="1200" dirty="0" smtClean="0">
                <a:solidFill>
                  <a:srgbClr val="002060"/>
                </a:solidFill>
                <a:latin typeface="微软雅黑" panose="020B0503020204020204" charset="-122"/>
                <a:ea typeface="微软雅黑" panose="020B0503020204020204" charset="-122"/>
                <a:cs typeface="+mj-cs"/>
              </a:rPr>
              <a:t>；没有经过培训或培训考试不合格就上岗。</a:t>
            </a:r>
            <a:endParaRPr lang="zh-CN" altLang="en-US" sz="2000" kern="1200" dirty="0" smtClean="0">
              <a:solidFill>
                <a:srgbClr val="002060"/>
              </a:solidFill>
              <a:latin typeface="微软雅黑" panose="020B0503020204020204" charset="-122"/>
              <a:ea typeface="微软雅黑" panose="020B0503020204020204" charset="-122"/>
              <a:cs typeface="+mj-cs"/>
            </a:endParaRPr>
          </a:p>
          <a:p>
            <a:pPr eaLnBrk="1" hangingPunct="1">
              <a:lnSpc>
                <a:spcPct val="90000"/>
              </a:lnSpc>
              <a:defRPr/>
            </a:pPr>
            <a:endParaRPr lang="zh-CN" altLang="en-US" sz="2000" kern="1200" dirty="0" smtClean="0">
              <a:solidFill>
                <a:srgbClr val="002060"/>
              </a:solidFill>
              <a:latin typeface="微软雅黑" panose="020B0503020204020204" charset="-122"/>
              <a:ea typeface="微软雅黑" panose="020B0503020204020204" charset="-122"/>
              <a:cs typeface="+mj-cs"/>
            </a:endParaRPr>
          </a:p>
          <a:p>
            <a:pPr marL="0" indent="0" eaLnBrk="1" hangingPunct="1">
              <a:lnSpc>
                <a:spcPct val="90000"/>
              </a:lnSpc>
              <a:buNone/>
              <a:defRPr/>
            </a:pPr>
            <a:r>
              <a:rPr lang="zh-CN" altLang="en-US" sz="2000" kern="1200" dirty="0" smtClean="0">
                <a:solidFill>
                  <a:srgbClr val="002060"/>
                </a:solidFill>
                <a:latin typeface="微软雅黑" panose="020B0503020204020204" charset="-122"/>
                <a:ea typeface="微软雅黑" panose="020B0503020204020204" charset="-122"/>
                <a:cs typeface="+mj-cs"/>
              </a:rPr>
              <a:t>当事人</a:t>
            </a:r>
            <a:r>
              <a:rPr lang="zh-CN" altLang="en-US" sz="2000" kern="1200" dirty="0" smtClean="0">
                <a:solidFill>
                  <a:srgbClr val="FF0000"/>
                </a:solidFill>
                <a:latin typeface="微软雅黑" panose="020B0503020204020204" charset="-122"/>
                <a:ea typeface="微软雅黑" panose="020B0503020204020204" charset="-122"/>
                <a:cs typeface="+mj-cs"/>
              </a:rPr>
              <a:t>没有责任心</a:t>
            </a:r>
            <a:r>
              <a:rPr lang="zh-CN" altLang="en-US" sz="2000" kern="1200" dirty="0" smtClean="0">
                <a:solidFill>
                  <a:srgbClr val="002060"/>
                </a:solidFill>
                <a:latin typeface="微软雅黑" panose="020B0503020204020204" charset="-122"/>
                <a:ea typeface="微软雅黑" panose="020B0503020204020204" charset="-122"/>
                <a:cs typeface="+mj-cs"/>
              </a:rPr>
              <a:t>、敬业精神不强，对监护人的</a:t>
            </a:r>
            <a:r>
              <a:rPr lang="zh-CN" altLang="en-US" sz="2000" kern="1200" dirty="0" smtClean="0">
                <a:solidFill>
                  <a:srgbClr val="FF0000"/>
                </a:solidFill>
                <a:latin typeface="微软雅黑" panose="020B0503020204020204" charset="-122"/>
                <a:ea typeface="微软雅黑" panose="020B0503020204020204" charset="-122"/>
                <a:cs typeface="+mj-cs"/>
              </a:rPr>
              <a:t>职责不清楚，执行监护任务时溜号、打瞌睡、聊天。</a:t>
            </a:r>
            <a:endParaRPr lang="zh-CN" altLang="en-US" sz="2000" kern="1200" dirty="0" smtClean="0">
              <a:solidFill>
                <a:srgbClr val="FF0000"/>
              </a:solidFill>
              <a:latin typeface="微软雅黑" panose="020B0503020204020204" charset="-122"/>
              <a:ea typeface="微软雅黑" panose="020B0503020204020204" charset="-122"/>
              <a:cs typeface="+mj-cs"/>
            </a:endParaRPr>
          </a:p>
          <a:p>
            <a:pPr eaLnBrk="1" hangingPunct="1">
              <a:lnSpc>
                <a:spcPct val="90000"/>
              </a:lnSpc>
              <a:defRPr/>
            </a:pPr>
            <a:endParaRPr lang="zh-CN" altLang="en-US" sz="2000" kern="1200" dirty="0" smtClean="0">
              <a:solidFill>
                <a:srgbClr val="002060"/>
              </a:solidFill>
              <a:latin typeface="微软雅黑" panose="020B0503020204020204" charset="-122"/>
              <a:ea typeface="微软雅黑" panose="020B0503020204020204" charset="-122"/>
              <a:cs typeface="+mj-cs"/>
            </a:endParaRPr>
          </a:p>
          <a:p>
            <a:pPr marL="0" indent="0" eaLnBrk="1" hangingPunct="1">
              <a:lnSpc>
                <a:spcPct val="90000"/>
              </a:lnSpc>
              <a:buNone/>
              <a:defRPr/>
            </a:pPr>
            <a:r>
              <a:rPr lang="zh-CN" altLang="en-US" sz="2000" kern="1200" dirty="0" smtClean="0">
                <a:solidFill>
                  <a:srgbClr val="002060"/>
                </a:solidFill>
                <a:latin typeface="微软雅黑" panose="020B0503020204020204" charset="-122"/>
                <a:ea typeface="微软雅黑" panose="020B0503020204020204" charset="-122"/>
                <a:cs typeface="+mj-cs"/>
              </a:rPr>
              <a:t>当事人的</a:t>
            </a:r>
            <a:r>
              <a:rPr lang="zh-CN" altLang="en-US" sz="2000" kern="1200" dirty="0" smtClean="0">
                <a:solidFill>
                  <a:srgbClr val="FF0000"/>
                </a:solidFill>
                <a:latin typeface="微软雅黑" panose="020B0503020204020204" charset="-122"/>
                <a:ea typeface="微软雅黑" panose="020B0503020204020204" charset="-122"/>
                <a:cs typeface="+mj-cs"/>
              </a:rPr>
              <a:t>身体状况</a:t>
            </a:r>
            <a:r>
              <a:rPr lang="zh-CN" altLang="en-US" sz="2000" kern="1200" dirty="0" smtClean="0">
                <a:solidFill>
                  <a:srgbClr val="002060"/>
                </a:solidFill>
                <a:latin typeface="微软雅黑" panose="020B0503020204020204" charset="-122"/>
                <a:ea typeface="微软雅黑" panose="020B0503020204020204" charset="-122"/>
                <a:cs typeface="+mj-cs"/>
              </a:rPr>
              <a:t>不能胜任监护人工作。</a:t>
            </a:r>
            <a:endParaRPr lang="zh-CN" altLang="en-US" sz="2000" kern="1200" dirty="0" smtClean="0">
              <a:solidFill>
                <a:srgbClr val="002060"/>
              </a:solidFill>
              <a:latin typeface="微软雅黑" panose="020B0503020204020204" charset="-122"/>
              <a:ea typeface="微软雅黑" panose="020B0503020204020204" charset="-122"/>
              <a:cs typeface="+mj-cs"/>
            </a:endParaRPr>
          </a:p>
          <a:p>
            <a:pPr eaLnBrk="1" hangingPunct="1">
              <a:defRPr/>
            </a:pPr>
            <a:endParaRPr lang="zh-CN" altLang="en-US" sz="2000" kern="1200" dirty="0" smtClean="0">
              <a:solidFill>
                <a:srgbClr val="002060"/>
              </a:solidFill>
              <a:latin typeface="微软雅黑" panose="020B0503020204020204" charset="-122"/>
              <a:ea typeface="微软雅黑" panose="020B0503020204020204" charset="-122"/>
              <a:cs typeface="+mj-cs"/>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quarter" idx="10"/>
          </p:nvPr>
        </p:nvSpPr>
        <p:spPr/>
        <p:txBody>
          <a:bodyPr/>
          <a:lstStyle/>
          <a:p>
            <a:pPr>
              <a:defRPr/>
            </a:pPr>
            <a:fld id="{FCEFD657-AE37-4306-B840-4FECD2C28725}" type="datetime1">
              <a:rPr lang="zh-CN" altLang="en-US"/>
            </a:fld>
            <a:endParaRPr lang="en-US" altLang="zh-CN"/>
          </a:p>
        </p:txBody>
      </p:sp>
      <p:sp>
        <p:nvSpPr>
          <p:cNvPr id="6" name="灯片编号占位符 5"/>
          <p:cNvSpPr>
            <a:spLocks noGrp="1"/>
          </p:cNvSpPr>
          <p:nvPr>
            <p:ph type="sldNum" sz="quarter" idx="12"/>
          </p:nvPr>
        </p:nvSpPr>
        <p:spPr/>
        <p:txBody>
          <a:bodyPr/>
          <a:lstStyle/>
          <a:p>
            <a:pPr>
              <a:defRPr/>
            </a:pPr>
            <a:fld id="{FD9B0F1F-0594-4A10-92D0-DBA2D3961E1F}" type="slidenum">
              <a:rPr lang="zh-CN" altLang="en-US"/>
            </a:fld>
            <a:endParaRPr lang="en-US" altLang="zh-CN"/>
          </a:p>
        </p:txBody>
      </p:sp>
      <p:sp>
        <p:nvSpPr>
          <p:cNvPr id="40964" name="Rectangle 2"/>
          <p:cNvSpPr>
            <a:spLocks noGrp="1" noChangeArrowheads="1"/>
          </p:cNvSpPr>
          <p:nvPr>
            <p:ph type="title" idx="4294967295"/>
          </p:nvPr>
        </p:nvSpPr>
        <p:spPr>
          <a:xfrm>
            <a:off x="2152650" y="902368"/>
            <a:ext cx="7897813" cy="986590"/>
          </a:xfrm>
        </p:spPr>
        <p:txBody>
          <a:bodyPr/>
          <a:lstStyle/>
          <a:p>
            <a:pPr eaLnBrk="1" hangingPunct="1">
              <a:defRPr/>
            </a:pPr>
            <a:r>
              <a:rPr lang="en-US" altLang="zh-CN" b="1" kern="1200" dirty="0" smtClean="0">
                <a:solidFill>
                  <a:srgbClr val="FF0000"/>
                </a:solidFill>
                <a:latin typeface="微软雅黑" panose="020B0503020204020204" charset="-122"/>
                <a:ea typeface="微软雅黑" panose="020B0503020204020204" charset="-122"/>
              </a:rPr>
              <a:t>      </a:t>
            </a:r>
            <a:r>
              <a:rPr lang="zh-CN" altLang="en-US" b="1" kern="1200" dirty="0" smtClean="0">
                <a:solidFill>
                  <a:srgbClr val="FF0000"/>
                </a:solidFill>
                <a:latin typeface="微软雅黑" panose="020B0503020204020204" charset="-122"/>
                <a:ea typeface="微软雅黑" panose="020B0503020204020204" charset="-122"/>
              </a:rPr>
              <a:t>用火监护过程中存在问题</a:t>
            </a:r>
            <a:endParaRPr lang="zh-CN" altLang="en-US" b="1" kern="1200" dirty="0" smtClean="0">
              <a:solidFill>
                <a:srgbClr val="FF0000"/>
              </a:solidFill>
              <a:latin typeface="微软雅黑" panose="020B0503020204020204" charset="-122"/>
              <a:ea typeface="微软雅黑" panose="020B0503020204020204" charset="-122"/>
            </a:endParaRPr>
          </a:p>
        </p:txBody>
      </p:sp>
      <p:sp>
        <p:nvSpPr>
          <p:cNvPr id="40965" name="Rectangle 3"/>
          <p:cNvSpPr>
            <a:spLocks noGrp="1" noChangeArrowheads="1"/>
          </p:cNvSpPr>
          <p:nvPr>
            <p:ph type="body" idx="1"/>
          </p:nvPr>
        </p:nvSpPr>
        <p:spPr>
          <a:xfrm>
            <a:off x="1530985" y="2421255"/>
            <a:ext cx="9186545" cy="4436745"/>
          </a:xfrm>
        </p:spPr>
        <p:txBody>
          <a:bodyPr/>
          <a:lstStyle/>
          <a:p>
            <a:pPr marL="0" indent="0" eaLnBrk="1" hangingPunct="1">
              <a:lnSpc>
                <a:spcPct val="90000"/>
              </a:lnSpc>
              <a:buFont typeface="Wingdings" panose="05000000000000000000" pitchFamily="2" charset="2"/>
              <a:buNone/>
              <a:defRPr/>
            </a:pPr>
            <a:r>
              <a:rPr lang="zh-CN" altLang="en-US" sz="2000" kern="1200" dirty="0" smtClean="0">
                <a:solidFill>
                  <a:srgbClr val="002060"/>
                </a:solidFill>
                <a:latin typeface="微软雅黑" panose="020B0503020204020204" charset="-122"/>
                <a:ea typeface="微软雅黑" panose="020B0503020204020204" charset="-122"/>
                <a:cs typeface="+mj-cs"/>
              </a:rPr>
              <a:t>监护人没有佩带明显标志，作业人与监护人</a:t>
            </a:r>
            <a:r>
              <a:rPr lang="zh-CN" altLang="en-US" sz="2000" kern="1200" dirty="0" smtClean="0">
                <a:solidFill>
                  <a:srgbClr val="FF0000"/>
                </a:solidFill>
                <a:latin typeface="微软雅黑" panose="020B0503020204020204" charset="-122"/>
                <a:ea typeface="微软雅黑" panose="020B0503020204020204" charset="-122"/>
                <a:cs typeface="+mj-cs"/>
              </a:rPr>
              <a:t>不能快速有效识别。</a:t>
            </a:r>
            <a:endParaRPr lang="zh-CN" altLang="en-US" sz="2000" kern="1200" dirty="0" smtClean="0">
              <a:solidFill>
                <a:srgbClr val="FF0000"/>
              </a:solidFill>
              <a:latin typeface="微软雅黑" panose="020B0503020204020204" charset="-122"/>
              <a:ea typeface="微软雅黑" panose="020B0503020204020204" charset="-122"/>
              <a:cs typeface="+mj-cs"/>
            </a:endParaRPr>
          </a:p>
          <a:p>
            <a:pPr eaLnBrk="1" hangingPunct="1">
              <a:lnSpc>
                <a:spcPct val="90000"/>
              </a:lnSpc>
              <a:buFont typeface="Wingdings" panose="05000000000000000000" pitchFamily="2" charset="2"/>
              <a:buNone/>
              <a:defRPr/>
            </a:pPr>
            <a:endParaRPr lang="zh-CN" altLang="en-US" sz="2000" kern="1200" dirty="0" smtClean="0">
              <a:solidFill>
                <a:srgbClr val="002060"/>
              </a:solidFill>
              <a:latin typeface="微软雅黑" panose="020B0503020204020204" charset="-122"/>
              <a:ea typeface="微软雅黑" panose="020B0503020204020204" charset="-122"/>
              <a:cs typeface="+mj-cs"/>
            </a:endParaRPr>
          </a:p>
          <a:p>
            <a:pPr marL="0" indent="0" eaLnBrk="1" hangingPunct="1">
              <a:lnSpc>
                <a:spcPct val="90000"/>
              </a:lnSpc>
              <a:buFont typeface="Wingdings" panose="05000000000000000000" pitchFamily="2" charset="2"/>
              <a:buNone/>
              <a:defRPr/>
            </a:pPr>
            <a:r>
              <a:rPr lang="zh-CN" altLang="en-US" sz="2000" kern="1200" dirty="0" smtClean="0">
                <a:solidFill>
                  <a:srgbClr val="002060"/>
                </a:solidFill>
                <a:latin typeface="微软雅黑" panose="020B0503020204020204" charset="-122"/>
                <a:ea typeface="微软雅黑" panose="020B0503020204020204" charset="-122"/>
                <a:cs typeface="+mj-cs"/>
              </a:rPr>
              <a:t>监护人因有事</a:t>
            </a:r>
            <a:r>
              <a:rPr lang="zh-CN" altLang="en-US" sz="2000" kern="1200" dirty="0" smtClean="0">
                <a:solidFill>
                  <a:srgbClr val="FF0000"/>
                </a:solidFill>
                <a:latin typeface="微软雅黑" panose="020B0503020204020204" charset="-122"/>
                <a:ea typeface="微软雅黑" panose="020B0503020204020204" charset="-122"/>
                <a:cs typeface="+mj-cs"/>
              </a:rPr>
              <a:t>离开现场不与作业人通报</a:t>
            </a:r>
            <a:r>
              <a:rPr lang="zh-CN" altLang="en-US" sz="2000" kern="1200" dirty="0" smtClean="0">
                <a:solidFill>
                  <a:srgbClr val="002060"/>
                </a:solidFill>
                <a:latin typeface="微软雅黑" panose="020B0503020204020204" charset="-122"/>
                <a:ea typeface="微软雅黑" panose="020B0503020204020204" charset="-122"/>
                <a:cs typeface="+mj-cs"/>
              </a:rPr>
              <a:t>，作业人在监护人离开现场的情况下，</a:t>
            </a:r>
            <a:r>
              <a:rPr lang="zh-CN" altLang="en-US" sz="2000" kern="1200" dirty="0" smtClean="0">
                <a:solidFill>
                  <a:srgbClr val="FF0000"/>
                </a:solidFill>
                <a:latin typeface="微软雅黑" panose="020B0503020204020204" charset="-122"/>
                <a:ea typeface="微软雅黑" panose="020B0503020204020204" charset="-122"/>
                <a:cs typeface="+mj-cs"/>
              </a:rPr>
              <a:t>没有按规定停止作业。</a:t>
            </a:r>
            <a:endParaRPr lang="zh-CN" altLang="en-US" sz="2000" kern="1200" dirty="0" smtClean="0">
              <a:solidFill>
                <a:srgbClr val="FF0000"/>
              </a:solidFill>
              <a:latin typeface="微软雅黑" panose="020B0503020204020204" charset="-122"/>
              <a:ea typeface="微软雅黑" panose="020B0503020204020204" charset="-122"/>
              <a:cs typeface="+mj-cs"/>
            </a:endParaRPr>
          </a:p>
          <a:p>
            <a:pPr eaLnBrk="1" hangingPunct="1">
              <a:lnSpc>
                <a:spcPct val="90000"/>
              </a:lnSpc>
              <a:buFont typeface="Wingdings" panose="05000000000000000000" pitchFamily="2" charset="2"/>
              <a:buNone/>
              <a:defRPr/>
            </a:pPr>
            <a:endParaRPr lang="zh-CN" altLang="en-US" sz="2000" kern="1200" dirty="0" smtClean="0">
              <a:solidFill>
                <a:srgbClr val="002060"/>
              </a:solidFill>
              <a:latin typeface="微软雅黑" panose="020B0503020204020204" charset="-122"/>
              <a:ea typeface="微软雅黑" panose="020B0503020204020204" charset="-122"/>
              <a:cs typeface="+mj-cs"/>
            </a:endParaRPr>
          </a:p>
          <a:p>
            <a:pPr marL="0" indent="0" eaLnBrk="1" hangingPunct="1">
              <a:lnSpc>
                <a:spcPct val="90000"/>
              </a:lnSpc>
              <a:buFont typeface="Wingdings" panose="05000000000000000000" pitchFamily="2" charset="2"/>
              <a:buNone/>
              <a:defRPr/>
            </a:pPr>
            <a:r>
              <a:rPr lang="zh-CN" altLang="en-US" sz="2000" kern="1200" dirty="0" smtClean="0">
                <a:solidFill>
                  <a:srgbClr val="002060"/>
                </a:solidFill>
                <a:latin typeface="微软雅黑" panose="020B0503020204020204" charset="-122"/>
                <a:ea typeface="微软雅黑" panose="020B0503020204020204" charset="-122"/>
                <a:cs typeface="+mj-cs"/>
              </a:rPr>
              <a:t>监护人对作业人的违章行为（如擅自移动作业点等）</a:t>
            </a:r>
            <a:r>
              <a:rPr lang="zh-CN" altLang="en-US" sz="2000" kern="1200" dirty="0" smtClean="0">
                <a:solidFill>
                  <a:srgbClr val="FF0000"/>
                </a:solidFill>
                <a:latin typeface="微软雅黑" panose="020B0503020204020204" charset="-122"/>
                <a:ea typeface="微软雅黑" panose="020B0503020204020204" charset="-122"/>
                <a:cs typeface="+mj-cs"/>
              </a:rPr>
              <a:t>不能及时制止。 </a:t>
            </a:r>
            <a:endParaRPr lang="zh-CN" altLang="en-US" sz="2000" kern="1200" dirty="0" smtClean="0">
              <a:solidFill>
                <a:srgbClr val="FF0000"/>
              </a:solidFill>
              <a:latin typeface="微软雅黑" panose="020B0503020204020204" charset="-122"/>
              <a:ea typeface="微软雅黑" panose="020B0503020204020204" charset="-122"/>
              <a:cs typeface="+mj-cs"/>
            </a:endParaRPr>
          </a:p>
          <a:p>
            <a:pPr eaLnBrk="1" hangingPunct="1">
              <a:lnSpc>
                <a:spcPct val="90000"/>
              </a:lnSpc>
              <a:buFont typeface="Wingdings" panose="05000000000000000000" pitchFamily="2" charset="2"/>
              <a:buNone/>
              <a:defRPr/>
            </a:pPr>
            <a:endParaRPr lang="zh-CN" altLang="en-US" sz="2400" kern="1200" dirty="0" smtClean="0">
              <a:solidFill>
                <a:srgbClr val="002060"/>
              </a:solidFill>
              <a:latin typeface="微软雅黑" panose="020B0503020204020204" charset="-122"/>
              <a:ea typeface="微软雅黑" panose="020B0503020204020204" charset="-122"/>
              <a:cs typeface="+mj-cs"/>
            </a:endParaRPr>
          </a:p>
          <a:p>
            <a:pPr eaLnBrk="1" hangingPunct="1">
              <a:buFont typeface="Wingdings" panose="05000000000000000000" pitchFamily="2" charset="2"/>
              <a:buNone/>
              <a:defRPr/>
            </a:pPr>
            <a:endParaRPr lang="zh-CN" altLang="en-US" sz="2400" kern="1200" dirty="0" smtClean="0">
              <a:solidFill>
                <a:srgbClr val="002060"/>
              </a:solidFill>
              <a:latin typeface="微软雅黑" panose="020B0503020204020204" charset="-122"/>
              <a:ea typeface="微软雅黑" panose="020B0503020204020204" charset="-122"/>
              <a:cs typeface="+mj-cs"/>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 </a:t>
            </a:r>
            <a:endParaRPr lang="zh-CN" altLang="en-US" dirty="0"/>
          </a:p>
        </p:txBody>
      </p:sp>
      <p:sp>
        <p:nvSpPr>
          <p:cNvPr id="3" name="内容占位符 2"/>
          <p:cNvSpPr>
            <a:spLocks noGrp="1"/>
          </p:cNvSpPr>
          <p:nvPr>
            <p:ph idx="1"/>
          </p:nvPr>
        </p:nvSpPr>
        <p:spPr>
          <a:xfrm>
            <a:off x="55880" y="445770"/>
            <a:ext cx="12136120" cy="606425"/>
          </a:xfrm>
          <a:solidFill>
            <a:srgbClr val="0070C0"/>
          </a:solidFill>
        </p:spPr>
        <p:txBody>
          <a:bodyPr/>
          <a:lstStyle/>
          <a:p>
            <a:pPr>
              <a:buNone/>
            </a:pPr>
            <a:r>
              <a:rPr lang="zh-CN" altLang="en-US" b="1" dirty="0" smtClean="0">
                <a:solidFill>
                  <a:schemeClr val="bg1"/>
                </a:solidFill>
                <a:latin typeface="微软雅黑" panose="020B0503020204020204" charset="-122"/>
                <a:ea typeface="微软雅黑" panose="020B0503020204020204" charset="-122"/>
                <a:sym typeface="黑体" panose="02010609060101010101" pitchFamily="49" charset="-122"/>
              </a:rPr>
              <a:t>                                       </a:t>
            </a:r>
            <a:r>
              <a:rPr lang="zh-CN" altLang="en-US" sz="2800" b="1" dirty="0" smtClean="0">
                <a:solidFill>
                  <a:schemeClr val="bg1"/>
                </a:solidFill>
                <a:latin typeface="微软雅黑" panose="020B0503020204020204" charset="-122"/>
                <a:ea typeface="微软雅黑" panose="020B0503020204020204" charset="-122"/>
                <a:sym typeface="黑体" panose="02010609060101010101" pitchFamily="49" charset="-122"/>
              </a:rPr>
              <a:t>六、动火监护人的职责</a:t>
            </a:r>
            <a:endParaRPr lang="zh-CN" altLang="en-US" sz="2800" b="1" dirty="0" smtClean="0">
              <a:solidFill>
                <a:schemeClr val="bg1"/>
              </a:solidFill>
              <a:latin typeface="微软雅黑" panose="020B0503020204020204" charset="-122"/>
              <a:ea typeface="微软雅黑" panose="020B0503020204020204" charset="-122"/>
              <a:sym typeface="黑体" panose="02010609060101010101" pitchFamily="49" charset="-122"/>
            </a:endParaRPr>
          </a:p>
          <a:p>
            <a:endParaRPr lang="zh-CN" altLang="en-US" sz="2800" dirty="0"/>
          </a:p>
        </p:txBody>
      </p:sp>
      <p:sp>
        <p:nvSpPr>
          <p:cNvPr id="4" name="矩形 3"/>
          <p:cNvSpPr/>
          <p:nvPr/>
        </p:nvSpPr>
        <p:spPr>
          <a:xfrm>
            <a:off x="1704340" y="1826895"/>
            <a:ext cx="9217660" cy="4374515"/>
          </a:xfrm>
          <a:prstGeom prst="rect">
            <a:avLst/>
          </a:prstGeom>
          <a:solidFill>
            <a:schemeClr val="bg1"/>
          </a:solidFill>
          <a:ln w="19050">
            <a:noFill/>
          </a:ln>
        </p:spPr>
        <p:txBody>
          <a:bodyPr wrap="square">
            <a:spAutoFit/>
          </a:bodyPr>
          <a:lstStyle/>
          <a:p>
            <a:pPr>
              <a:lnSpc>
                <a:spcPct val="120000"/>
              </a:lnSpc>
              <a:buClr>
                <a:srgbClr val="494DF9"/>
              </a:buClr>
              <a:defRPr/>
            </a:pPr>
            <a:endParaRPr lang="en-US" altLang="zh-CN" sz="1600" b="1" dirty="0" smtClean="0">
              <a:solidFill>
                <a:srgbClr val="002060"/>
              </a:solidFill>
              <a:latin typeface="微软雅黑" panose="020B0503020204020204" charset="-122"/>
              <a:ea typeface="微软雅黑" panose="020B0503020204020204" charset="-122"/>
              <a:cs typeface="+mj-cs"/>
              <a:sym typeface="黑体" panose="02010609060101010101" pitchFamily="49" charset="-122"/>
            </a:endParaRPr>
          </a:p>
          <a:p>
            <a:pPr>
              <a:lnSpc>
                <a:spcPct val="120000"/>
              </a:lnSpc>
              <a:buClr>
                <a:srgbClr val="494DF9"/>
              </a:buClr>
              <a:defRPr/>
            </a:pPr>
            <a:r>
              <a:rPr lang="en-US" altLang="zh-CN" sz="2000" dirty="0" smtClean="0">
                <a:solidFill>
                  <a:srgbClr val="002060"/>
                </a:solidFill>
                <a:latin typeface="微软雅黑" panose="020B0503020204020204" charset="-122"/>
                <a:ea typeface="微软雅黑" panose="020B0503020204020204" charset="-122"/>
                <a:cs typeface="+mj-cs"/>
                <a:sym typeface="黑体" panose="02010609060101010101" pitchFamily="49" charset="-122"/>
              </a:rPr>
              <a:t>1</a:t>
            </a:r>
            <a:r>
              <a:rPr lang="zh-CN" altLang="en-US" sz="2000" dirty="0" smtClean="0">
                <a:solidFill>
                  <a:srgbClr val="002060"/>
                </a:solidFill>
                <a:latin typeface="微软雅黑" panose="020B0503020204020204" charset="-122"/>
                <a:ea typeface="微软雅黑" panose="020B0503020204020204" charset="-122"/>
                <a:cs typeface="+mj-cs"/>
                <a:sym typeface="黑体" panose="02010609060101010101" pitchFamily="49" charset="-122"/>
              </a:rPr>
              <a:t>、不参与动火施工的人员，负责监护并防止附近区域由动火作业而产生火灾。</a:t>
            </a:r>
            <a:endParaRPr lang="zh-CN" altLang="en-US" sz="2000" dirty="0" smtClean="0">
              <a:solidFill>
                <a:srgbClr val="002060"/>
              </a:solidFill>
              <a:latin typeface="微软雅黑" panose="020B0503020204020204" charset="-122"/>
              <a:ea typeface="微软雅黑" panose="020B0503020204020204" charset="-122"/>
              <a:cs typeface="+mj-cs"/>
              <a:sym typeface="黑体" panose="02010609060101010101" pitchFamily="49" charset="-122"/>
            </a:endParaRPr>
          </a:p>
          <a:p>
            <a:pPr>
              <a:lnSpc>
                <a:spcPct val="130000"/>
              </a:lnSpc>
              <a:spcBef>
                <a:spcPct val="50000"/>
              </a:spcBef>
              <a:buClr>
                <a:srgbClr val="494DF9"/>
              </a:buClr>
              <a:defRPr/>
            </a:pPr>
            <a:r>
              <a:rPr lang="en-US" altLang="zh-CN" sz="2000" dirty="0" smtClean="0">
                <a:solidFill>
                  <a:srgbClr val="002060"/>
                </a:solidFill>
                <a:latin typeface="微软雅黑" panose="020B0503020204020204" charset="-122"/>
                <a:ea typeface="微软雅黑" panose="020B0503020204020204" charset="-122"/>
                <a:cs typeface="+mj-cs"/>
                <a:sym typeface="黑体" panose="02010609060101010101" pitchFamily="49" charset="-122"/>
              </a:rPr>
              <a:t>2</a:t>
            </a:r>
            <a:r>
              <a:rPr lang="zh-CN" altLang="en-US" sz="2000" dirty="0" smtClean="0">
                <a:solidFill>
                  <a:srgbClr val="002060"/>
                </a:solidFill>
                <a:latin typeface="微软雅黑" panose="020B0503020204020204" charset="-122"/>
                <a:ea typeface="微软雅黑" panose="020B0503020204020204" charset="-122"/>
                <a:cs typeface="+mj-cs"/>
                <a:sym typeface="黑体" panose="02010609060101010101" pitchFamily="49" charset="-122"/>
              </a:rPr>
              <a:t>、监护人在施工时严禁擅自离开</a:t>
            </a:r>
            <a:endParaRPr lang="en-US" altLang="zh-CN" sz="2000" dirty="0" smtClean="0">
              <a:solidFill>
                <a:srgbClr val="002060"/>
              </a:solidFill>
              <a:latin typeface="微软雅黑" panose="020B0503020204020204" charset="-122"/>
              <a:ea typeface="微软雅黑" panose="020B0503020204020204" charset="-122"/>
              <a:cs typeface="+mj-cs"/>
              <a:sym typeface="黑体" panose="02010609060101010101" pitchFamily="49" charset="-122"/>
            </a:endParaRPr>
          </a:p>
          <a:p>
            <a:pPr>
              <a:lnSpc>
                <a:spcPct val="130000"/>
              </a:lnSpc>
              <a:spcBef>
                <a:spcPct val="50000"/>
              </a:spcBef>
              <a:buClr>
                <a:srgbClr val="494DF9"/>
              </a:buClr>
              <a:defRPr/>
            </a:pPr>
            <a:r>
              <a:rPr lang="en-US" altLang="zh-CN" sz="2000" dirty="0" smtClean="0">
                <a:solidFill>
                  <a:srgbClr val="002060"/>
                </a:solidFill>
                <a:latin typeface="微软雅黑" panose="020B0503020204020204" charset="-122"/>
                <a:ea typeface="微软雅黑" panose="020B0503020204020204" charset="-122"/>
                <a:cs typeface="+mj-cs"/>
                <a:sym typeface="黑体" panose="02010609060101010101" pitchFamily="49" charset="-122"/>
              </a:rPr>
              <a:t>3</a:t>
            </a:r>
            <a:r>
              <a:rPr lang="zh-CN" altLang="en-US" sz="2000" dirty="0" smtClean="0">
                <a:solidFill>
                  <a:srgbClr val="002060"/>
                </a:solidFill>
                <a:latin typeface="微软雅黑" panose="020B0503020204020204" charset="-122"/>
                <a:ea typeface="微软雅黑" panose="020B0503020204020204" charset="-122"/>
                <a:cs typeface="+mj-cs"/>
                <a:sym typeface="黑体" panose="02010609060101010101" pitchFamily="49" charset="-122"/>
              </a:rPr>
              <a:t>、密切注意现场的状况变化，发生紧急情况有权立即停止动火作业</a:t>
            </a:r>
            <a:endParaRPr lang="zh-CN" altLang="en-US" sz="2000" dirty="0" smtClean="0">
              <a:solidFill>
                <a:srgbClr val="002060"/>
              </a:solidFill>
              <a:latin typeface="微软雅黑" panose="020B0503020204020204" charset="-122"/>
              <a:ea typeface="微软雅黑" panose="020B0503020204020204" charset="-122"/>
              <a:cs typeface="+mj-cs"/>
              <a:sym typeface="黑体" panose="02010609060101010101" pitchFamily="49" charset="-122"/>
            </a:endParaRPr>
          </a:p>
          <a:p>
            <a:pPr>
              <a:lnSpc>
                <a:spcPct val="130000"/>
              </a:lnSpc>
              <a:spcBef>
                <a:spcPct val="50000"/>
              </a:spcBef>
              <a:buClr>
                <a:srgbClr val="494DF9"/>
              </a:buClr>
              <a:defRPr/>
            </a:pPr>
            <a:r>
              <a:rPr lang="en-US" altLang="zh-CN" sz="2000" dirty="0" smtClean="0">
                <a:solidFill>
                  <a:srgbClr val="002060"/>
                </a:solidFill>
                <a:latin typeface="微软雅黑" panose="020B0503020204020204" charset="-122"/>
                <a:ea typeface="微软雅黑" panose="020B0503020204020204" charset="-122"/>
                <a:cs typeface="+mj-cs"/>
                <a:sym typeface="黑体" panose="02010609060101010101" pitchFamily="49" charset="-122"/>
              </a:rPr>
              <a:t>4</a:t>
            </a:r>
            <a:r>
              <a:rPr lang="zh-CN" altLang="en-US" sz="2000" dirty="0" smtClean="0">
                <a:solidFill>
                  <a:srgbClr val="002060"/>
                </a:solidFill>
                <a:latin typeface="微软雅黑" panose="020B0503020204020204" charset="-122"/>
                <a:ea typeface="微软雅黑" panose="020B0503020204020204" charset="-122"/>
                <a:cs typeface="+mj-cs"/>
                <a:sym typeface="黑体" panose="02010609060101010101" pitchFamily="49" charset="-122"/>
              </a:rPr>
              <a:t>、了解工作区域的危害，具备请求救援和启动紧急救援程序的知识</a:t>
            </a:r>
            <a:endParaRPr lang="zh-CN" altLang="en-US" sz="2000" dirty="0" smtClean="0">
              <a:solidFill>
                <a:srgbClr val="002060"/>
              </a:solidFill>
              <a:latin typeface="微软雅黑" panose="020B0503020204020204" charset="-122"/>
              <a:ea typeface="微软雅黑" panose="020B0503020204020204" charset="-122"/>
              <a:cs typeface="+mj-cs"/>
              <a:sym typeface="黑体" panose="02010609060101010101" pitchFamily="49" charset="-122"/>
            </a:endParaRPr>
          </a:p>
          <a:p>
            <a:pPr>
              <a:lnSpc>
                <a:spcPct val="130000"/>
              </a:lnSpc>
              <a:spcBef>
                <a:spcPct val="50000"/>
              </a:spcBef>
              <a:buClr>
                <a:srgbClr val="494DF9"/>
              </a:buClr>
              <a:defRPr/>
            </a:pPr>
            <a:r>
              <a:rPr lang="en-US" altLang="zh-CN" sz="2000" dirty="0" smtClean="0">
                <a:solidFill>
                  <a:srgbClr val="002060"/>
                </a:solidFill>
                <a:latin typeface="微软雅黑" panose="020B0503020204020204" charset="-122"/>
                <a:ea typeface="微软雅黑" panose="020B0503020204020204" charset="-122"/>
                <a:cs typeface="+mj-cs"/>
                <a:sym typeface="黑体" panose="02010609060101010101" pitchFamily="49" charset="-122"/>
              </a:rPr>
              <a:t>5</a:t>
            </a:r>
            <a:r>
              <a:rPr lang="zh-CN" altLang="en-US" sz="2000" dirty="0" smtClean="0">
                <a:solidFill>
                  <a:srgbClr val="002060"/>
                </a:solidFill>
                <a:latin typeface="微软雅黑" panose="020B0503020204020204" charset="-122"/>
                <a:ea typeface="微软雅黑" panose="020B0503020204020204" charset="-122"/>
                <a:cs typeface="+mj-cs"/>
                <a:sym typeface="黑体" panose="02010609060101010101" pitchFamily="49" charset="-122"/>
              </a:rPr>
              <a:t>、配备合适的灭火器材</a:t>
            </a:r>
            <a:endParaRPr lang="zh-CN" altLang="en-US" sz="2000" dirty="0" smtClean="0">
              <a:solidFill>
                <a:srgbClr val="002060"/>
              </a:solidFill>
              <a:latin typeface="微软雅黑" panose="020B0503020204020204" charset="-122"/>
              <a:ea typeface="微软雅黑" panose="020B0503020204020204" charset="-122"/>
              <a:cs typeface="+mj-cs"/>
              <a:sym typeface="黑体" panose="02010609060101010101" pitchFamily="49" charset="-122"/>
            </a:endParaRPr>
          </a:p>
          <a:p>
            <a:pPr>
              <a:lnSpc>
                <a:spcPct val="130000"/>
              </a:lnSpc>
              <a:spcBef>
                <a:spcPct val="50000"/>
              </a:spcBef>
              <a:buClr>
                <a:srgbClr val="494DF9"/>
              </a:buClr>
              <a:defRPr/>
            </a:pPr>
            <a:r>
              <a:rPr lang="en-US" altLang="zh-CN" sz="2000" dirty="0" smtClean="0">
                <a:solidFill>
                  <a:srgbClr val="002060"/>
                </a:solidFill>
                <a:latin typeface="微软雅黑" panose="020B0503020204020204" charset="-122"/>
                <a:ea typeface="微软雅黑" panose="020B0503020204020204" charset="-122"/>
                <a:cs typeface="+mj-cs"/>
                <a:sym typeface="黑体" panose="02010609060101010101" pitchFamily="49" charset="-122"/>
              </a:rPr>
              <a:t>6</a:t>
            </a:r>
            <a:r>
              <a:rPr lang="zh-CN" altLang="en-US" sz="2000" dirty="0" smtClean="0">
                <a:solidFill>
                  <a:srgbClr val="002060"/>
                </a:solidFill>
                <a:latin typeface="微软雅黑" panose="020B0503020204020204" charset="-122"/>
                <a:ea typeface="微软雅黑" panose="020B0503020204020204" charset="-122"/>
                <a:cs typeface="+mj-cs"/>
                <a:sym typeface="黑体" panose="02010609060101010101" pitchFamily="49" charset="-122"/>
              </a:rPr>
              <a:t>、监护人员严禁离开监护岗位</a:t>
            </a:r>
            <a:endParaRPr lang="zh-CN" altLang="en-US" sz="2000" dirty="0" smtClean="0">
              <a:solidFill>
                <a:srgbClr val="002060"/>
              </a:solidFill>
              <a:latin typeface="微软雅黑" panose="020B0503020204020204" charset="-122"/>
              <a:ea typeface="微软雅黑" panose="020B0503020204020204" charset="-122"/>
              <a:cs typeface="+mj-cs"/>
              <a:sym typeface="黑体" panose="02010609060101010101" pitchFamily="49" charset="-122"/>
            </a:endParaRPr>
          </a:p>
          <a:p>
            <a:pPr>
              <a:lnSpc>
                <a:spcPct val="130000"/>
              </a:lnSpc>
              <a:spcBef>
                <a:spcPct val="50000"/>
              </a:spcBef>
              <a:buClr>
                <a:srgbClr val="494DF9"/>
              </a:buClr>
              <a:defRPr/>
            </a:pPr>
            <a:r>
              <a:rPr lang="en-US" altLang="zh-CN" sz="2000" dirty="0" smtClean="0">
                <a:solidFill>
                  <a:srgbClr val="002060"/>
                </a:solidFill>
                <a:latin typeface="微软雅黑" panose="020B0503020204020204" charset="-122"/>
                <a:ea typeface="微软雅黑" panose="020B0503020204020204" charset="-122"/>
                <a:cs typeface="+mj-cs"/>
                <a:sym typeface="黑体" panose="02010609060101010101" pitchFamily="49" charset="-122"/>
              </a:rPr>
              <a:t>7</a:t>
            </a:r>
            <a:r>
              <a:rPr lang="zh-CN" altLang="en-US" sz="2000" dirty="0" smtClean="0">
                <a:solidFill>
                  <a:srgbClr val="002060"/>
                </a:solidFill>
                <a:latin typeface="微软雅黑" panose="020B0503020204020204" charset="-122"/>
                <a:ea typeface="微软雅黑" panose="020B0503020204020204" charset="-122"/>
                <a:cs typeface="+mj-cs"/>
                <a:sym typeface="黑体" panose="02010609060101010101" pitchFamily="49" charset="-122"/>
              </a:rPr>
              <a:t>、动火结束后在现场观察30分钟以上.确保发现和消灭余烬</a:t>
            </a:r>
            <a:endParaRPr lang="zh-CN" altLang="en-US" sz="2000" dirty="0" smtClean="0">
              <a:solidFill>
                <a:srgbClr val="002060"/>
              </a:solidFill>
              <a:latin typeface="微软雅黑" panose="020B0503020204020204" charset="-122"/>
              <a:ea typeface="微软雅黑" panose="020B0503020204020204" charset="-122"/>
              <a:cs typeface="+mj-cs"/>
              <a:sym typeface="黑体" panose="02010609060101010101" pitchFamily="49" charset="-122"/>
            </a:endParaRPr>
          </a:p>
          <a:p>
            <a:pPr>
              <a:lnSpc>
                <a:spcPct val="120000"/>
              </a:lnSpc>
              <a:buClr>
                <a:srgbClr val="494DF9"/>
              </a:buClr>
              <a:defRPr/>
            </a:pPr>
            <a:endParaRPr lang="zh-CN" altLang="en-US" sz="1600" b="1" dirty="0" smtClean="0">
              <a:solidFill>
                <a:srgbClr val="002060"/>
              </a:solidFill>
              <a:latin typeface="微软雅黑" panose="020B0503020204020204" charset="-122"/>
              <a:ea typeface="微软雅黑" panose="020B0503020204020204" charset="-122"/>
              <a:cs typeface="+mj-cs"/>
              <a:sym typeface="黑体" panose="02010609060101010101" pitchFamily="49" charset="-122"/>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 </a:t>
            </a:r>
            <a:endParaRPr lang="zh-CN" altLang="en-US" dirty="0"/>
          </a:p>
        </p:txBody>
      </p:sp>
      <p:sp>
        <p:nvSpPr>
          <p:cNvPr id="3" name="内容占位符 2"/>
          <p:cNvSpPr>
            <a:spLocks noGrp="1"/>
          </p:cNvSpPr>
          <p:nvPr>
            <p:ph idx="1"/>
          </p:nvPr>
        </p:nvSpPr>
        <p:spPr>
          <a:xfrm>
            <a:off x="0" y="546100"/>
            <a:ext cx="12192000" cy="506095"/>
          </a:xfrm>
          <a:solidFill>
            <a:srgbClr val="0070C0"/>
          </a:solidFill>
        </p:spPr>
        <p:txBody>
          <a:bodyPr>
            <a:normAutofit fontScale="97500"/>
          </a:bodyPr>
          <a:lstStyle/>
          <a:p>
            <a:pPr>
              <a:buNone/>
            </a:pPr>
            <a:r>
              <a:rPr lang="en-US" altLang="zh-CN" b="1" dirty="0" smtClean="0">
                <a:solidFill>
                  <a:srgbClr val="FF0000"/>
                </a:solidFill>
                <a:latin typeface="微软雅黑" panose="020B0503020204020204" charset="-122"/>
                <a:ea typeface="微软雅黑" panose="020B0503020204020204" charset="-122"/>
                <a:sym typeface="黑体" panose="02010609060101010101" pitchFamily="49" charset="-122"/>
              </a:rPr>
              <a:t>                                      </a:t>
            </a:r>
            <a:r>
              <a:rPr lang="en-US" altLang="zh-CN" sz="2800" b="1" dirty="0" smtClean="0">
                <a:solidFill>
                  <a:schemeClr val="bg1"/>
                </a:solidFill>
                <a:latin typeface="微软雅黑" panose="020B0503020204020204" charset="-122"/>
                <a:ea typeface="微软雅黑" panose="020B0503020204020204" charset="-122"/>
                <a:sym typeface="黑体" panose="02010609060101010101" pitchFamily="49" charset="-122"/>
              </a:rPr>
              <a:t>“</a:t>
            </a:r>
            <a:r>
              <a:rPr lang="zh-CN" altLang="en-US" sz="2800" b="1" dirty="0" smtClean="0">
                <a:solidFill>
                  <a:schemeClr val="bg1"/>
                </a:solidFill>
                <a:latin typeface="微软雅黑" panose="020B0503020204020204" charset="-122"/>
                <a:ea typeface="微软雅黑" panose="020B0503020204020204" charset="-122"/>
                <a:sym typeface="黑体" panose="02010609060101010101" pitchFamily="49" charset="-122"/>
              </a:rPr>
              <a:t>三不用火”</a:t>
            </a:r>
            <a:r>
              <a:rPr lang="en-US" altLang="zh-CN" sz="2800" b="1" dirty="0" smtClean="0">
                <a:solidFill>
                  <a:schemeClr val="bg1"/>
                </a:solidFill>
                <a:latin typeface="微软雅黑" panose="020B0503020204020204" charset="-122"/>
                <a:ea typeface="微软雅黑" panose="020B0503020204020204" charset="-122"/>
                <a:sym typeface="黑体" panose="02010609060101010101" pitchFamily="49" charset="-122"/>
              </a:rPr>
              <a:t> </a:t>
            </a:r>
            <a:endParaRPr lang="zh-CN" altLang="en-US" sz="2800" b="1" dirty="0" smtClean="0">
              <a:solidFill>
                <a:schemeClr val="bg1"/>
              </a:solidFill>
              <a:latin typeface="微软雅黑" panose="020B0503020204020204" charset="-122"/>
              <a:ea typeface="微软雅黑" panose="020B0503020204020204" charset="-122"/>
              <a:sym typeface="黑体" panose="02010609060101010101" pitchFamily="49" charset="-122"/>
            </a:endParaRPr>
          </a:p>
          <a:p>
            <a:endParaRPr lang="zh-CN" altLang="en-US" dirty="0"/>
          </a:p>
        </p:txBody>
      </p:sp>
      <p:sp>
        <p:nvSpPr>
          <p:cNvPr id="4" name="矩形 3"/>
          <p:cNvSpPr/>
          <p:nvPr/>
        </p:nvSpPr>
        <p:spPr>
          <a:xfrm>
            <a:off x="1825083" y="2718036"/>
            <a:ext cx="5296829" cy="1863725"/>
          </a:xfrm>
          <a:prstGeom prst="rect">
            <a:avLst/>
          </a:prstGeom>
          <a:solidFill>
            <a:schemeClr val="bg1"/>
          </a:solidFill>
          <a:ln w="19050">
            <a:noFill/>
          </a:ln>
        </p:spPr>
        <p:txBody>
          <a:bodyPr wrap="square">
            <a:spAutoFit/>
          </a:bodyPr>
          <a:lstStyle/>
          <a:p>
            <a:pPr>
              <a:lnSpc>
                <a:spcPct val="150000"/>
              </a:lnSpc>
              <a:spcBef>
                <a:spcPct val="15000"/>
              </a:spcBef>
              <a:buClr>
                <a:srgbClr val="494DF9"/>
              </a:buClr>
              <a:defRPr/>
            </a:pPr>
            <a:r>
              <a:rPr lang="zh-CN" altLang="en-US" sz="2400" dirty="0" smtClean="0">
                <a:solidFill>
                  <a:srgbClr val="002060"/>
                </a:solidFill>
                <a:latin typeface="微软雅黑" panose="020B0503020204020204" charset="-122"/>
                <a:ea typeface="微软雅黑" panose="020B0503020204020204" charset="-122"/>
                <a:cs typeface="+mj-cs"/>
                <a:sym typeface="黑体" panose="02010609060101010101" pitchFamily="49" charset="-122"/>
              </a:rPr>
              <a:t>没有经批准的用火作业许可证不用火  </a:t>
            </a:r>
            <a:endParaRPr lang="en-US" altLang="zh-CN" sz="2400" dirty="0" smtClean="0">
              <a:solidFill>
                <a:srgbClr val="002060"/>
              </a:solidFill>
              <a:latin typeface="微软雅黑" panose="020B0503020204020204" charset="-122"/>
              <a:ea typeface="微软雅黑" panose="020B0503020204020204" charset="-122"/>
              <a:cs typeface="+mj-cs"/>
              <a:sym typeface="黑体" panose="02010609060101010101" pitchFamily="49" charset="-122"/>
            </a:endParaRPr>
          </a:p>
          <a:p>
            <a:pPr>
              <a:lnSpc>
                <a:spcPct val="150000"/>
              </a:lnSpc>
              <a:spcBef>
                <a:spcPct val="15000"/>
              </a:spcBef>
              <a:buClr>
                <a:srgbClr val="494DF9"/>
              </a:buClr>
              <a:defRPr/>
            </a:pPr>
            <a:r>
              <a:rPr lang="zh-CN" altLang="en-US" sz="2400" dirty="0" smtClean="0">
                <a:solidFill>
                  <a:srgbClr val="002060"/>
                </a:solidFill>
                <a:latin typeface="微软雅黑" panose="020B0503020204020204" charset="-122"/>
                <a:ea typeface="微软雅黑" panose="020B0503020204020204" charset="-122"/>
                <a:cs typeface="+mj-cs"/>
                <a:sym typeface="黑体" panose="02010609060101010101" pitchFamily="49" charset="-122"/>
              </a:rPr>
              <a:t>防火安全措施不落实不用火；</a:t>
            </a:r>
            <a:endParaRPr lang="zh-CN" altLang="en-US" sz="2400" dirty="0" smtClean="0">
              <a:solidFill>
                <a:srgbClr val="002060"/>
              </a:solidFill>
              <a:latin typeface="微软雅黑" panose="020B0503020204020204" charset="-122"/>
              <a:ea typeface="微软雅黑" panose="020B0503020204020204" charset="-122"/>
              <a:cs typeface="+mj-cs"/>
              <a:sym typeface="黑体" panose="02010609060101010101" pitchFamily="49" charset="-122"/>
            </a:endParaRPr>
          </a:p>
          <a:p>
            <a:pPr>
              <a:lnSpc>
                <a:spcPct val="150000"/>
              </a:lnSpc>
              <a:spcBef>
                <a:spcPct val="15000"/>
              </a:spcBef>
              <a:buClr>
                <a:srgbClr val="494DF9"/>
              </a:buClr>
              <a:defRPr/>
            </a:pPr>
            <a:r>
              <a:rPr lang="zh-CN" altLang="en-US" sz="2400" dirty="0" smtClean="0">
                <a:solidFill>
                  <a:srgbClr val="002060"/>
                </a:solidFill>
                <a:latin typeface="微软雅黑" panose="020B0503020204020204" charset="-122"/>
                <a:ea typeface="微软雅黑" panose="020B0503020204020204" charset="-122"/>
                <a:cs typeface="+mj-cs"/>
                <a:sym typeface="黑体" panose="02010609060101010101" pitchFamily="49" charset="-122"/>
              </a:rPr>
              <a:t>用火监护人不在现场不用火。</a:t>
            </a:r>
            <a:endParaRPr lang="zh-CN" altLang="en-US" sz="2400" dirty="0" smtClean="0">
              <a:solidFill>
                <a:srgbClr val="002060"/>
              </a:solidFill>
              <a:latin typeface="微软雅黑" panose="020B0503020204020204" charset="-122"/>
              <a:ea typeface="微软雅黑" panose="020B0503020204020204" charset="-122"/>
              <a:cs typeface="+mj-cs"/>
              <a:sym typeface="黑体" panose="02010609060101010101" pitchFamily="49" charset="-122"/>
            </a:endParaRPr>
          </a:p>
        </p:txBody>
      </p:sp>
      <p:pic>
        <p:nvPicPr>
          <p:cNvPr id="5" name="Picture 4" descr="j0240695"/>
          <p:cNvPicPr>
            <a:picLocks noChangeAspect="1" noChangeArrowheads="1"/>
          </p:cNvPicPr>
          <p:nvPr/>
        </p:nvPicPr>
        <p:blipFill>
          <a:blip r:embed="rId1" cstate="print"/>
          <a:srcRect/>
          <a:stretch>
            <a:fillRect/>
          </a:stretch>
        </p:blipFill>
        <p:spPr>
          <a:xfrm>
            <a:off x="7289165" y="1623060"/>
            <a:ext cx="3635375" cy="4773295"/>
          </a:xfrm>
          <a:prstGeom prst="rect">
            <a:avLst/>
          </a:prstGeom>
          <a:noFill/>
          <a:ln w="9525">
            <a:noFill/>
            <a:miter/>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 </a:t>
            </a:r>
            <a:endParaRPr lang="zh-CN" altLang="en-US" dirty="0"/>
          </a:p>
        </p:txBody>
      </p:sp>
      <p:sp>
        <p:nvSpPr>
          <p:cNvPr id="3" name="内容占位符 2"/>
          <p:cNvSpPr>
            <a:spLocks noGrp="1"/>
          </p:cNvSpPr>
          <p:nvPr>
            <p:ph idx="1"/>
          </p:nvPr>
        </p:nvSpPr>
        <p:spPr>
          <a:xfrm>
            <a:off x="0" y="468630"/>
            <a:ext cx="12192000" cy="584200"/>
          </a:xfrm>
          <a:solidFill>
            <a:srgbClr val="0070C0"/>
          </a:solidFill>
        </p:spPr>
        <p:txBody>
          <a:bodyPr/>
          <a:lstStyle/>
          <a:p>
            <a:pPr>
              <a:buNone/>
            </a:pPr>
            <a:r>
              <a:rPr lang="zh-CN" altLang="en-US" b="1" dirty="0" smtClean="0">
                <a:solidFill>
                  <a:schemeClr val="bg1"/>
                </a:solidFill>
                <a:latin typeface="微软雅黑" panose="020B0503020204020204" charset="-122"/>
                <a:ea typeface="微软雅黑" panose="020B0503020204020204" charset="-122"/>
                <a:sym typeface="黑体" panose="02010609060101010101" pitchFamily="49" charset="-122"/>
              </a:rPr>
              <a:t>                                    </a:t>
            </a:r>
            <a:r>
              <a:rPr lang="zh-CN" altLang="en-US" sz="2800" b="1" dirty="0" smtClean="0">
                <a:solidFill>
                  <a:schemeClr val="bg1"/>
                </a:solidFill>
                <a:latin typeface="微软雅黑" panose="020B0503020204020204" charset="-122"/>
                <a:ea typeface="微软雅黑" panose="020B0503020204020204" charset="-122"/>
                <a:sym typeface="黑体" panose="02010609060101010101" pitchFamily="49" charset="-122"/>
              </a:rPr>
              <a:t>七、动火监护一般常用器材</a:t>
            </a:r>
            <a:endParaRPr lang="zh-CN" altLang="en-US" sz="2800" b="1" dirty="0" smtClean="0">
              <a:solidFill>
                <a:schemeClr val="bg1"/>
              </a:solidFill>
              <a:latin typeface="微软雅黑" panose="020B0503020204020204" charset="-122"/>
              <a:ea typeface="微软雅黑" panose="020B0503020204020204" charset="-122"/>
              <a:sym typeface="黑体" panose="02010609060101010101" pitchFamily="49" charset="-122"/>
            </a:endParaRPr>
          </a:p>
        </p:txBody>
      </p:sp>
      <p:grpSp>
        <p:nvGrpSpPr>
          <p:cNvPr id="4" name="Group 4"/>
          <p:cNvGrpSpPr/>
          <p:nvPr/>
        </p:nvGrpSpPr>
        <p:grpSpPr bwMode="auto">
          <a:xfrm>
            <a:off x="1601470" y="4024630"/>
            <a:ext cx="8766175" cy="2578735"/>
            <a:chOff x="708" y="2592"/>
            <a:chExt cx="4355" cy="1200"/>
          </a:xfrm>
          <a:solidFill>
            <a:srgbClr val="0070C0"/>
          </a:solidFill>
        </p:grpSpPr>
        <p:pic>
          <p:nvPicPr>
            <p:cNvPr id="5" name="Picture 5" descr="X-am3000"/>
            <p:cNvPicPr>
              <a:picLocks noChangeAspect="1" noChangeArrowheads="1"/>
            </p:cNvPicPr>
            <p:nvPr/>
          </p:nvPicPr>
          <p:blipFill>
            <a:blip r:embed="rId1" cstate="print"/>
            <a:srcRect/>
            <a:stretch>
              <a:fillRect/>
            </a:stretch>
          </p:blipFill>
          <p:spPr bwMode="auto">
            <a:xfrm>
              <a:off x="708" y="2610"/>
              <a:ext cx="1048" cy="1146"/>
            </a:xfrm>
            <a:prstGeom prst="rect">
              <a:avLst/>
            </a:prstGeom>
            <a:grpFill/>
            <a:ln w="19050">
              <a:solidFill>
                <a:srgbClr val="0070C0"/>
              </a:solidFill>
              <a:miter lim="800000"/>
              <a:headEnd/>
              <a:tailEnd/>
            </a:ln>
          </p:spPr>
        </p:pic>
        <p:pic>
          <p:nvPicPr>
            <p:cNvPr id="6" name="Picture 6"/>
            <p:cNvPicPr>
              <a:picLocks noChangeAspect="1" noChangeArrowheads="1"/>
            </p:cNvPicPr>
            <p:nvPr/>
          </p:nvPicPr>
          <p:blipFill>
            <a:blip r:embed="rId2" cstate="print"/>
            <a:srcRect/>
            <a:stretch>
              <a:fillRect/>
            </a:stretch>
          </p:blipFill>
          <p:spPr bwMode="auto">
            <a:xfrm rot="5400000">
              <a:off x="1842" y="2767"/>
              <a:ext cx="1161" cy="847"/>
            </a:xfrm>
            <a:prstGeom prst="rect">
              <a:avLst/>
            </a:prstGeom>
            <a:grpFill/>
            <a:ln w="19050">
              <a:solidFill>
                <a:srgbClr val="0070C0"/>
              </a:solidFill>
              <a:miter lim="800000"/>
              <a:headEnd/>
              <a:tailEnd/>
            </a:ln>
          </p:spPr>
        </p:pic>
        <p:pic>
          <p:nvPicPr>
            <p:cNvPr id="7" name="Picture 7" descr="u=3873095549,1243619012&amp;fm=0&amp;gp=0"/>
            <p:cNvPicPr>
              <a:picLocks noChangeAspect="1" noChangeArrowheads="1"/>
            </p:cNvPicPr>
            <p:nvPr/>
          </p:nvPicPr>
          <p:blipFill>
            <a:blip r:embed="rId3" cstate="print"/>
            <a:srcRect/>
            <a:stretch>
              <a:fillRect/>
            </a:stretch>
          </p:blipFill>
          <p:spPr bwMode="auto">
            <a:xfrm>
              <a:off x="3128" y="2592"/>
              <a:ext cx="806" cy="1200"/>
            </a:xfrm>
            <a:prstGeom prst="rect">
              <a:avLst/>
            </a:prstGeom>
            <a:grpFill/>
            <a:ln w="19050">
              <a:solidFill>
                <a:srgbClr val="0070C0"/>
              </a:solidFill>
              <a:miter lim="800000"/>
              <a:headEnd/>
              <a:tailEnd/>
            </a:ln>
          </p:spPr>
        </p:pic>
        <p:pic>
          <p:nvPicPr>
            <p:cNvPr id="8" name="Picture 8" descr="u=3138061141,3244012066&amp;fm=0&amp;gp=0"/>
            <p:cNvPicPr>
              <a:picLocks noChangeAspect="1" noChangeArrowheads="1"/>
            </p:cNvPicPr>
            <p:nvPr/>
          </p:nvPicPr>
          <p:blipFill>
            <a:blip r:embed="rId4" cstate="print"/>
            <a:srcRect/>
            <a:stretch>
              <a:fillRect/>
            </a:stretch>
          </p:blipFill>
          <p:spPr bwMode="auto">
            <a:xfrm>
              <a:off x="4216" y="2610"/>
              <a:ext cx="847" cy="1182"/>
            </a:xfrm>
            <a:prstGeom prst="rect">
              <a:avLst/>
            </a:prstGeom>
            <a:grpFill/>
            <a:ln w="19050">
              <a:solidFill>
                <a:srgbClr val="0070C0"/>
              </a:solidFill>
              <a:miter lim="800000"/>
              <a:headEnd/>
              <a:tailEnd/>
            </a:ln>
          </p:spPr>
        </p:pic>
      </p:grpSp>
      <p:sp>
        <p:nvSpPr>
          <p:cNvPr id="9" name="矩形 8"/>
          <p:cNvSpPr/>
          <p:nvPr/>
        </p:nvSpPr>
        <p:spPr>
          <a:xfrm>
            <a:off x="1601470" y="1706245"/>
            <a:ext cx="6100445" cy="1938020"/>
          </a:xfrm>
          <a:prstGeom prst="rect">
            <a:avLst/>
          </a:prstGeom>
          <a:solidFill>
            <a:schemeClr val="bg1"/>
          </a:solidFill>
          <a:ln w="19050">
            <a:noFill/>
          </a:ln>
        </p:spPr>
        <p:txBody>
          <a:bodyPr wrap="square">
            <a:spAutoFit/>
          </a:bodyPr>
          <a:lstStyle/>
          <a:p>
            <a:pPr marL="609600" indent="-609600">
              <a:defRPr/>
            </a:pPr>
            <a:r>
              <a:rPr lang="zh-CN" altLang="en-US" sz="2000" dirty="0" smtClean="0">
                <a:solidFill>
                  <a:srgbClr val="002060"/>
                </a:solidFill>
                <a:latin typeface="微软雅黑" panose="020B0503020204020204" charset="-122"/>
                <a:ea typeface="微软雅黑" panose="020B0503020204020204" charset="-122"/>
                <a:cs typeface="+mj-cs"/>
                <a:sym typeface="黑体" panose="02010609060101010101" pitchFamily="49" charset="-122"/>
              </a:rPr>
              <a:t>有效的动火作业许可证（第一联）</a:t>
            </a:r>
            <a:endParaRPr lang="zh-CN" altLang="en-US" sz="2000" dirty="0" smtClean="0">
              <a:solidFill>
                <a:srgbClr val="002060"/>
              </a:solidFill>
              <a:latin typeface="微软雅黑" panose="020B0503020204020204" charset="-122"/>
              <a:ea typeface="微软雅黑" panose="020B0503020204020204" charset="-122"/>
              <a:cs typeface="+mj-cs"/>
              <a:sym typeface="黑体" panose="02010609060101010101" pitchFamily="49" charset="-122"/>
            </a:endParaRPr>
          </a:p>
          <a:p>
            <a:pPr marL="609600" indent="-609600">
              <a:defRPr/>
            </a:pPr>
            <a:r>
              <a:rPr lang="zh-CN" altLang="en-US" sz="2000" dirty="0" smtClean="0">
                <a:solidFill>
                  <a:srgbClr val="002060"/>
                </a:solidFill>
                <a:latin typeface="微软雅黑" panose="020B0503020204020204" charset="-122"/>
                <a:ea typeface="微软雅黑" panose="020B0503020204020204" charset="-122"/>
                <a:cs typeface="+mj-cs"/>
                <a:sym typeface="黑体" panose="02010609060101010101" pitchFamily="49" charset="-122"/>
              </a:rPr>
              <a:t>可正常使用的气体检测仪</a:t>
            </a:r>
            <a:endParaRPr lang="zh-CN" altLang="en-US" sz="2000" dirty="0" smtClean="0">
              <a:solidFill>
                <a:srgbClr val="002060"/>
              </a:solidFill>
              <a:latin typeface="微软雅黑" panose="020B0503020204020204" charset="-122"/>
              <a:ea typeface="微软雅黑" panose="020B0503020204020204" charset="-122"/>
              <a:cs typeface="+mj-cs"/>
              <a:sym typeface="黑体" panose="02010609060101010101" pitchFamily="49" charset="-122"/>
            </a:endParaRPr>
          </a:p>
          <a:p>
            <a:pPr marL="609600" indent="-609600">
              <a:defRPr/>
            </a:pPr>
            <a:r>
              <a:rPr lang="zh-CN" altLang="en-US" sz="2000" dirty="0" smtClean="0">
                <a:solidFill>
                  <a:srgbClr val="002060"/>
                </a:solidFill>
                <a:latin typeface="微软雅黑" panose="020B0503020204020204" charset="-122"/>
                <a:ea typeface="微软雅黑" panose="020B0503020204020204" charset="-122"/>
                <a:cs typeface="+mj-cs"/>
                <a:sym typeface="黑体" panose="02010609060101010101" pitchFamily="49" charset="-122"/>
              </a:rPr>
              <a:t>经定期检查合格的灭火器</a:t>
            </a:r>
            <a:endParaRPr lang="zh-CN" altLang="en-US" sz="2000" dirty="0" smtClean="0">
              <a:solidFill>
                <a:srgbClr val="002060"/>
              </a:solidFill>
              <a:latin typeface="微软雅黑" panose="020B0503020204020204" charset="-122"/>
              <a:ea typeface="微软雅黑" panose="020B0503020204020204" charset="-122"/>
              <a:cs typeface="+mj-cs"/>
              <a:sym typeface="黑体" panose="02010609060101010101" pitchFamily="49" charset="-122"/>
            </a:endParaRPr>
          </a:p>
          <a:p>
            <a:pPr marL="609600" indent="-609600">
              <a:defRPr/>
            </a:pPr>
            <a:r>
              <a:rPr lang="zh-CN" altLang="en-US" sz="2000" dirty="0" smtClean="0">
                <a:solidFill>
                  <a:srgbClr val="002060"/>
                </a:solidFill>
                <a:latin typeface="微软雅黑" panose="020B0503020204020204" charset="-122"/>
                <a:ea typeface="微软雅黑" panose="020B0503020204020204" charset="-122"/>
                <a:cs typeface="+mj-cs"/>
                <a:sym typeface="黑体" panose="02010609060101010101" pitchFamily="49" charset="-122"/>
              </a:rPr>
              <a:t>安全警示带</a:t>
            </a:r>
            <a:endParaRPr lang="zh-CN" altLang="en-US" sz="2000" dirty="0" smtClean="0">
              <a:solidFill>
                <a:srgbClr val="002060"/>
              </a:solidFill>
              <a:latin typeface="微软雅黑" panose="020B0503020204020204" charset="-122"/>
              <a:ea typeface="微软雅黑" panose="020B0503020204020204" charset="-122"/>
              <a:cs typeface="+mj-cs"/>
              <a:sym typeface="黑体" panose="02010609060101010101" pitchFamily="49" charset="-122"/>
            </a:endParaRPr>
          </a:p>
          <a:p>
            <a:pPr marL="609600" indent="-609600">
              <a:defRPr/>
            </a:pPr>
            <a:r>
              <a:rPr lang="zh-CN" altLang="en-US" sz="2000" dirty="0" smtClean="0">
                <a:solidFill>
                  <a:srgbClr val="002060"/>
                </a:solidFill>
                <a:latin typeface="微软雅黑" panose="020B0503020204020204" charset="-122"/>
                <a:ea typeface="微软雅黑" panose="020B0503020204020204" charset="-122"/>
                <a:cs typeface="+mj-cs"/>
                <a:sym typeface="黑体" panose="02010609060101010101" pitchFamily="49" charset="-122"/>
              </a:rPr>
              <a:t>防火毯</a:t>
            </a:r>
            <a:endParaRPr lang="zh-CN" altLang="en-US" sz="2000" dirty="0" smtClean="0">
              <a:solidFill>
                <a:srgbClr val="002060"/>
              </a:solidFill>
              <a:latin typeface="微软雅黑" panose="020B0503020204020204" charset="-122"/>
              <a:ea typeface="微软雅黑" panose="020B0503020204020204" charset="-122"/>
              <a:cs typeface="+mj-cs"/>
              <a:sym typeface="黑体" panose="02010609060101010101" pitchFamily="49" charset="-122"/>
            </a:endParaRPr>
          </a:p>
          <a:p>
            <a:pPr marL="609600" indent="-609600">
              <a:defRPr/>
            </a:pPr>
            <a:r>
              <a:rPr lang="zh-CN" altLang="en-US" sz="2000" dirty="0" smtClean="0">
                <a:solidFill>
                  <a:srgbClr val="002060"/>
                </a:solidFill>
                <a:latin typeface="微软雅黑" panose="020B0503020204020204" charset="-122"/>
                <a:ea typeface="微软雅黑" panose="020B0503020204020204" charset="-122"/>
                <a:cs typeface="+mj-cs"/>
                <a:sym typeface="黑体" panose="02010609060101010101" pitchFamily="49" charset="-122"/>
              </a:rPr>
              <a:t>备用的出水带</a:t>
            </a:r>
            <a:endParaRPr lang="zh-CN" altLang="en-US" sz="2000" dirty="0" smtClean="0">
              <a:solidFill>
                <a:srgbClr val="002060"/>
              </a:solidFill>
              <a:latin typeface="微软雅黑" panose="020B0503020204020204" charset="-122"/>
              <a:ea typeface="微软雅黑" panose="020B0503020204020204" charset="-122"/>
              <a:cs typeface="+mj-cs"/>
              <a:sym typeface="黑体" panose="02010609060101010101" pitchFamily="49" charset="-122"/>
            </a:endParaRPr>
          </a:p>
        </p:txBody>
      </p:sp>
      <p:pic>
        <p:nvPicPr>
          <p:cNvPr id="10" name="图片 9" descr="C:\Users\wangrg\AppData\Local\Microsoft\Windows\Temporary Internet Files\Content.Word\IMG_1074.jpg"/>
          <p:cNvPicPr/>
          <p:nvPr/>
        </p:nvPicPr>
        <p:blipFill>
          <a:blip r:embed="rId5" cstate="print"/>
          <a:srcRect l="7952" t="5243" r="26745" b="16802"/>
          <a:stretch>
            <a:fillRect/>
          </a:stretch>
        </p:blipFill>
        <p:spPr bwMode="auto">
          <a:xfrm rot="5400000">
            <a:off x="7593330" y="1297305"/>
            <a:ext cx="2327910" cy="220408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 </a:t>
            </a:r>
            <a:endParaRPr lang="zh-CN" altLang="en-US" dirty="0"/>
          </a:p>
        </p:txBody>
      </p:sp>
      <p:sp>
        <p:nvSpPr>
          <p:cNvPr id="3" name="内容占位符 2"/>
          <p:cNvSpPr>
            <a:spLocks noGrp="1"/>
          </p:cNvSpPr>
          <p:nvPr>
            <p:ph idx="1"/>
          </p:nvPr>
        </p:nvSpPr>
        <p:spPr>
          <a:xfrm>
            <a:off x="55880" y="529590"/>
            <a:ext cx="12136120" cy="708660"/>
          </a:xfrm>
          <a:solidFill>
            <a:srgbClr val="0070C0"/>
          </a:solidFill>
        </p:spPr>
        <p:txBody>
          <a:bodyPr/>
          <a:lstStyle/>
          <a:p>
            <a:pPr>
              <a:buNone/>
            </a:pPr>
            <a:r>
              <a:rPr lang="zh-CN" altLang="en-US" b="1" dirty="0" smtClean="0">
                <a:solidFill>
                  <a:schemeClr val="bg1"/>
                </a:solidFill>
                <a:latin typeface="微软雅黑" panose="020B0503020204020204" charset="-122"/>
                <a:ea typeface="微软雅黑" panose="020B0503020204020204" charset="-122"/>
                <a:sym typeface="黑体" panose="02010609060101010101" pitchFamily="49" charset="-122"/>
              </a:rPr>
              <a:t>                               </a:t>
            </a:r>
            <a:r>
              <a:rPr lang="zh-CN" altLang="en-US" sz="2800" b="1" dirty="0" smtClean="0">
                <a:solidFill>
                  <a:schemeClr val="bg1"/>
                </a:solidFill>
                <a:latin typeface="微软雅黑" panose="020B0503020204020204" charset="-122"/>
                <a:ea typeface="微软雅黑" panose="020B0503020204020204" charset="-122"/>
                <a:sym typeface="黑体" panose="02010609060101010101" pitchFamily="49" charset="-122"/>
              </a:rPr>
              <a:t>八、特殊工种须持证上岗及</a:t>
            </a:r>
            <a:r>
              <a:rPr lang="en-US" altLang="zh-CN" sz="2800" b="1" dirty="0" smtClean="0">
                <a:solidFill>
                  <a:schemeClr val="bg1"/>
                </a:solidFill>
                <a:latin typeface="微软雅黑" panose="020B0503020204020204" charset="-122"/>
                <a:ea typeface="微软雅黑" panose="020B0503020204020204" charset="-122"/>
                <a:sym typeface="黑体" panose="02010609060101010101" pitchFamily="49" charset="-122"/>
              </a:rPr>
              <a:t>PPE</a:t>
            </a:r>
            <a:r>
              <a:rPr lang="zh-CN" altLang="en-US" sz="2800" b="1" dirty="0" smtClean="0">
                <a:solidFill>
                  <a:schemeClr val="bg1"/>
                </a:solidFill>
                <a:latin typeface="微软雅黑" panose="020B0503020204020204" charset="-122"/>
                <a:ea typeface="微软雅黑" panose="020B0503020204020204" charset="-122"/>
                <a:sym typeface="黑体" panose="02010609060101010101" pitchFamily="49" charset="-122"/>
              </a:rPr>
              <a:t>要求</a:t>
            </a:r>
            <a:endParaRPr lang="zh-CN" altLang="en-US" sz="2800" b="1" dirty="0" smtClean="0">
              <a:solidFill>
                <a:schemeClr val="bg1"/>
              </a:solidFill>
              <a:latin typeface="微软雅黑" panose="020B0503020204020204" charset="-122"/>
              <a:ea typeface="微软雅黑" panose="020B0503020204020204" charset="-122"/>
              <a:sym typeface="黑体" panose="02010609060101010101" pitchFamily="49" charset="-122"/>
            </a:endParaRPr>
          </a:p>
        </p:txBody>
      </p:sp>
      <p:sp>
        <p:nvSpPr>
          <p:cNvPr id="4" name="矩形 3"/>
          <p:cNvSpPr/>
          <p:nvPr/>
        </p:nvSpPr>
        <p:spPr>
          <a:xfrm>
            <a:off x="934720" y="1583690"/>
            <a:ext cx="10140315" cy="1814830"/>
          </a:xfrm>
          <a:prstGeom prst="rect">
            <a:avLst/>
          </a:prstGeom>
          <a:solidFill>
            <a:schemeClr val="bg1"/>
          </a:solidFill>
          <a:ln w="19050">
            <a:noFill/>
          </a:ln>
        </p:spPr>
        <p:txBody>
          <a:bodyPr wrap="square">
            <a:spAutoFit/>
          </a:bodyPr>
          <a:lstStyle/>
          <a:p>
            <a:pPr>
              <a:lnSpc>
                <a:spcPct val="80000"/>
              </a:lnSpc>
              <a:defRPr/>
            </a:pPr>
            <a:r>
              <a:rPr lang="en-US" altLang="zh-CN" sz="2000" dirty="0" smtClean="0">
                <a:solidFill>
                  <a:srgbClr val="002060"/>
                </a:solidFill>
                <a:latin typeface="微软雅黑" panose="020B0503020204020204" charset="-122"/>
                <a:ea typeface="微软雅黑" panose="020B0503020204020204" charset="-122"/>
                <a:cs typeface="+mj-cs"/>
                <a:sym typeface="黑体" panose="02010609060101010101" pitchFamily="49" charset="-122"/>
              </a:rPr>
              <a:t>1</a:t>
            </a:r>
            <a:r>
              <a:rPr lang="zh-CN" altLang="en-US" sz="2000" dirty="0" smtClean="0">
                <a:solidFill>
                  <a:srgbClr val="002060"/>
                </a:solidFill>
                <a:latin typeface="微软雅黑" panose="020B0503020204020204" charset="-122"/>
                <a:ea typeface="微软雅黑" panose="020B0503020204020204" charset="-122"/>
                <a:cs typeface="+mj-cs"/>
                <a:sym typeface="黑体" panose="02010609060101010101" pitchFamily="49" charset="-122"/>
              </a:rPr>
              <a:t>、非防暴铲车进入防暴区域工作必须办理动火许可证，而且铲车司机也必须持证上岗</a:t>
            </a:r>
            <a:endParaRPr lang="zh-CN" altLang="en-US" sz="2000" dirty="0" smtClean="0">
              <a:solidFill>
                <a:srgbClr val="002060"/>
              </a:solidFill>
              <a:latin typeface="微软雅黑" panose="020B0503020204020204" charset="-122"/>
              <a:ea typeface="微软雅黑" panose="020B0503020204020204" charset="-122"/>
              <a:cs typeface="+mj-cs"/>
              <a:sym typeface="黑体" panose="02010609060101010101" pitchFamily="49" charset="-122"/>
            </a:endParaRPr>
          </a:p>
          <a:p>
            <a:pPr>
              <a:lnSpc>
                <a:spcPct val="80000"/>
              </a:lnSpc>
              <a:defRPr/>
            </a:pPr>
            <a:endParaRPr lang="en-US" altLang="zh-CN" sz="2000" dirty="0" smtClean="0">
              <a:solidFill>
                <a:srgbClr val="002060"/>
              </a:solidFill>
              <a:latin typeface="微软雅黑" panose="020B0503020204020204" charset="-122"/>
              <a:ea typeface="微软雅黑" panose="020B0503020204020204" charset="-122"/>
              <a:cs typeface="+mj-cs"/>
              <a:sym typeface="黑体" panose="02010609060101010101" pitchFamily="49" charset="-122"/>
            </a:endParaRPr>
          </a:p>
          <a:p>
            <a:pPr>
              <a:lnSpc>
                <a:spcPct val="80000"/>
              </a:lnSpc>
              <a:defRPr/>
            </a:pPr>
            <a:r>
              <a:rPr lang="en-US" altLang="zh-CN" sz="2000" dirty="0" smtClean="0">
                <a:solidFill>
                  <a:srgbClr val="002060"/>
                </a:solidFill>
                <a:latin typeface="微软雅黑" panose="020B0503020204020204" charset="-122"/>
                <a:ea typeface="微软雅黑" panose="020B0503020204020204" charset="-122"/>
                <a:cs typeface="+mj-cs"/>
                <a:sym typeface="黑体" panose="02010609060101010101" pitchFamily="49" charset="-122"/>
              </a:rPr>
              <a:t>2</a:t>
            </a:r>
            <a:r>
              <a:rPr lang="zh-CN" altLang="en-US" sz="2000" dirty="0" smtClean="0">
                <a:solidFill>
                  <a:srgbClr val="002060"/>
                </a:solidFill>
                <a:latin typeface="微软雅黑" panose="020B0503020204020204" charset="-122"/>
                <a:ea typeface="微软雅黑" panose="020B0503020204020204" charset="-122"/>
                <a:cs typeface="+mj-cs"/>
                <a:sym typeface="黑体" panose="02010609060101010101" pitchFamily="49" charset="-122"/>
              </a:rPr>
              <a:t>、电焊工、电工和起吊车等特殊工种也须持有效证件上岗，严禁无证操作</a:t>
            </a:r>
            <a:endParaRPr lang="en-US" altLang="zh-CN" sz="2000" dirty="0" smtClean="0">
              <a:solidFill>
                <a:srgbClr val="002060"/>
              </a:solidFill>
              <a:latin typeface="微软雅黑" panose="020B0503020204020204" charset="-122"/>
              <a:ea typeface="微软雅黑" panose="020B0503020204020204" charset="-122"/>
              <a:cs typeface="+mj-cs"/>
              <a:sym typeface="黑体" panose="02010609060101010101" pitchFamily="49" charset="-122"/>
            </a:endParaRPr>
          </a:p>
          <a:p>
            <a:pPr>
              <a:lnSpc>
                <a:spcPct val="80000"/>
              </a:lnSpc>
              <a:defRPr/>
            </a:pPr>
            <a:endParaRPr lang="en-US" altLang="zh-CN" sz="2000" dirty="0" smtClean="0">
              <a:solidFill>
                <a:srgbClr val="002060"/>
              </a:solidFill>
              <a:latin typeface="微软雅黑" panose="020B0503020204020204" charset="-122"/>
              <a:ea typeface="微软雅黑" panose="020B0503020204020204" charset="-122"/>
              <a:cs typeface="+mj-cs"/>
              <a:sym typeface="黑体" panose="02010609060101010101" pitchFamily="49" charset="-122"/>
            </a:endParaRPr>
          </a:p>
          <a:p>
            <a:pPr>
              <a:lnSpc>
                <a:spcPct val="80000"/>
              </a:lnSpc>
              <a:defRPr/>
            </a:pPr>
            <a:r>
              <a:rPr lang="en-US" altLang="zh-CN" sz="2000" dirty="0" smtClean="0">
                <a:solidFill>
                  <a:srgbClr val="002060"/>
                </a:solidFill>
                <a:latin typeface="微软雅黑" panose="020B0503020204020204" charset="-122"/>
                <a:ea typeface="微软雅黑" panose="020B0503020204020204" charset="-122"/>
                <a:cs typeface="+mj-cs"/>
                <a:sym typeface="黑体" panose="02010609060101010101" pitchFamily="49" charset="-122"/>
              </a:rPr>
              <a:t>3</a:t>
            </a:r>
            <a:r>
              <a:rPr lang="zh-CN" altLang="en-US" sz="2000" dirty="0" smtClean="0">
                <a:solidFill>
                  <a:srgbClr val="002060"/>
                </a:solidFill>
                <a:latin typeface="微软雅黑" panose="020B0503020204020204" charset="-122"/>
                <a:ea typeface="微软雅黑" panose="020B0503020204020204" charset="-122"/>
                <a:cs typeface="+mj-cs"/>
                <a:sym typeface="黑体" panose="02010609060101010101" pitchFamily="49" charset="-122"/>
              </a:rPr>
              <a:t>、防暴区域临时用电须向维修部门申请，严禁私自拉电</a:t>
            </a:r>
            <a:endParaRPr lang="en-US" altLang="zh-CN" sz="2000" dirty="0" smtClean="0">
              <a:solidFill>
                <a:srgbClr val="002060"/>
              </a:solidFill>
              <a:latin typeface="微软雅黑" panose="020B0503020204020204" charset="-122"/>
              <a:ea typeface="微软雅黑" panose="020B0503020204020204" charset="-122"/>
              <a:cs typeface="+mj-cs"/>
              <a:sym typeface="黑体" panose="02010609060101010101" pitchFamily="49" charset="-122"/>
            </a:endParaRPr>
          </a:p>
          <a:p>
            <a:pPr>
              <a:lnSpc>
                <a:spcPct val="80000"/>
              </a:lnSpc>
              <a:defRPr/>
            </a:pPr>
            <a:endParaRPr lang="en-US" altLang="zh-CN" sz="2000" dirty="0" smtClean="0">
              <a:solidFill>
                <a:srgbClr val="002060"/>
              </a:solidFill>
              <a:latin typeface="微软雅黑" panose="020B0503020204020204" charset="-122"/>
              <a:ea typeface="微软雅黑" panose="020B0503020204020204" charset="-122"/>
              <a:cs typeface="+mj-cs"/>
              <a:sym typeface="黑体" panose="02010609060101010101" pitchFamily="49" charset="-122"/>
            </a:endParaRPr>
          </a:p>
          <a:p>
            <a:pPr>
              <a:lnSpc>
                <a:spcPct val="80000"/>
              </a:lnSpc>
              <a:defRPr/>
            </a:pPr>
            <a:r>
              <a:rPr lang="en-US" altLang="zh-CN" sz="2000" dirty="0" smtClean="0">
                <a:solidFill>
                  <a:srgbClr val="002060"/>
                </a:solidFill>
                <a:latin typeface="微软雅黑" panose="020B0503020204020204" charset="-122"/>
                <a:ea typeface="微软雅黑" panose="020B0503020204020204" charset="-122"/>
                <a:cs typeface="+mj-cs"/>
                <a:sym typeface="黑体" panose="02010609060101010101" pitchFamily="49" charset="-122"/>
              </a:rPr>
              <a:t>4</a:t>
            </a:r>
            <a:r>
              <a:rPr lang="zh-CN" altLang="en-US" sz="2000" dirty="0" smtClean="0">
                <a:solidFill>
                  <a:srgbClr val="002060"/>
                </a:solidFill>
                <a:latin typeface="微软雅黑" panose="020B0503020204020204" charset="-122"/>
                <a:ea typeface="微软雅黑" panose="020B0503020204020204" charset="-122"/>
                <a:cs typeface="+mj-cs"/>
                <a:sym typeface="黑体" panose="02010609060101010101" pitchFamily="49" charset="-122"/>
              </a:rPr>
              <a:t>、特殊工种</a:t>
            </a:r>
            <a:r>
              <a:rPr lang="en-US" altLang="zh-CN" sz="2000" dirty="0" smtClean="0">
                <a:solidFill>
                  <a:srgbClr val="002060"/>
                </a:solidFill>
                <a:latin typeface="微软雅黑" panose="020B0503020204020204" charset="-122"/>
                <a:ea typeface="微软雅黑" panose="020B0503020204020204" charset="-122"/>
                <a:cs typeface="+mj-cs"/>
                <a:sym typeface="黑体" panose="02010609060101010101" pitchFamily="49" charset="-122"/>
              </a:rPr>
              <a:t>PPE</a:t>
            </a:r>
            <a:r>
              <a:rPr lang="zh-CN" altLang="en-US" sz="2000" dirty="0" smtClean="0">
                <a:solidFill>
                  <a:srgbClr val="002060"/>
                </a:solidFill>
                <a:latin typeface="微软雅黑" panose="020B0503020204020204" charset="-122"/>
                <a:ea typeface="微软雅黑" panose="020B0503020204020204" charset="-122"/>
                <a:cs typeface="+mj-cs"/>
                <a:sym typeface="黑体" panose="02010609060101010101" pitchFamily="49" charset="-122"/>
              </a:rPr>
              <a:t>的要求严格规范，严格遵守</a:t>
            </a:r>
            <a:endParaRPr lang="zh-CN" altLang="en-US" sz="2000" dirty="0" smtClean="0">
              <a:solidFill>
                <a:srgbClr val="002060"/>
              </a:solidFill>
              <a:latin typeface="微软雅黑" panose="020B0503020204020204" charset="-122"/>
              <a:ea typeface="微软雅黑" panose="020B0503020204020204" charset="-122"/>
              <a:cs typeface="+mj-cs"/>
              <a:sym typeface="黑体" panose="02010609060101010101" pitchFamily="49" charset="-122"/>
            </a:endParaRPr>
          </a:p>
        </p:txBody>
      </p:sp>
      <p:pic>
        <p:nvPicPr>
          <p:cNvPr id="5" name="Picture 6"/>
          <p:cNvPicPr>
            <a:picLocks noChangeAspect="1" noChangeArrowheads="1"/>
          </p:cNvPicPr>
          <p:nvPr/>
        </p:nvPicPr>
        <p:blipFill>
          <a:blip r:embed="rId1" cstate="print"/>
          <a:srcRect/>
          <a:stretch>
            <a:fillRect/>
          </a:stretch>
        </p:blipFill>
        <p:spPr bwMode="auto">
          <a:xfrm rot="5400000">
            <a:off x="2279015" y="2844800"/>
            <a:ext cx="3020060" cy="4636770"/>
          </a:xfrm>
          <a:prstGeom prst="rect">
            <a:avLst/>
          </a:prstGeom>
          <a:noFill/>
          <a:ln w="9525">
            <a:noFill/>
            <a:miter lim="800000"/>
            <a:headEnd/>
            <a:tailEnd/>
          </a:ln>
        </p:spPr>
      </p:pic>
      <p:pic>
        <p:nvPicPr>
          <p:cNvPr id="6" name="Picture 5"/>
          <p:cNvPicPr>
            <a:picLocks noChangeAspect="1" noChangeArrowheads="1"/>
          </p:cNvPicPr>
          <p:nvPr/>
        </p:nvPicPr>
        <p:blipFill>
          <a:blip r:embed="rId2" cstate="print"/>
          <a:srcRect/>
          <a:stretch>
            <a:fillRect/>
          </a:stretch>
        </p:blipFill>
        <p:spPr bwMode="auto">
          <a:xfrm>
            <a:off x="6345555" y="3653790"/>
            <a:ext cx="4730115" cy="30200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 </a:t>
            </a:r>
            <a:endParaRPr lang="zh-CN" altLang="en-US" dirty="0"/>
          </a:p>
        </p:txBody>
      </p:sp>
      <p:sp>
        <p:nvSpPr>
          <p:cNvPr id="3" name="内容占位符 2"/>
          <p:cNvSpPr>
            <a:spLocks noGrp="1"/>
          </p:cNvSpPr>
          <p:nvPr>
            <p:ph idx="1"/>
          </p:nvPr>
        </p:nvSpPr>
        <p:spPr>
          <a:xfrm>
            <a:off x="60960" y="557530"/>
            <a:ext cx="12130405" cy="717550"/>
          </a:xfrm>
          <a:solidFill>
            <a:srgbClr val="0070C0"/>
          </a:solidFill>
        </p:spPr>
        <p:txBody>
          <a:bodyPr/>
          <a:lstStyle/>
          <a:p>
            <a:pPr>
              <a:buNone/>
            </a:pPr>
            <a:r>
              <a:rPr lang="zh-CN" altLang="en-US" b="1" dirty="0" smtClean="0">
                <a:solidFill>
                  <a:schemeClr val="bg1"/>
                </a:solidFill>
                <a:latin typeface="微软雅黑" panose="020B0503020204020204" charset="-122"/>
                <a:ea typeface="微软雅黑" panose="020B0503020204020204" charset="-122"/>
                <a:sym typeface="黑体" panose="02010609060101010101" pitchFamily="49" charset="-122"/>
              </a:rPr>
              <a:t>                                      </a:t>
            </a:r>
            <a:r>
              <a:rPr lang="zh-CN" altLang="en-US" sz="2800" b="1" dirty="0" smtClean="0">
                <a:solidFill>
                  <a:schemeClr val="bg1"/>
                </a:solidFill>
                <a:latin typeface="微软雅黑" panose="020B0503020204020204" charset="-122"/>
                <a:ea typeface="微软雅黑" panose="020B0503020204020204" charset="-122"/>
                <a:sym typeface="黑体" panose="02010609060101010101" pitchFamily="49" charset="-122"/>
              </a:rPr>
              <a:t>九、限制场所内动火作业</a:t>
            </a:r>
            <a:endParaRPr lang="zh-CN" altLang="en-US" sz="2800" b="1" dirty="0" smtClean="0">
              <a:solidFill>
                <a:schemeClr val="bg1"/>
              </a:solidFill>
              <a:latin typeface="微软雅黑" panose="020B0503020204020204" charset="-122"/>
              <a:ea typeface="微软雅黑" panose="020B0503020204020204" charset="-122"/>
              <a:sym typeface="黑体" panose="02010609060101010101" pitchFamily="49" charset="-122"/>
            </a:endParaRPr>
          </a:p>
        </p:txBody>
      </p:sp>
      <p:sp>
        <p:nvSpPr>
          <p:cNvPr id="4" name="矩形 3"/>
          <p:cNvSpPr/>
          <p:nvPr/>
        </p:nvSpPr>
        <p:spPr>
          <a:xfrm>
            <a:off x="248285" y="1951355"/>
            <a:ext cx="7076440" cy="4246245"/>
          </a:xfrm>
          <a:prstGeom prst="rect">
            <a:avLst/>
          </a:prstGeom>
          <a:solidFill>
            <a:schemeClr val="bg1"/>
          </a:solidFill>
          <a:ln w="19050">
            <a:noFill/>
          </a:ln>
        </p:spPr>
        <p:txBody>
          <a:bodyPr wrap="square">
            <a:spAutoFit/>
          </a:bodyPr>
          <a:lstStyle/>
          <a:p>
            <a:pPr>
              <a:defRPr/>
            </a:pPr>
            <a:r>
              <a:rPr lang="zh-CN" altLang="en-US" sz="1600" dirty="0" smtClean="0">
                <a:solidFill>
                  <a:srgbClr val="002060"/>
                </a:solidFill>
                <a:latin typeface="微软雅黑" panose="020B0503020204020204" charset="-122"/>
                <a:ea typeface="微软雅黑" panose="020B0503020204020204" charset="-122"/>
                <a:cs typeface="+mj-cs"/>
                <a:sym typeface="黑体" panose="02010609060101010101" pitchFamily="49" charset="-122"/>
              </a:rPr>
              <a:t>               </a:t>
            </a:r>
            <a:r>
              <a:rPr lang="zh-CN" altLang="en-US" sz="2000" b="1" dirty="0" smtClean="0">
                <a:solidFill>
                  <a:srgbClr val="FF0000"/>
                </a:solidFill>
                <a:latin typeface="微软雅黑" panose="020B0503020204020204" charset="-122"/>
                <a:ea typeface="微软雅黑" panose="020B0503020204020204" charset="-122"/>
                <a:cs typeface="+mj-cs"/>
                <a:sym typeface="黑体" panose="02010609060101010101" pitchFamily="49" charset="-122"/>
              </a:rPr>
              <a:t>当在限制场所内进行焊接和动火作业时</a:t>
            </a:r>
            <a:r>
              <a:rPr lang="en-US" altLang="zh-CN" sz="2000" b="1" dirty="0" smtClean="0">
                <a:solidFill>
                  <a:srgbClr val="FF0000"/>
                </a:solidFill>
                <a:latin typeface="微软雅黑" panose="020B0503020204020204" charset="-122"/>
                <a:ea typeface="微软雅黑" panose="020B0503020204020204" charset="-122"/>
                <a:cs typeface="+mj-cs"/>
                <a:sym typeface="黑体" panose="02010609060101010101" pitchFamily="49" charset="-122"/>
              </a:rPr>
              <a:t>,</a:t>
            </a:r>
            <a:r>
              <a:rPr lang="zh-CN" altLang="en-US" sz="2000" b="1" dirty="0" smtClean="0">
                <a:solidFill>
                  <a:srgbClr val="FF0000"/>
                </a:solidFill>
                <a:latin typeface="微软雅黑" panose="020B0503020204020204" charset="-122"/>
                <a:ea typeface="微软雅黑" panose="020B0503020204020204" charset="-122"/>
                <a:cs typeface="+mj-cs"/>
                <a:sym typeface="黑体" panose="02010609060101010101" pitchFamily="49" charset="-122"/>
              </a:rPr>
              <a:t>应检查</a:t>
            </a:r>
            <a:r>
              <a:rPr lang="en-US" altLang="zh-CN" sz="2000" b="1" dirty="0" smtClean="0">
                <a:solidFill>
                  <a:srgbClr val="FF0000"/>
                </a:solidFill>
                <a:latin typeface="微软雅黑" panose="020B0503020204020204" charset="-122"/>
                <a:ea typeface="微软雅黑" panose="020B0503020204020204" charset="-122"/>
                <a:cs typeface="+mj-cs"/>
                <a:sym typeface="黑体" panose="02010609060101010101" pitchFamily="49" charset="-122"/>
              </a:rPr>
              <a:t>:</a:t>
            </a:r>
            <a:endParaRPr lang="en-US" altLang="zh-CN" sz="2000" b="1" dirty="0" smtClean="0">
              <a:solidFill>
                <a:srgbClr val="FF0000"/>
              </a:solidFill>
              <a:latin typeface="微软雅黑" panose="020B0503020204020204" charset="-122"/>
              <a:ea typeface="微软雅黑" panose="020B0503020204020204" charset="-122"/>
              <a:cs typeface="+mj-cs"/>
              <a:sym typeface="黑体" panose="02010609060101010101" pitchFamily="49" charset="-122"/>
            </a:endParaRPr>
          </a:p>
          <a:p>
            <a:pPr>
              <a:defRPr/>
            </a:pPr>
            <a:endParaRPr lang="en-US" altLang="zh-CN" sz="2000" dirty="0" smtClean="0">
              <a:solidFill>
                <a:srgbClr val="002060"/>
              </a:solidFill>
              <a:latin typeface="微软雅黑" panose="020B0503020204020204" charset="-122"/>
              <a:ea typeface="微软雅黑" panose="020B0503020204020204" charset="-122"/>
              <a:cs typeface="+mj-cs"/>
              <a:sym typeface="黑体" panose="02010609060101010101" pitchFamily="49" charset="-122"/>
            </a:endParaRPr>
          </a:p>
          <a:p>
            <a:pPr>
              <a:defRPr/>
            </a:pPr>
            <a:r>
              <a:rPr lang="en-US" altLang="zh-CN" sz="2000" dirty="0" smtClean="0">
                <a:solidFill>
                  <a:srgbClr val="002060"/>
                </a:solidFill>
                <a:latin typeface="微软雅黑" panose="020B0503020204020204" charset="-122"/>
                <a:ea typeface="微软雅黑" panose="020B0503020204020204" charset="-122"/>
                <a:cs typeface="+mj-cs"/>
                <a:sym typeface="黑体" panose="02010609060101010101" pitchFamily="49" charset="-122"/>
              </a:rPr>
              <a:t>      1</a:t>
            </a:r>
            <a:r>
              <a:rPr lang="zh-CN" altLang="en-US" sz="2000" dirty="0" smtClean="0">
                <a:solidFill>
                  <a:srgbClr val="002060"/>
                </a:solidFill>
                <a:latin typeface="微软雅黑" panose="020B0503020204020204" charset="-122"/>
                <a:ea typeface="微软雅黑" panose="020B0503020204020204" charset="-122"/>
                <a:cs typeface="+mj-cs"/>
                <a:sym typeface="黑体" panose="02010609060101010101" pitchFamily="49" charset="-122"/>
              </a:rPr>
              <a:t>、气管的连接是否有漏缝</a:t>
            </a:r>
            <a:endParaRPr lang="en-US" altLang="zh-CN" sz="2000" dirty="0" smtClean="0">
              <a:solidFill>
                <a:srgbClr val="002060"/>
              </a:solidFill>
              <a:latin typeface="微软雅黑" panose="020B0503020204020204" charset="-122"/>
              <a:ea typeface="微软雅黑" panose="020B0503020204020204" charset="-122"/>
              <a:cs typeface="+mj-cs"/>
              <a:sym typeface="黑体" panose="02010609060101010101" pitchFamily="49" charset="-122"/>
            </a:endParaRPr>
          </a:p>
          <a:p>
            <a:pPr lvl="1">
              <a:lnSpc>
                <a:spcPct val="150000"/>
              </a:lnSpc>
              <a:buClr>
                <a:srgbClr val="494DF9"/>
              </a:buClr>
              <a:defRPr/>
            </a:pPr>
            <a:r>
              <a:rPr lang="en-US" altLang="zh-CN" sz="2000" dirty="0" smtClean="0">
                <a:solidFill>
                  <a:srgbClr val="002060"/>
                </a:solidFill>
                <a:latin typeface="微软雅黑" panose="020B0503020204020204" charset="-122"/>
                <a:ea typeface="微软雅黑" panose="020B0503020204020204" charset="-122"/>
                <a:cs typeface="+mj-cs"/>
                <a:sym typeface="黑体" panose="02010609060101010101" pitchFamily="49" charset="-122"/>
              </a:rPr>
              <a:t>2</a:t>
            </a:r>
            <a:r>
              <a:rPr lang="zh-CN" altLang="en-US" sz="2000" dirty="0" smtClean="0">
                <a:solidFill>
                  <a:srgbClr val="002060"/>
                </a:solidFill>
                <a:latin typeface="微软雅黑" panose="020B0503020204020204" charset="-122"/>
                <a:ea typeface="微软雅黑" panose="020B0503020204020204" charset="-122"/>
                <a:cs typeface="+mj-cs"/>
                <a:sym typeface="黑体" panose="02010609060101010101" pitchFamily="49" charset="-122"/>
              </a:rPr>
              <a:t>、当班作业结束时或进入人员离开时</a:t>
            </a:r>
            <a:r>
              <a:rPr lang="en-US" altLang="zh-CN" sz="2000" dirty="0" smtClean="0">
                <a:solidFill>
                  <a:srgbClr val="002060"/>
                </a:solidFill>
                <a:latin typeface="微软雅黑" panose="020B0503020204020204" charset="-122"/>
                <a:ea typeface="微软雅黑" panose="020B0503020204020204" charset="-122"/>
                <a:cs typeface="+mj-cs"/>
                <a:sym typeface="黑体" panose="02010609060101010101" pitchFamily="49" charset="-122"/>
              </a:rPr>
              <a:t>,</a:t>
            </a:r>
            <a:r>
              <a:rPr lang="zh-CN" altLang="en-US" sz="2000" dirty="0" smtClean="0">
                <a:solidFill>
                  <a:srgbClr val="002060"/>
                </a:solidFill>
                <a:latin typeface="微软雅黑" panose="020B0503020204020204" charset="-122"/>
                <a:ea typeface="微软雅黑" panose="020B0503020204020204" charset="-122"/>
                <a:cs typeface="+mj-cs"/>
                <a:sym typeface="黑体" panose="02010609060101010101" pitchFamily="49" charset="-122"/>
              </a:rPr>
              <a:t>应将所有气体管线移出限制场所</a:t>
            </a:r>
            <a:endParaRPr lang="en-US" altLang="zh-CN" sz="2000" dirty="0" smtClean="0">
              <a:solidFill>
                <a:srgbClr val="002060"/>
              </a:solidFill>
              <a:latin typeface="微软雅黑" panose="020B0503020204020204" charset="-122"/>
              <a:ea typeface="微软雅黑" panose="020B0503020204020204" charset="-122"/>
              <a:cs typeface="+mj-cs"/>
              <a:sym typeface="黑体" panose="02010609060101010101" pitchFamily="49" charset="-122"/>
            </a:endParaRPr>
          </a:p>
          <a:p>
            <a:pPr lvl="1">
              <a:lnSpc>
                <a:spcPct val="150000"/>
              </a:lnSpc>
              <a:buClr>
                <a:srgbClr val="494DF9"/>
              </a:buClr>
              <a:defRPr/>
            </a:pPr>
            <a:r>
              <a:rPr lang="en-US" altLang="zh-CN" sz="2000" dirty="0" smtClean="0">
                <a:solidFill>
                  <a:srgbClr val="002060"/>
                </a:solidFill>
                <a:latin typeface="微软雅黑" panose="020B0503020204020204" charset="-122"/>
                <a:ea typeface="微软雅黑" panose="020B0503020204020204" charset="-122"/>
                <a:cs typeface="+mj-cs"/>
                <a:sym typeface="黑体" panose="02010609060101010101" pitchFamily="49" charset="-122"/>
              </a:rPr>
              <a:t>3</a:t>
            </a:r>
            <a:r>
              <a:rPr lang="zh-CN" altLang="en-US" sz="2000" dirty="0" smtClean="0">
                <a:solidFill>
                  <a:srgbClr val="002060"/>
                </a:solidFill>
                <a:latin typeface="微软雅黑" panose="020B0503020204020204" charset="-122"/>
                <a:ea typeface="微软雅黑" panose="020B0503020204020204" charset="-122"/>
                <a:cs typeface="+mj-cs"/>
                <a:sym typeface="黑体" panose="02010609060101010101" pitchFamily="49" charset="-122"/>
              </a:rPr>
              <a:t>、所有的电焊机和压缩气瓶都放置在限制场所外</a:t>
            </a:r>
            <a:endParaRPr lang="en-US" altLang="zh-CN" sz="2000" dirty="0" smtClean="0">
              <a:solidFill>
                <a:srgbClr val="002060"/>
              </a:solidFill>
              <a:latin typeface="微软雅黑" panose="020B0503020204020204" charset="-122"/>
              <a:ea typeface="微软雅黑" panose="020B0503020204020204" charset="-122"/>
              <a:cs typeface="+mj-cs"/>
              <a:sym typeface="黑体" panose="02010609060101010101" pitchFamily="49" charset="-122"/>
            </a:endParaRPr>
          </a:p>
          <a:p>
            <a:pPr lvl="1">
              <a:lnSpc>
                <a:spcPct val="150000"/>
              </a:lnSpc>
              <a:buClr>
                <a:srgbClr val="494DF9"/>
              </a:buClr>
              <a:defRPr/>
            </a:pPr>
            <a:r>
              <a:rPr lang="en-US" altLang="zh-CN" sz="2000" dirty="0" smtClean="0">
                <a:solidFill>
                  <a:srgbClr val="002060"/>
                </a:solidFill>
                <a:latin typeface="微软雅黑" panose="020B0503020204020204" charset="-122"/>
                <a:ea typeface="微软雅黑" panose="020B0503020204020204" charset="-122"/>
                <a:cs typeface="+mj-cs"/>
                <a:sym typeface="黑体" panose="02010609060101010101" pitchFamily="49" charset="-122"/>
              </a:rPr>
              <a:t>4</a:t>
            </a:r>
            <a:r>
              <a:rPr lang="zh-CN" altLang="en-US" sz="2000" dirty="0" smtClean="0">
                <a:solidFill>
                  <a:srgbClr val="002060"/>
                </a:solidFill>
                <a:latin typeface="微软雅黑" panose="020B0503020204020204" charset="-122"/>
                <a:ea typeface="微软雅黑" panose="020B0503020204020204" charset="-122"/>
                <a:cs typeface="+mj-cs"/>
                <a:sym typeface="黑体" panose="02010609060101010101" pitchFamily="49" charset="-122"/>
              </a:rPr>
              <a:t>、当场所内操作停止时</a:t>
            </a:r>
            <a:r>
              <a:rPr lang="en-US" altLang="zh-CN" sz="2000" dirty="0" smtClean="0">
                <a:solidFill>
                  <a:srgbClr val="002060"/>
                </a:solidFill>
                <a:latin typeface="微软雅黑" panose="020B0503020204020204" charset="-122"/>
                <a:ea typeface="微软雅黑" panose="020B0503020204020204" charset="-122"/>
                <a:cs typeface="+mj-cs"/>
                <a:sym typeface="黑体" panose="02010609060101010101" pitchFamily="49" charset="-122"/>
              </a:rPr>
              <a:t>,</a:t>
            </a:r>
            <a:r>
              <a:rPr lang="zh-CN" altLang="en-US" sz="2000" dirty="0" smtClean="0">
                <a:solidFill>
                  <a:srgbClr val="002060"/>
                </a:solidFill>
                <a:latin typeface="微软雅黑" panose="020B0503020204020204" charset="-122"/>
                <a:ea typeface="微软雅黑" panose="020B0503020204020204" charset="-122"/>
                <a:cs typeface="+mj-cs"/>
                <a:sym typeface="黑体" panose="02010609060101010101" pitchFamily="49" charset="-122"/>
              </a:rPr>
              <a:t>应确保所有气体和电力供应处于关断状态并将设备移出场所</a:t>
            </a:r>
            <a:endParaRPr lang="en-US" altLang="zh-CN" sz="2000" dirty="0" smtClean="0">
              <a:solidFill>
                <a:srgbClr val="002060"/>
              </a:solidFill>
              <a:latin typeface="微软雅黑" panose="020B0503020204020204" charset="-122"/>
              <a:ea typeface="微软雅黑" panose="020B0503020204020204" charset="-122"/>
              <a:cs typeface="+mj-cs"/>
              <a:sym typeface="黑体" panose="02010609060101010101" pitchFamily="49" charset="-122"/>
            </a:endParaRPr>
          </a:p>
          <a:p>
            <a:pPr lvl="1">
              <a:lnSpc>
                <a:spcPct val="150000"/>
              </a:lnSpc>
              <a:buClr>
                <a:srgbClr val="494DF9"/>
              </a:buClr>
              <a:defRPr/>
            </a:pPr>
            <a:r>
              <a:rPr lang="en-US" altLang="zh-CN" sz="2000" dirty="0" smtClean="0">
                <a:solidFill>
                  <a:srgbClr val="002060"/>
                </a:solidFill>
                <a:latin typeface="微软雅黑" panose="020B0503020204020204" charset="-122"/>
                <a:ea typeface="微软雅黑" panose="020B0503020204020204" charset="-122"/>
                <a:cs typeface="+mj-cs"/>
                <a:sym typeface="黑体" panose="02010609060101010101" pitchFamily="49" charset="-122"/>
              </a:rPr>
              <a:t>5</a:t>
            </a:r>
            <a:r>
              <a:rPr lang="zh-CN" altLang="en-US" sz="2000" dirty="0" smtClean="0">
                <a:solidFill>
                  <a:srgbClr val="002060"/>
                </a:solidFill>
                <a:latin typeface="微软雅黑" panose="020B0503020204020204" charset="-122"/>
                <a:ea typeface="微软雅黑" panose="020B0503020204020204" charset="-122"/>
                <a:cs typeface="+mj-cs"/>
                <a:sym typeface="黑体" panose="02010609060101010101" pitchFamily="49" charset="-122"/>
              </a:rPr>
              <a:t>、所有的焊机和动火设备均应设置场所内关断阀门</a:t>
            </a:r>
            <a:r>
              <a:rPr lang="en-US" altLang="zh-CN" sz="2000" dirty="0" smtClean="0">
                <a:solidFill>
                  <a:srgbClr val="002060"/>
                </a:solidFill>
                <a:latin typeface="微软雅黑" panose="020B0503020204020204" charset="-122"/>
                <a:ea typeface="微软雅黑" panose="020B0503020204020204" charset="-122"/>
                <a:cs typeface="+mj-cs"/>
                <a:sym typeface="黑体" panose="02010609060101010101" pitchFamily="49" charset="-122"/>
              </a:rPr>
              <a:t>,</a:t>
            </a:r>
            <a:r>
              <a:rPr lang="zh-CN" altLang="en-US" sz="2000" dirty="0" smtClean="0">
                <a:solidFill>
                  <a:srgbClr val="002060"/>
                </a:solidFill>
                <a:latin typeface="微软雅黑" panose="020B0503020204020204" charset="-122"/>
                <a:ea typeface="微软雅黑" panose="020B0503020204020204" charset="-122"/>
                <a:cs typeface="+mj-cs"/>
                <a:sym typeface="黑体" panose="02010609060101010101" pitchFamily="49" charset="-122"/>
              </a:rPr>
              <a:t>以便内部人员在紧急状况时迅速将电力和气体供应截断</a:t>
            </a:r>
            <a:endParaRPr lang="zh-CN" altLang="en-US" sz="2000" dirty="0" smtClean="0">
              <a:solidFill>
                <a:srgbClr val="002060"/>
              </a:solidFill>
              <a:latin typeface="微软雅黑" panose="020B0503020204020204" charset="-122"/>
              <a:ea typeface="微软雅黑" panose="020B0503020204020204" charset="-122"/>
              <a:cs typeface="+mj-cs"/>
              <a:sym typeface="黑体" panose="02010609060101010101" pitchFamily="49" charset="-122"/>
            </a:endParaRPr>
          </a:p>
        </p:txBody>
      </p:sp>
      <p:pic>
        <p:nvPicPr>
          <p:cNvPr id="5" name="图片 4" descr="C:\Users\wangrg\AppData\Local\Microsoft\Windows\Temporary Internet Files\Content.Word\IMG_1065.jpg"/>
          <p:cNvPicPr/>
          <p:nvPr/>
        </p:nvPicPr>
        <p:blipFill>
          <a:blip r:embed="rId1" cstate="print"/>
          <a:srcRect l="4816" t="10542" r="2416" b="14157"/>
          <a:stretch>
            <a:fillRect/>
          </a:stretch>
        </p:blipFill>
        <p:spPr bwMode="auto">
          <a:xfrm>
            <a:off x="7649845" y="2352675"/>
            <a:ext cx="4184650" cy="318389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 </a:t>
            </a:r>
            <a:endParaRPr lang="zh-CN" altLang="en-US" dirty="0"/>
          </a:p>
        </p:txBody>
      </p:sp>
      <p:sp>
        <p:nvSpPr>
          <p:cNvPr id="3" name="内容占位符 2"/>
          <p:cNvSpPr>
            <a:spLocks noGrp="1"/>
          </p:cNvSpPr>
          <p:nvPr>
            <p:ph idx="1"/>
          </p:nvPr>
        </p:nvSpPr>
        <p:spPr>
          <a:xfrm>
            <a:off x="0" y="557530"/>
            <a:ext cx="12192000" cy="494665"/>
          </a:xfrm>
          <a:solidFill>
            <a:srgbClr val="0070C0"/>
          </a:solidFill>
        </p:spPr>
        <p:txBody>
          <a:bodyPr>
            <a:normAutofit fontScale="97500"/>
          </a:bodyPr>
          <a:lstStyle/>
          <a:p>
            <a:pPr>
              <a:buNone/>
            </a:pPr>
            <a:r>
              <a:rPr lang="zh-CN" altLang="en-US" b="1" dirty="0" smtClean="0">
                <a:solidFill>
                  <a:schemeClr val="bg1"/>
                </a:solidFill>
                <a:latin typeface="微软雅黑" panose="020B0503020204020204" charset="-122"/>
                <a:ea typeface="微软雅黑" panose="020B0503020204020204" charset="-122"/>
                <a:sym typeface="黑体" panose="02010609060101010101" pitchFamily="49" charset="-122"/>
              </a:rPr>
              <a:t>                                                </a:t>
            </a:r>
            <a:r>
              <a:rPr lang="zh-CN" altLang="en-US" sz="2800" b="1" dirty="0" smtClean="0">
                <a:solidFill>
                  <a:schemeClr val="bg1"/>
                </a:solidFill>
                <a:latin typeface="微软雅黑" panose="020B0503020204020204" charset="-122"/>
                <a:ea typeface="微软雅黑" panose="020B0503020204020204" charset="-122"/>
                <a:sym typeface="黑体" panose="02010609060101010101" pitchFamily="49" charset="-122"/>
              </a:rPr>
              <a:t>二、常见的动火作业</a:t>
            </a:r>
            <a:endParaRPr lang="zh-CN" altLang="en-US" sz="2800" b="1" dirty="0" smtClean="0">
              <a:solidFill>
                <a:schemeClr val="bg1"/>
              </a:solidFill>
              <a:latin typeface="微软雅黑" panose="020B0503020204020204" charset="-122"/>
              <a:ea typeface="微软雅黑" panose="020B0503020204020204" charset="-122"/>
              <a:sym typeface="黑体" panose="02010609060101010101" pitchFamily="49" charset="-122"/>
            </a:endParaRPr>
          </a:p>
        </p:txBody>
      </p:sp>
      <p:sp>
        <p:nvSpPr>
          <p:cNvPr id="4" name="矩形 3"/>
          <p:cNvSpPr/>
          <p:nvPr/>
        </p:nvSpPr>
        <p:spPr>
          <a:xfrm>
            <a:off x="881380" y="2383155"/>
            <a:ext cx="10783570" cy="2122805"/>
          </a:xfrm>
          <a:prstGeom prst="rect">
            <a:avLst/>
          </a:prstGeom>
          <a:solidFill>
            <a:schemeClr val="bg1"/>
          </a:solidFill>
          <a:ln w="19050">
            <a:noFill/>
          </a:ln>
        </p:spPr>
        <p:txBody>
          <a:bodyPr wrap="square">
            <a:spAutoFit/>
          </a:bodyPr>
          <a:lstStyle/>
          <a:p>
            <a:pPr lvl="1">
              <a:lnSpc>
                <a:spcPct val="110000"/>
              </a:lnSpc>
              <a:buClr>
                <a:srgbClr val="2004F0"/>
              </a:buClr>
              <a:defRPr/>
            </a:pPr>
            <a:r>
              <a:rPr lang="en-US" altLang="zh-CN" sz="2000" dirty="0" smtClean="0">
                <a:solidFill>
                  <a:srgbClr val="002060"/>
                </a:solidFill>
                <a:latin typeface="微软雅黑" panose="020B0503020204020204" charset="-122"/>
                <a:ea typeface="微软雅黑" panose="020B0503020204020204" charset="-122"/>
                <a:cs typeface="+mn-cs"/>
                <a:sym typeface="黑体" panose="02010609060101010101" pitchFamily="49" charset="-122"/>
              </a:rPr>
              <a:t>1.  </a:t>
            </a:r>
            <a:r>
              <a:rPr lang="zh-CN" altLang="en-US" sz="2000" dirty="0" smtClean="0">
                <a:solidFill>
                  <a:srgbClr val="002060"/>
                </a:solidFill>
                <a:latin typeface="微软雅黑" panose="020B0503020204020204" charset="-122"/>
                <a:ea typeface="微软雅黑" panose="020B0503020204020204" charset="-122"/>
                <a:cs typeface="+mn-cs"/>
                <a:sym typeface="黑体" panose="02010609060101010101" pitchFamily="49" charset="-122"/>
              </a:rPr>
              <a:t>各种焊接、切割作业。</a:t>
            </a:r>
            <a:endParaRPr lang="zh-CN" altLang="en-US" sz="2000" dirty="0" smtClean="0">
              <a:solidFill>
                <a:srgbClr val="002060"/>
              </a:solidFill>
              <a:latin typeface="微软雅黑" panose="020B0503020204020204" charset="-122"/>
              <a:ea typeface="微软雅黑" panose="020B0503020204020204" charset="-122"/>
              <a:cs typeface="+mn-cs"/>
              <a:sym typeface="黑体" panose="02010609060101010101" pitchFamily="49" charset="-122"/>
            </a:endParaRPr>
          </a:p>
          <a:p>
            <a:pPr lvl="1">
              <a:lnSpc>
                <a:spcPct val="110000"/>
              </a:lnSpc>
              <a:buClr>
                <a:srgbClr val="2004F0"/>
              </a:buClr>
              <a:defRPr/>
            </a:pPr>
            <a:r>
              <a:rPr lang="en-US" altLang="zh-CN" sz="2000" dirty="0" smtClean="0">
                <a:solidFill>
                  <a:srgbClr val="002060"/>
                </a:solidFill>
                <a:latin typeface="微软雅黑" panose="020B0503020204020204" charset="-122"/>
                <a:ea typeface="微软雅黑" panose="020B0503020204020204" charset="-122"/>
                <a:cs typeface="+mn-cs"/>
                <a:sym typeface="黑体" panose="02010609060101010101" pitchFamily="49" charset="-122"/>
              </a:rPr>
              <a:t>2.  </a:t>
            </a:r>
            <a:r>
              <a:rPr lang="zh-CN" altLang="en-US" sz="2000" dirty="0" smtClean="0">
                <a:solidFill>
                  <a:srgbClr val="002060"/>
                </a:solidFill>
                <a:latin typeface="微软雅黑" panose="020B0503020204020204" charset="-122"/>
                <a:ea typeface="微软雅黑" panose="020B0503020204020204" charset="-122"/>
                <a:cs typeface="+mn-cs"/>
                <a:sym typeface="黑体" panose="02010609060101010101" pitchFamily="49" charset="-122"/>
              </a:rPr>
              <a:t>使用喷灯、火炉、液化气炉、电炉。</a:t>
            </a:r>
            <a:endParaRPr lang="zh-CN" altLang="en-US" sz="2000" dirty="0" smtClean="0">
              <a:solidFill>
                <a:srgbClr val="002060"/>
              </a:solidFill>
              <a:latin typeface="微软雅黑" panose="020B0503020204020204" charset="-122"/>
              <a:ea typeface="微软雅黑" panose="020B0503020204020204" charset="-122"/>
              <a:cs typeface="+mn-cs"/>
              <a:sym typeface="黑体" panose="02010609060101010101" pitchFamily="49" charset="-122"/>
            </a:endParaRPr>
          </a:p>
          <a:p>
            <a:pPr lvl="1">
              <a:lnSpc>
                <a:spcPct val="110000"/>
              </a:lnSpc>
              <a:buClr>
                <a:srgbClr val="2004F0"/>
              </a:buClr>
              <a:defRPr/>
            </a:pPr>
            <a:r>
              <a:rPr lang="en-US" altLang="zh-CN" sz="2000" dirty="0" smtClean="0">
                <a:solidFill>
                  <a:srgbClr val="002060"/>
                </a:solidFill>
                <a:latin typeface="微软雅黑" panose="020B0503020204020204" charset="-122"/>
                <a:ea typeface="微软雅黑" panose="020B0503020204020204" charset="-122"/>
                <a:cs typeface="+mn-cs"/>
                <a:sym typeface="黑体" panose="02010609060101010101" pitchFamily="49" charset="-122"/>
              </a:rPr>
              <a:t>3.  </a:t>
            </a:r>
            <a:r>
              <a:rPr lang="zh-CN" altLang="en-US" sz="2000" dirty="0" smtClean="0">
                <a:solidFill>
                  <a:srgbClr val="002060"/>
                </a:solidFill>
                <a:latin typeface="微软雅黑" panose="020B0503020204020204" charset="-122"/>
                <a:ea typeface="微软雅黑" panose="020B0503020204020204" charset="-122"/>
                <a:cs typeface="+mn-cs"/>
                <a:sym typeface="黑体" panose="02010609060101010101" pitchFamily="49" charset="-122"/>
              </a:rPr>
              <a:t>烧、烤、煨管、熬沥青、炒砂子、锤击(产生火花)物件和产生火花的作业。</a:t>
            </a:r>
            <a:endParaRPr lang="zh-CN" altLang="en-US" sz="2000" dirty="0" smtClean="0">
              <a:solidFill>
                <a:srgbClr val="002060"/>
              </a:solidFill>
              <a:latin typeface="微软雅黑" panose="020B0503020204020204" charset="-122"/>
              <a:ea typeface="微软雅黑" panose="020B0503020204020204" charset="-122"/>
              <a:cs typeface="+mn-cs"/>
              <a:sym typeface="黑体" panose="02010609060101010101" pitchFamily="49" charset="-122"/>
            </a:endParaRPr>
          </a:p>
          <a:p>
            <a:pPr lvl="1">
              <a:lnSpc>
                <a:spcPct val="110000"/>
              </a:lnSpc>
              <a:buClr>
                <a:srgbClr val="2004F0"/>
              </a:buClr>
              <a:defRPr/>
            </a:pPr>
            <a:r>
              <a:rPr lang="en-US" altLang="zh-CN" sz="2000" dirty="0" smtClean="0">
                <a:solidFill>
                  <a:srgbClr val="002060"/>
                </a:solidFill>
                <a:latin typeface="微软雅黑" panose="020B0503020204020204" charset="-122"/>
                <a:ea typeface="微软雅黑" panose="020B0503020204020204" charset="-122"/>
                <a:cs typeface="+mn-cs"/>
                <a:sym typeface="黑体" panose="02010609060101010101" pitchFamily="49" charset="-122"/>
              </a:rPr>
              <a:t>4.  </a:t>
            </a:r>
            <a:r>
              <a:rPr lang="zh-CN" altLang="en-US" sz="2000" dirty="0" smtClean="0">
                <a:solidFill>
                  <a:srgbClr val="002060"/>
                </a:solidFill>
                <a:latin typeface="微软雅黑" panose="020B0503020204020204" charset="-122"/>
                <a:ea typeface="微软雅黑" panose="020B0503020204020204" charset="-122"/>
                <a:cs typeface="+mn-cs"/>
                <a:sym typeface="黑体" panose="02010609060101010101" pitchFamily="49" charset="-122"/>
              </a:rPr>
              <a:t>临时用电或使用非防爆电动工具和非防爆电器等。</a:t>
            </a:r>
            <a:endParaRPr lang="zh-CN" altLang="en-US" sz="2000" dirty="0" smtClean="0">
              <a:solidFill>
                <a:srgbClr val="002060"/>
              </a:solidFill>
              <a:latin typeface="微软雅黑" panose="020B0503020204020204" charset="-122"/>
              <a:ea typeface="微软雅黑" panose="020B0503020204020204" charset="-122"/>
              <a:cs typeface="+mn-cs"/>
              <a:sym typeface="黑体" panose="02010609060101010101" pitchFamily="49" charset="-122"/>
            </a:endParaRPr>
          </a:p>
          <a:p>
            <a:pPr lvl="1">
              <a:lnSpc>
                <a:spcPct val="110000"/>
              </a:lnSpc>
              <a:buClr>
                <a:srgbClr val="2004F0"/>
              </a:buClr>
              <a:defRPr/>
            </a:pPr>
            <a:r>
              <a:rPr lang="en-US" altLang="zh-CN" sz="2000" dirty="0" smtClean="0">
                <a:solidFill>
                  <a:srgbClr val="002060"/>
                </a:solidFill>
                <a:latin typeface="微软雅黑" panose="020B0503020204020204" charset="-122"/>
                <a:ea typeface="微软雅黑" panose="020B0503020204020204" charset="-122"/>
                <a:cs typeface="+mn-cs"/>
                <a:sym typeface="黑体" panose="02010609060101010101" pitchFamily="49" charset="-122"/>
              </a:rPr>
              <a:t>5.  </a:t>
            </a:r>
            <a:r>
              <a:rPr lang="zh-CN" altLang="en-US" sz="2000" dirty="0" smtClean="0">
                <a:solidFill>
                  <a:srgbClr val="002060"/>
                </a:solidFill>
                <a:latin typeface="微软雅黑" panose="020B0503020204020204" charset="-122"/>
                <a:ea typeface="微软雅黑" panose="020B0503020204020204" charset="-122"/>
                <a:cs typeface="+mn-cs"/>
                <a:sym typeface="黑体" panose="02010609060101010101" pitchFamily="49" charset="-122"/>
              </a:rPr>
              <a:t>非防爆的机动（电动）车辆进人装置区域和罐区。</a:t>
            </a:r>
            <a:endParaRPr lang="zh-CN" altLang="en-US" sz="2000" dirty="0" smtClean="0">
              <a:solidFill>
                <a:srgbClr val="002060"/>
              </a:solidFill>
              <a:latin typeface="微软雅黑" panose="020B0503020204020204" charset="-122"/>
              <a:ea typeface="微软雅黑" panose="020B0503020204020204" charset="-122"/>
              <a:cs typeface="+mn-cs"/>
              <a:sym typeface="黑体" panose="02010609060101010101" pitchFamily="49" charset="-122"/>
            </a:endParaRPr>
          </a:p>
          <a:p>
            <a:pPr lvl="1">
              <a:lnSpc>
                <a:spcPct val="110000"/>
              </a:lnSpc>
              <a:buClr>
                <a:srgbClr val="2004F0"/>
              </a:buClr>
              <a:defRPr/>
            </a:pPr>
            <a:r>
              <a:rPr lang="en-US" altLang="zh-CN" sz="2000" dirty="0" smtClean="0">
                <a:solidFill>
                  <a:srgbClr val="002060"/>
                </a:solidFill>
                <a:latin typeface="微软雅黑" panose="020B0503020204020204" charset="-122"/>
                <a:ea typeface="微软雅黑" panose="020B0503020204020204" charset="-122"/>
                <a:cs typeface="+mn-cs"/>
                <a:sym typeface="黑体" panose="02010609060101010101" pitchFamily="49" charset="-122"/>
              </a:rPr>
              <a:t>6.  </a:t>
            </a:r>
            <a:r>
              <a:rPr lang="zh-CN" altLang="en-US" sz="2000" dirty="0" smtClean="0">
                <a:solidFill>
                  <a:srgbClr val="002060"/>
                </a:solidFill>
                <a:latin typeface="微软雅黑" panose="020B0503020204020204" charset="-122"/>
                <a:ea typeface="微软雅黑" panose="020B0503020204020204" charset="-122"/>
                <a:cs typeface="+mn-cs"/>
                <a:sym typeface="黑体" panose="02010609060101010101" pitchFamily="49" charset="-122"/>
              </a:rPr>
              <a:t>进行爆破作业。</a:t>
            </a:r>
            <a:endParaRPr lang="zh-CN" altLang="en-US" sz="2000" dirty="0" smtClean="0">
              <a:solidFill>
                <a:srgbClr val="002060"/>
              </a:solidFill>
              <a:latin typeface="微软雅黑" panose="020B0503020204020204" charset="-122"/>
              <a:ea typeface="微软雅黑" panose="020B0503020204020204" charset="-122"/>
              <a:cs typeface="+mn-cs"/>
              <a:sym typeface="黑体" panose="02010609060101010101" pitchFamily="49" charset="-122"/>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 </a:t>
            </a:r>
            <a:endParaRPr lang="zh-CN" altLang="en-US" dirty="0"/>
          </a:p>
        </p:txBody>
      </p:sp>
      <p:sp>
        <p:nvSpPr>
          <p:cNvPr id="3" name="内容占位符 2"/>
          <p:cNvSpPr>
            <a:spLocks noGrp="1"/>
          </p:cNvSpPr>
          <p:nvPr>
            <p:ph idx="1"/>
          </p:nvPr>
        </p:nvSpPr>
        <p:spPr>
          <a:xfrm>
            <a:off x="635" y="434975"/>
            <a:ext cx="12191365" cy="617855"/>
          </a:xfrm>
          <a:solidFill>
            <a:srgbClr val="0070C0"/>
          </a:solidFill>
        </p:spPr>
        <p:txBody>
          <a:bodyPr/>
          <a:lstStyle/>
          <a:p>
            <a:pPr>
              <a:buNone/>
            </a:pPr>
            <a:r>
              <a:rPr lang="en-US" altLang="zh-CN" sz="2800" b="1" dirty="0" smtClean="0">
                <a:solidFill>
                  <a:schemeClr val="bg1"/>
                </a:solidFill>
                <a:latin typeface="微软雅黑" panose="020B0503020204020204" charset="-122"/>
                <a:ea typeface="微软雅黑" panose="020B0503020204020204" charset="-122"/>
                <a:sym typeface="黑体" panose="02010609060101010101" pitchFamily="49" charset="-122"/>
              </a:rPr>
              <a:t>                           </a:t>
            </a:r>
            <a:r>
              <a:rPr lang="zh-CN" altLang="en-US" sz="2800" b="1" dirty="0" smtClean="0">
                <a:solidFill>
                  <a:schemeClr val="bg1"/>
                </a:solidFill>
                <a:latin typeface="微软雅黑" panose="020B0503020204020204" charset="-122"/>
                <a:ea typeface="微软雅黑" panose="020B0503020204020204" charset="-122"/>
                <a:sym typeface="黑体" panose="02010609060101010101" pitchFamily="49" charset="-122"/>
              </a:rPr>
              <a:t>十、</a:t>
            </a:r>
            <a:r>
              <a:rPr lang="en-US" altLang="zh-CN" sz="2800" b="1" dirty="0" smtClean="0">
                <a:solidFill>
                  <a:schemeClr val="bg1"/>
                </a:solidFill>
                <a:latin typeface="微软雅黑" panose="020B0503020204020204" charset="-122"/>
                <a:ea typeface="微软雅黑" panose="020B0503020204020204" charset="-122"/>
                <a:sym typeface="黑体" panose="02010609060101010101" pitchFamily="49" charset="-122"/>
              </a:rPr>
              <a:t>《</a:t>
            </a:r>
            <a:r>
              <a:rPr lang="zh-CN" altLang="en-US" sz="2800" b="1" dirty="0" smtClean="0">
                <a:solidFill>
                  <a:schemeClr val="bg1"/>
                </a:solidFill>
                <a:latin typeface="微软雅黑" panose="020B0503020204020204" charset="-122"/>
                <a:ea typeface="微软雅黑" panose="020B0503020204020204" charset="-122"/>
                <a:sym typeface="黑体" panose="02010609060101010101" pitchFamily="49" charset="-122"/>
              </a:rPr>
              <a:t>动火作业安全管理一般规定规定</a:t>
            </a:r>
            <a:r>
              <a:rPr lang="en-US" altLang="zh-CN" b="1" dirty="0" smtClean="0">
                <a:solidFill>
                  <a:schemeClr val="bg1"/>
                </a:solidFill>
                <a:latin typeface="微软雅黑" panose="020B0503020204020204" charset="-122"/>
                <a:ea typeface="微软雅黑" panose="020B0503020204020204" charset="-122"/>
                <a:sym typeface="黑体" panose="02010609060101010101" pitchFamily="49" charset="-122"/>
              </a:rPr>
              <a:t>》</a:t>
            </a:r>
            <a:endParaRPr lang="zh-CN" altLang="en-US" b="1" dirty="0" smtClean="0">
              <a:solidFill>
                <a:srgbClr val="FFC000"/>
              </a:solidFill>
              <a:latin typeface="微软雅黑" panose="020B0503020204020204" charset="-122"/>
              <a:ea typeface="微软雅黑" panose="020B0503020204020204" charset="-122"/>
              <a:sym typeface="黑体" panose="02010609060101010101" pitchFamily="49" charset="-122"/>
            </a:endParaRPr>
          </a:p>
        </p:txBody>
      </p:sp>
      <p:sp>
        <p:nvSpPr>
          <p:cNvPr id="4" name="矩形 3"/>
          <p:cNvSpPr/>
          <p:nvPr/>
        </p:nvSpPr>
        <p:spPr>
          <a:xfrm>
            <a:off x="297815" y="2066290"/>
            <a:ext cx="7370445" cy="3753485"/>
          </a:xfrm>
          <a:prstGeom prst="rect">
            <a:avLst/>
          </a:prstGeom>
          <a:solidFill>
            <a:schemeClr val="bg1"/>
          </a:solidFill>
          <a:ln w="19050">
            <a:noFill/>
          </a:ln>
        </p:spPr>
        <p:txBody>
          <a:bodyPr wrap="square">
            <a:spAutoFit/>
          </a:bodyPr>
          <a:lstStyle/>
          <a:p>
            <a:pPr marL="800100" indent="-457200">
              <a:spcBef>
                <a:spcPts val="0"/>
              </a:spcBef>
              <a:buFont typeface="+mj-lt"/>
              <a:buAutoNum type="arabicPeriod"/>
              <a:defRPr/>
            </a:pPr>
            <a:endParaRPr lang="en-US" altLang="zh-CN" dirty="0" smtClean="0">
              <a:solidFill>
                <a:srgbClr val="002060"/>
              </a:solidFill>
              <a:latin typeface="微软雅黑" panose="020B0503020204020204" charset="-122"/>
              <a:ea typeface="微软雅黑" panose="020B0503020204020204" charset="-122"/>
              <a:cs typeface="+mj-cs"/>
              <a:sym typeface="黑体" panose="02010609060101010101" pitchFamily="49" charset="-122"/>
            </a:endParaRPr>
          </a:p>
          <a:p>
            <a:pPr marL="800100" indent="-457200">
              <a:spcBef>
                <a:spcPts val="0"/>
              </a:spcBef>
              <a:buFont typeface="+mj-lt"/>
              <a:buAutoNum type="arabicPeriod"/>
              <a:defRPr/>
            </a:pPr>
            <a:r>
              <a:rPr lang="zh-CN" altLang="en-US" sz="2000" dirty="0" smtClean="0">
                <a:solidFill>
                  <a:srgbClr val="002060"/>
                </a:solidFill>
                <a:latin typeface="微软雅黑" panose="020B0503020204020204" charset="-122"/>
                <a:ea typeface="微软雅黑" panose="020B0503020204020204" charset="-122"/>
                <a:cs typeface="+mj-cs"/>
                <a:sym typeface="黑体" panose="02010609060101010101" pitchFamily="49" charset="-122"/>
              </a:rPr>
              <a:t>动火前必须经有资质的动火测爆人员进行分析。</a:t>
            </a:r>
            <a:endParaRPr lang="en-US" altLang="zh-CN" sz="2000" dirty="0" smtClean="0">
              <a:solidFill>
                <a:srgbClr val="002060"/>
              </a:solidFill>
              <a:latin typeface="微软雅黑" panose="020B0503020204020204" charset="-122"/>
              <a:ea typeface="微软雅黑" panose="020B0503020204020204" charset="-122"/>
              <a:cs typeface="+mj-cs"/>
              <a:sym typeface="黑体" panose="02010609060101010101" pitchFamily="49" charset="-122"/>
            </a:endParaRPr>
          </a:p>
          <a:p>
            <a:pPr marL="800100" indent="-457200">
              <a:spcBef>
                <a:spcPts val="0"/>
              </a:spcBef>
              <a:buFont typeface="+mj-lt"/>
              <a:buAutoNum type="arabicPeriod"/>
              <a:defRPr/>
            </a:pPr>
            <a:r>
              <a:rPr lang="zh-CN" altLang="en-US" sz="2000" dirty="0" smtClean="0">
                <a:solidFill>
                  <a:srgbClr val="002060"/>
                </a:solidFill>
                <a:latin typeface="微软雅黑" panose="020B0503020204020204" charset="-122"/>
                <a:ea typeface="微软雅黑" panose="020B0503020204020204" charset="-122"/>
                <a:cs typeface="+mj-cs"/>
                <a:sym typeface="黑体" panose="02010609060101010101" pitchFamily="49" charset="-122"/>
              </a:rPr>
              <a:t>动火取样分析要有代表性。</a:t>
            </a:r>
            <a:endParaRPr lang="en-US" altLang="zh-CN" sz="2000" dirty="0" smtClean="0">
              <a:solidFill>
                <a:srgbClr val="002060"/>
              </a:solidFill>
              <a:latin typeface="微软雅黑" panose="020B0503020204020204" charset="-122"/>
              <a:ea typeface="微软雅黑" panose="020B0503020204020204" charset="-122"/>
              <a:cs typeface="+mj-cs"/>
              <a:sym typeface="黑体" panose="02010609060101010101" pitchFamily="49" charset="-122"/>
            </a:endParaRPr>
          </a:p>
          <a:p>
            <a:pPr marL="800100" indent="-457200">
              <a:spcBef>
                <a:spcPts val="0"/>
              </a:spcBef>
              <a:buFont typeface="+mj-lt"/>
              <a:buAutoNum type="arabicPeriod"/>
              <a:defRPr/>
            </a:pPr>
            <a:r>
              <a:rPr lang="zh-CN" altLang="en-US" sz="2000" dirty="0" smtClean="0">
                <a:solidFill>
                  <a:srgbClr val="002060"/>
                </a:solidFill>
                <a:latin typeface="微软雅黑" panose="020B0503020204020204" charset="-122"/>
                <a:ea typeface="微软雅黑" panose="020B0503020204020204" charset="-122"/>
                <a:cs typeface="+mj-cs"/>
                <a:sym typeface="黑体" panose="02010609060101010101" pitchFamily="49" charset="-122"/>
              </a:rPr>
              <a:t>特级动火作业期间还应随时进行监测。</a:t>
            </a:r>
            <a:endParaRPr lang="en-US" altLang="zh-CN" sz="2000" dirty="0" smtClean="0">
              <a:solidFill>
                <a:srgbClr val="002060"/>
              </a:solidFill>
              <a:latin typeface="微软雅黑" panose="020B0503020204020204" charset="-122"/>
              <a:ea typeface="微软雅黑" panose="020B0503020204020204" charset="-122"/>
              <a:cs typeface="+mj-cs"/>
              <a:sym typeface="黑体" panose="02010609060101010101" pitchFamily="49" charset="-122"/>
            </a:endParaRPr>
          </a:p>
          <a:p>
            <a:pPr marL="800100" indent="-457200">
              <a:spcBef>
                <a:spcPts val="0"/>
              </a:spcBef>
              <a:buFont typeface="+mj-lt"/>
              <a:buAutoNum type="arabicPeriod"/>
              <a:defRPr/>
            </a:pPr>
            <a:r>
              <a:rPr lang="zh-CN" altLang="en-US" sz="2000" dirty="0" smtClean="0">
                <a:solidFill>
                  <a:srgbClr val="002060"/>
                </a:solidFill>
                <a:latin typeface="微软雅黑" panose="020B0503020204020204" charset="-122"/>
                <a:ea typeface="微软雅黑" panose="020B0503020204020204" charset="-122"/>
                <a:cs typeface="+mj-cs"/>
                <a:sym typeface="黑体" panose="02010609060101010101" pitchFamily="49" charset="-122"/>
              </a:rPr>
              <a:t>凡进入塔、罐、容器、管线、应进行内部气体分析</a:t>
            </a:r>
            <a:endParaRPr lang="en-US" altLang="zh-CN" sz="2000" dirty="0" smtClean="0">
              <a:solidFill>
                <a:srgbClr val="002060"/>
              </a:solidFill>
              <a:latin typeface="微软雅黑" panose="020B0503020204020204" charset="-122"/>
              <a:ea typeface="微软雅黑" panose="020B0503020204020204" charset="-122"/>
              <a:cs typeface="+mj-cs"/>
              <a:sym typeface="黑体" panose="02010609060101010101" pitchFamily="49" charset="-122"/>
            </a:endParaRPr>
          </a:p>
          <a:p>
            <a:pPr marL="800100" indent="-457200" latinLnBrk="1">
              <a:spcBef>
                <a:spcPts val="0"/>
              </a:spcBef>
              <a:buFont typeface="+mj-lt"/>
              <a:buAutoNum type="arabicPeriod"/>
              <a:defRPr/>
            </a:pPr>
            <a:r>
              <a:rPr lang="zh-CN" altLang="en-US" sz="2000" dirty="0" smtClean="0">
                <a:solidFill>
                  <a:srgbClr val="002060"/>
                </a:solidFill>
                <a:latin typeface="微软雅黑" panose="020B0503020204020204" charset="-122"/>
                <a:ea typeface="微软雅黑" panose="020B0503020204020204" charset="-122"/>
                <a:cs typeface="+mj-cs"/>
                <a:sym typeface="黑体" panose="02010609060101010101" pitchFamily="49" charset="-122"/>
              </a:rPr>
              <a:t>在生产、使用、储存氧气的设备上进行动火作业，</a:t>
            </a:r>
            <a:r>
              <a:rPr lang="en-US" altLang="zh-CN" sz="2000" dirty="0" smtClean="0">
                <a:solidFill>
                  <a:srgbClr val="002060"/>
                </a:solidFill>
                <a:latin typeface="微软雅黑" panose="020B0503020204020204" charset="-122"/>
                <a:ea typeface="微软雅黑" panose="020B0503020204020204" charset="-122"/>
                <a:cs typeface="+mj-cs"/>
                <a:sym typeface="黑体" panose="02010609060101010101" pitchFamily="49" charset="-122"/>
              </a:rPr>
              <a:t>O2</a:t>
            </a:r>
            <a:r>
              <a:rPr lang="zh-CN" altLang="en-US" sz="2000" dirty="0" smtClean="0">
                <a:solidFill>
                  <a:srgbClr val="002060"/>
                </a:solidFill>
                <a:latin typeface="微软雅黑" panose="020B0503020204020204" charset="-122"/>
                <a:ea typeface="微软雅黑" panose="020B0503020204020204" charset="-122"/>
                <a:cs typeface="+mj-cs"/>
                <a:sym typeface="黑体" panose="02010609060101010101" pitchFamily="49" charset="-122"/>
              </a:rPr>
              <a:t>含量不得超过</a:t>
            </a:r>
            <a:r>
              <a:rPr lang="en-US" altLang="zh-CN" sz="2000" dirty="0" smtClean="0">
                <a:solidFill>
                  <a:srgbClr val="002060"/>
                </a:solidFill>
                <a:latin typeface="微软雅黑" panose="020B0503020204020204" charset="-122"/>
                <a:ea typeface="微软雅黑" panose="020B0503020204020204" charset="-122"/>
                <a:cs typeface="+mj-cs"/>
                <a:sym typeface="黑体" panose="02010609060101010101" pitchFamily="49" charset="-122"/>
              </a:rPr>
              <a:t>21%</a:t>
            </a:r>
            <a:r>
              <a:rPr lang="zh-CN" altLang="en-US" sz="2000" dirty="0" smtClean="0">
                <a:solidFill>
                  <a:srgbClr val="002060"/>
                </a:solidFill>
                <a:latin typeface="微软雅黑" panose="020B0503020204020204" charset="-122"/>
                <a:ea typeface="微软雅黑" panose="020B0503020204020204" charset="-122"/>
                <a:cs typeface="+mj-cs"/>
                <a:sym typeface="黑体" panose="02010609060101010101" pitchFamily="49" charset="-122"/>
              </a:rPr>
              <a:t>。</a:t>
            </a:r>
            <a:endParaRPr lang="en-US" altLang="zh-CN" sz="2000" dirty="0" smtClean="0">
              <a:solidFill>
                <a:srgbClr val="002060"/>
              </a:solidFill>
              <a:latin typeface="微软雅黑" panose="020B0503020204020204" charset="-122"/>
              <a:ea typeface="微软雅黑" panose="020B0503020204020204" charset="-122"/>
              <a:cs typeface="+mj-cs"/>
              <a:sym typeface="黑体" panose="02010609060101010101" pitchFamily="49" charset="-122"/>
            </a:endParaRPr>
          </a:p>
          <a:p>
            <a:pPr marL="800100" indent="-457200">
              <a:spcBef>
                <a:spcPts val="0"/>
              </a:spcBef>
              <a:buFont typeface="+mj-lt"/>
              <a:buAutoNum type="arabicPeriod"/>
              <a:defRPr/>
            </a:pPr>
            <a:r>
              <a:rPr lang="zh-CN" altLang="en-US" sz="2000" dirty="0" smtClean="0">
                <a:solidFill>
                  <a:srgbClr val="002060"/>
                </a:solidFill>
                <a:latin typeface="微软雅黑" panose="020B0503020204020204" charset="-122"/>
                <a:ea typeface="微软雅黑" panose="020B0503020204020204" charset="-122"/>
                <a:cs typeface="+mj-cs"/>
                <a:sym typeface="黑体" panose="02010609060101010101" pitchFamily="49" charset="-122"/>
              </a:rPr>
              <a:t>在较大的设备内动火作业，应采取上、中、下取样。</a:t>
            </a:r>
            <a:endParaRPr lang="en-US" altLang="zh-CN" sz="2000" dirty="0" smtClean="0">
              <a:solidFill>
                <a:srgbClr val="002060"/>
              </a:solidFill>
              <a:latin typeface="微软雅黑" panose="020B0503020204020204" charset="-122"/>
              <a:ea typeface="微软雅黑" panose="020B0503020204020204" charset="-122"/>
              <a:cs typeface="+mj-cs"/>
              <a:sym typeface="黑体" panose="02010609060101010101" pitchFamily="49" charset="-122"/>
            </a:endParaRPr>
          </a:p>
          <a:p>
            <a:pPr marL="800100" indent="-457200">
              <a:spcBef>
                <a:spcPts val="0"/>
              </a:spcBef>
              <a:buFont typeface="+mj-lt"/>
              <a:buAutoNum type="arabicPeriod"/>
              <a:defRPr/>
            </a:pPr>
            <a:r>
              <a:rPr lang="zh-CN" altLang="en-US" sz="2000" dirty="0" smtClean="0">
                <a:solidFill>
                  <a:srgbClr val="002060"/>
                </a:solidFill>
                <a:latin typeface="微软雅黑" panose="020B0503020204020204" charset="-122"/>
                <a:ea typeface="微软雅黑" panose="020B0503020204020204" charset="-122"/>
                <a:cs typeface="+mj-cs"/>
                <a:sym typeface="黑体" panose="02010609060101010101" pitchFamily="49" charset="-122"/>
              </a:rPr>
              <a:t>在较大的物料管线上动火，应在彻底隔绝区域内取样。</a:t>
            </a:r>
            <a:endParaRPr lang="en-US" altLang="zh-CN" sz="2000" dirty="0" smtClean="0">
              <a:solidFill>
                <a:srgbClr val="002060"/>
              </a:solidFill>
              <a:latin typeface="微软雅黑" panose="020B0503020204020204" charset="-122"/>
              <a:ea typeface="微软雅黑" panose="020B0503020204020204" charset="-122"/>
              <a:cs typeface="+mj-cs"/>
              <a:sym typeface="黑体" panose="02010609060101010101" pitchFamily="49" charset="-122"/>
            </a:endParaRPr>
          </a:p>
          <a:p>
            <a:pPr marL="800100" indent="-457200">
              <a:spcBef>
                <a:spcPts val="0"/>
              </a:spcBef>
              <a:buFont typeface="+mj-lt"/>
              <a:buAutoNum type="arabicPeriod"/>
              <a:defRPr/>
            </a:pPr>
            <a:r>
              <a:rPr lang="zh-CN" altLang="en-US" sz="2000" dirty="0" smtClean="0">
                <a:solidFill>
                  <a:srgbClr val="002060"/>
                </a:solidFill>
                <a:latin typeface="微软雅黑" panose="020B0503020204020204" charset="-122"/>
                <a:ea typeface="微软雅黑" panose="020B0503020204020204" charset="-122"/>
                <a:cs typeface="+mj-cs"/>
                <a:sym typeface="黑体" panose="02010609060101010101" pitchFamily="49" charset="-122"/>
              </a:rPr>
              <a:t>使用便携式可燃气体检测仪进行分析时，应经标准气体标定合格。</a:t>
            </a:r>
            <a:endParaRPr lang="en-US" altLang="zh-CN" sz="2000" dirty="0" smtClean="0">
              <a:solidFill>
                <a:srgbClr val="002060"/>
              </a:solidFill>
              <a:latin typeface="微软雅黑" panose="020B0503020204020204" charset="-122"/>
              <a:ea typeface="微软雅黑" panose="020B0503020204020204" charset="-122"/>
              <a:cs typeface="+mj-cs"/>
              <a:sym typeface="黑体" panose="02010609060101010101" pitchFamily="49" charset="-122"/>
            </a:endParaRPr>
          </a:p>
          <a:p>
            <a:pPr>
              <a:defRPr/>
            </a:pPr>
            <a:endParaRPr lang="zh-CN" altLang="en-US" sz="2000" dirty="0" smtClean="0">
              <a:solidFill>
                <a:srgbClr val="002060"/>
              </a:solidFill>
              <a:latin typeface="微软雅黑" panose="020B0503020204020204" charset="-122"/>
              <a:ea typeface="微软雅黑" panose="020B0503020204020204" charset="-122"/>
              <a:cs typeface="+mj-cs"/>
              <a:sym typeface="黑体" panose="02010609060101010101" pitchFamily="49" charset="-122"/>
            </a:endParaRPr>
          </a:p>
        </p:txBody>
      </p:sp>
      <p:pic>
        <p:nvPicPr>
          <p:cNvPr id="5" name="Picture 4" descr="j0291984"/>
          <p:cNvPicPr>
            <a:picLocks noChangeAspect="1" noChangeArrowheads="1"/>
          </p:cNvPicPr>
          <p:nvPr/>
        </p:nvPicPr>
        <p:blipFill>
          <a:blip r:embed="rId1" cstate="print"/>
          <a:srcRect/>
          <a:stretch>
            <a:fillRect/>
          </a:stretch>
        </p:blipFill>
        <p:spPr>
          <a:xfrm>
            <a:off x="8177530" y="1847850"/>
            <a:ext cx="3242945" cy="4312920"/>
          </a:xfrm>
          <a:prstGeom prst="rect">
            <a:avLst/>
          </a:prstGeom>
          <a:noFill/>
          <a:ln w="9525">
            <a:noFill/>
            <a:miter/>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 </a:t>
            </a:r>
            <a:endParaRPr lang="zh-CN" altLang="en-US" dirty="0"/>
          </a:p>
        </p:txBody>
      </p:sp>
      <p:sp>
        <p:nvSpPr>
          <p:cNvPr id="3" name="内容占位符 2"/>
          <p:cNvSpPr>
            <a:spLocks noGrp="1"/>
          </p:cNvSpPr>
          <p:nvPr>
            <p:ph idx="1"/>
          </p:nvPr>
        </p:nvSpPr>
        <p:spPr>
          <a:xfrm>
            <a:off x="758825" y="1273175"/>
            <a:ext cx="10736580" cy="4822825"/>
          </a:xfrm>
        </p:spPr>
        <p:txBody>
          <a:bodyPr>
            <a:normAutofit/>
          </a:bodyPr>
          <a:lstStyle/>
          <a:p>
            <a:pPr>
              <a:buFont typeface="Wingdings" panose="05000000000000000000" pitchFamily="2" charset="2"/>
              <a:buNone/>
              <a:defRPr/>
            </a:pPr>
            <a:r>
              <a:rPr lang="zh-CN" altLang="zh-CN" sz="2000" b="1" dirty="0" smtClean="0">
                <a:latin typeface="微软雅黑" panose="020B0503020204020204" charset="-122"/>
                <a:ea typeface="微软雅黑" panose="020B0503020204020204" charset="-122"/>
              </a:rPr>
              <a:t>许可证审批</a:t>
            </a:r>
            <a:endParaRPr lang="zh-CN" altLang="zh-CN" sz="2000" b="1" dirty="0" smtClean="0">
              <a:latin typeface="微软雅黑" panose="020B0503020204020204" charset="-122"/>
              <a:ea typeface="微软雅黑" panose="020B0503020204020204" charset="-122"/>
            </a:endParaRPr>
          </a:p>
          <a:p>
            <a:pPr>
              <a:buFont typeface="Wingdings" panose="05000000000000000000" pitchFamily="2" charset="2"/>
              <a:buNone/>
              <a:defRPr/>
            </a:pPr>
            <a:endParaRPr lang="en-US" altLang="zh-CN" sz="2000" dirty="0" smtClean="0">
              <a:solidFill>
                <a:srgbClr val="006600"/>
              </a:solidFill>
              <a:latin typeface="微软雅黑" panose="020B0503020204020204" charset="-122"/>
              <a:ea typeface="微软雅黑" panose="020B0503020204020204" charset="-122"/>
            </a:endParaRPr>
          </a:p>
          <a:p>
            <a:pPr>
              <a:buFont typeface="Wingdings" panose="05000000000000000000" pitchFamily="2" charset="2"/>
              <a:buNone/>
              <a:defRPr/>
            </a:pPr>
            <a:r>
              <a:rPr lang="en-US" altLang="zh-CN" sz="2000" dirty="0" smtClean="0">
                <a:solidFill>
                  <a:srgbClr val="006600"/>
                </a:solidFill>
                <a:latin typeface="微软雅黑" panose="020B0503020204020204" charset="-122"/>
                <a:ea typeface="微软雅黑" panose="020B0503020204020204" charset="-122"/>
              </a:rPr>
              <a:t>1. </a:t>
            </a:r>
            <a:r>
              <a:rPr lang="zh-CN" altLang="zh-CN" sz="2000" dirty="0" smtClean="0">
                <a:solidFill>
                  <a:srgbClr val="006600"/>
                </a:solidFill>
                <a:latin typeface="微软雅黑" panose="020B0503020204020204" charset="-122"/>
                <a:ea typeface="微软雅黑" panose="020B0503020204020204" charset="-122"/>
              </a:rPr>
              <a:t>先由动火作业所在区域作业负责人和安全员对作业许可证提出相应意见；</a:t>
            </a:r>
            <a:endParaRPr lang="zh-CN" altLang="zh-CN" sz="2000" dirty="0" smtClean="0">
              <a:solidFill>
                <a:srgbClr val="006600"/>
              </a:solidFill>
              <a:latin typeface="微软雅黑" panose="020B0503020204020204" charset="-122"/>
              <a:ea typeface="微软雅黑" panose="020B0503020204020204" charset="-122"/>
            </a:endParaRPr>
          </a:p>
          <a:p>
            <a:pPr>
              <a:buFont typeface="Wingdings" panose="05000000000000000000" pitchFamily="2" charset="2"/>
              <a:buNone/>
              <a:defRPr/>
            </a:pPr>
            <a:endParaRPr lang="en-US" altLang="zh-CN" sz="2000" dirty="0" smtClean="0">
              <a:solidFill>
                <a:srgbClr val="006600"/>
              </a:solidFill>
              <a:latin typeface="微软雅黑" panose="020B0503020204020204" charset="-122"/>
              <a:ea typeface="微软雅黑" panose="020B0503020204020204" charset="-122"/>
            </a:endParaRPr>
          </a:p>
          <a:p>
            <a:pPr>
              <a:buFont typeface="Wingdings" panose="05000000000000000000" pitchFamily="2" charset="2"/>
              <a:buNone/>
              <a:defRPr/>
            </a:pPr>
            <a:r>
              <a:rPr lang="en-US" altLang="zh-CN" sz="2000" dirty="0" smtClean="0">
                <a:solidFill>
                  <a:srgbClr val="006600"/>
                </a:solidFill>
                <a:latin typeface="微软雅黑" panose="020B0503020204020204" charset="-122"/>
                <a:ea typeface="微软雅黑" panose="020B0503020204020204" charset="-122"/>
              </a:rPr>
              <a:t>2.</a:t>
            </a:r>
            <a:r>
              <a:rPr lang="zh-CN" altLang="zh-CN" sz="2000" dirty="0" smtClean="0">
                <a:solidFill>
                  <a:srgbClr val="006600"/>
                </a:solidFill>
                <a:latin typeface="微软雅黑" panose="020B0503020204020204" charset="-122"/>
                <a:ea typeface="微软雅黑" panose="020B0503020204020204" charset="-122"/>
              </a:rPr>
              <a:t>二级动火由基层单位（装置或车间）负责人审批签发；</a:t>
            </a:r>
            <a:endParaRPr lang="zh-CN" altLang="zh-CN" sz="2000" dirty="0" smtClean="0">
              <a:solidFill>
                <a:srgbClr val="006600"/>
              </a:solidFill>
              <a:latin typeface="微软雅黑" panose="020B0503020204020204" charset="-122"/>
              <a:ea typeface="微软雅黑" panose="020B0503020204020204" charset="-122"/>
            </a:endParaRPr>
          </a:p>
          <a:p>
            <a:pPr>
              <a:buFont typeface="Wingdings" panose="05000000000000000000" pitchFamily="2" charset="2"/>
              <a:buNone/>
              <a:defRPr/>
            </a:pPr>
            <a:endParaRPr lang="en-US" altLang="zh-CN" sz="2000" dirty="0" smtClean="0">
              <a:solidFill>
                <a:srgbClr val="006600"/>
              </a:solidFill>
              <a:latin typeface="微软雅黑" panose="020B0503020204020204" charset="-122"/>
              <a:ea typeface="微软雅黑" panose="020B0503020204020204" charset="-122"/>
            </a:endParaRPr>
          </a:p>
          <a:p>
            <a:pPr>
              <a:buFont typeface="Wingdings" panose="05000000000000000000" pitchFamily="2" charset="2"/>
              <a:buNone/>
              <a:defRPr/>
            </a:pPr>
            <a:r>
              <a:rPr lang="en-US" altLang="zh-CN" sz="2000" dirty="0" smtClean="0">
                <a:solidFill>
                  <a:srgbClr val="006600"/>
                </a:solidFill>
                <a:latin typeface="微软雅黑" panose="020B0503020204020204" charset="-122"/>
                <a:ea typeface="微软雅黑" panose="020B0503020204020204" charset="-122"/>
              </a:rPr>
              <a:t>3.</a:t>
            </a:r>
            <a:r>
              <a:rPr lang="zh-CN" altLang="zh-CN" sz="2000" dirty="0" smtClean="0">
                <a:solidFill>
                  <a:srgbClr val="006600"/>
                </a:solidFill>
                <a:latin typeface="微软雅黑" panose="020B0503020204020204" charset="-122"/>
                <a:ea typeface="微软雅黑" panose="020B0503020204020204" charset="-122"/>
              </a:rPr>
              <a:t>一级动火由安全管理部门审批签发； </a:t>
            </a:r>
            <a:endParaRPr lang="zh-CN" altLang="zh-CN" sz="2000" dirty="0" smtClean="0">
              <a:solidFill>
                <a:srgbClr val="006600"/>
              </a:solidFill>
              <a:latin typeface="微软雅黑" panose="020B0503020204020204" charset="-122"/>
              <a:ea typeface="微软雅黑" panose="020B0503020204020204" charset="-122"/>
            </a:endParaRPr>
          </a:p>
          <a:p>
            <a:pPr>
              <a:buFont typeface="Wingdings" panose="05000000000000000000" pitchFamily="2" charset="2"/>
              <a:buNone/>
              <a:defRPr/>
            </a:pPr>
            <a:endParaRPr lang="en-US" altLang="zh-CN" sz="2000" dirty="0" smtClean="0">
              <a:solidFill>
                <a:srgbClr val="006600"/>
              </a:solidFill>
              <a:latin typeface="微软雅黑" panose="020B0503020204020204" charset="-122"/>
              <a:ea typeface="微软雅黑" panose="020B0503020204020204" charset="-122"/>
            </a:endParaRPr>
          </a:p>
          <a:p>
            <a:pPr>
              <a:buFont typeface="Wingdings" panose="05000000000000000000" pitchFamily="2" charset="2"/>
              <a:buNone/>
              <a:defRPr/>
            </a:pPr>
            <a:r>
              <a:rPr lang="en-US" altLang="zh-CN" sz="2000" dirty="0" smtClean="0">
                <a:solidFill>
                  <a:srgbClr val="006600"/>
                </a:solidFill>
                <a:latin typeface="微软雅黑" panose="020B0503020204020204" charset="-122"/>
                <a:ea typeface="微软雅黑" panose="020B0503020204020204" charset="-122"/>
              </a:rPr>
              <a:t>4.</a:t>
            </a:r>
            <a:r>
              <a:rPr lang="zh-CN" altLang="zh-CN" sz="2000" dirty="0" smtClean="0">
                <a:solidFill>
                  <a:srgbClr val="006600"/>
                </a:solidFill>
                <a:latin typeface="微软雅黑" panose="020B0503020204020204" charset="-122"/>
                <a:ea typeface="微软雅黑" panose="020B0503020204020204" charset="-122"/>
              </a:rPr>
              <a:t>特级动火由企业（公司）分管领导（及以上）审批签发； </a:t>
            </a:r>
            <a:endParaRPr lang="zh-CN" altLang="zh-CN" sz="2000" dirty="0" smtClean="0">
              <a:solidFill>
                <a:srgbClr val="006600"/>
              </a:solidFill>
              <a:latin typeface="微软雅黑" panose="020B0503020204020204" charset="-122"/>
              <a:ea typeface="微软雅黑" panose="020B0503020204020204" charset="-122"/>
            </a:endParaRPr>
          </a:p>
          <a:p>
            <a:pPr algn="just">
              <a:lnSpc>
                <a:spcPct val="120000"/>
              </a:lnSpc>
              <a:buFont typeface="Wingdings" panose="05000000000000000000" pitchFamily="2" charset="2"/>
              <a:buNone/>
              <a:defRPr/>
            </a:pPr>
            <a:endParaRPr lang="zh-CN" altLang="en-US" sz="2000" dirty="0" smtClean="0">
              <a:solidFill>
                <a:srgbClr val="006600"/>
              </a:solidFill>
              <a:latin typeface="微软雅黑" panose="020B0503020204020204" charset="-122"/>
              <a:ea typeface="微软雅黑" panose="020B0503020204020204" charset="-122"/>
            </a:endParaRPr>
          </a:p>
          <a:p>
            <a:endParaRPr lang="zh-CN" altLang="en-US" sz="20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 </a:t>
            </a:r>
            <a:endParaRPr lang="zh-CN" altLang="en-US" dirty="0"/>
          </a:p>
        </p:txBody>
      </p:sp>
      <p:sp>
        <p:nvSpPr>
          <p:cNvPr id="3" name="内容占位符 2"/>
          <p:cNvSpPr>
            <a:spLocks noGrp="1"/>
          </p:cNvSpPr>
          <p:nvPr>
            <p:ph idx="1"/>
          </p:nvPr>
        </p:nvSpPr>
        <p:spPr>
          <a:xfrm>
            <a:off x="1129665" y="1032510"/>
            <a:ext cx="9617075" cy="5043170"/>
          </a:xfrm>
        </p:spPr>
        <p:txBody>
          <a:bodyPr>
            <a:noAutofit/>
          </a:bodyPr>
          <a:lstStyle/>
          <a:p>
            <a:pPr>
              <a:buFont typeface="Wingdings" panose="05000000000000000000" pitchFamily="2" charset="2"/>
              <a:buNone/>
              <a:defRPr/>
            </a:pPr>
            <a:r>
              <a:rPr lang="zh-CN" altLang="zh-CN" sz="2000" b="1" dirty="0" smtClean="0">
                <a:latin typeface="微软雅黑" panose="020B0503020204020204" charset="-122"/>
                <a:ea typeface="微软雅黑" panose="020B0503020204020204" charset="-122"/>
              </a:rPr>
              <a:t>动火监护人职责</a:t>
            </a:r>
            <a:endParaRPr lang="zh-CN" altLang="zh-CN" sz="2000" b="1" dirty="0" smtClean="0">
              <a:latin typeface="微软雅黑" panose="020B0503020204020204" charset="-122"/>
              <a:ea typeface="微软雅黑" panose="020B0503020204020204" charset="-122"/>
            </a:endParaRPr>
          </a:p>
          <a:p>
            <a:pPr>
              <a:buFont typeface="Wingdings" panose="05000000000000000000" pitchFamily="2" charset="2"/>
              <a:buNone/>
              <a:defRPr/>
            </a:pPr>
            <a:endParaRPr lang="en-US" altLang="zh-CN" sz="2000" dirty="0" smtClean="0">
              <a:solidFill>
                <a:srgbClr val="006600"/>
              </a:solidFill>
              <a:latin typeface="微软雅黑" panose="020B0503020204020204" charset="-122"/>
              <a:ea typeface="微软雅黑" panose="020B0503020204020204" charset="-122"/>
            </a:endParaRPr>
          </a:p>
          <a:p>
            <a:pPr>
              <a:buFont typeface="Wingdings" panose="05000000000000000000" pitchFamily="2" charset="2"/>
              <a:buNone/>
              <a:defRPr/>
            </a:pPr>
            <a:r>
              <a:rPr lang="en-US" altLang="zh-CN" sz="2000" b="1" dirty="0" smtClean="0">
                <a:solidFill>
                  <a:srgbClr val="C00000"/>
                </a:solidFill>
                <a:latin typeface="微软雅黑" panose="020B0503020204020204" charset="-122"/>
                <a:ea typeface="微软雅黑" panose="020B0503020204020204" charset="-122"/>
              </a:rPr>
              <a:t>1. </a:t>
            </a:r>
            <a:r>
              <a:rPr lang="zh-CN" altLang="zh-CN" sz="2000" b="1" dirty="0" smtClean="0">
                <a:solidFill>
                  <a:srgbClr val="C00000"/>
                </a:solidFill>
                <a:latin typeface="微软雅黑" panose="020B0503020204020204" charset="-122"/>
                <a:ea typeface="微软雅黑" panose="020B0503020204020204" charset="-122"/>
              </a:rPr>
              <a:t>持有安全管理部门颁发的监护人资格证书，并持证上岗；</a:t>
            </a:r>
            <a:endParaRPr lang="zh-CN" altLang="zh-CN" sz="2000" b="1" dirty="0" smtClean="0">
              <a:solidFill>
                <a:srgbClr val="C00000"/>
              </a:solidFill>
              <a:latin typeface="微软雅黑" panose="020B0503020204020204" charset="-122"/>
              <a:ea typeface="微软雅黑" panose="020B0503020204020204" charset="-122"/>
            </a:endParaRPr>
          </a:p>
          <a:p>
            <a:pPr>
              <a:buFont typeface="Wingdings" panose="05000000000000000000" pitchFamily="2" charset="2"/>
              <a:buNone/>
              <a:defRPr/>
            </a:pPr>
            <a:r>
              <a:rPr lang="en-US" altLang="zh-CN" sz="2000" dirty="0" smtClean="0">
                <a:latin typeface="微软雅黑" panose="020B0503020204020204" charset="-122"/>
                <a:ea typeface="微软雅黑" panose="020B0503020204020204" charset="-122"/>
              </a:rPr>
              <a:t>2. </a:t>
            </a:r>
            <a:r>
              <a:rPr lang="zh-CN" altLang="zh-CN" sz="2000" b="1" dirty="0" smtClean="0">
                <a:solidFill>
                  <a:srgbClr val="C00000"/>
                </a:solidFill>
                <a:latin typeface="微软雅黑" panose="020B0503020204020204" charset="-122"/>
                <a:ea typeface="微软雅黑" panose="020B0503020204020204" charset="-122"/>
              </a:rPr>
              <a:t>熟悉</a:t>
            </a:r>
            <a:r>
              <a:rPr lang="zh-CN" altLang="zh-CN" sz="2000" dirty="0" smtClean="0">
                <a:latin typeface="微软雅黑" panose="020B0503020204020204" charset="-122"/>
                <a:ea typeface="微软雅黑" panose="020B0503020204020204" charset="-122"/>
              </a:rPr>
              <a:t>作业区域的环境和工艺情况，有判断和</a:t>
            </a:r>
            <a:r>
              <a:rPr lang="zh-CN" altLang="zh-CN" sz="2000" b="1" dirty="0" smtClean="0">
                <a:solidFill>
                  <a:srgbClr val="C00000"/>
                </a:solidFill>
                <a:latin typeface="微软雅黑" panose="020B0503020204020204" charset="-122"/>
                <a:ea typeface="微软雅黑" panose="020B0503020204020204" charset="-122"/>
              </a:rPr>
              <a:t>处理异常情况</a:t>
            </a:r>
            <a:r>
              <a:rPr lang="zh-CN" altLang="zh-CN" sz="2000" dirty="0" smtClean="0">
                <a:latin typeface="微软雅黑" panose="020B0503020204020204" charset="-122"/>
                <a:ea typeface="微软雅黑" panose="020B0503020204020204" charset="-122"/>
              </a:rPr>
              <a:t>的能力，掌握急救知识；</a:t>
            </a:r>
            <a:endParaRPr lang="zh-CN" altLang="zh-CN" sz="2000" dirty="0" smtClean="0">
              <a:latin typeface="微软雅黑" panose="020B0503020204020204" charset="-122"/>
              <a:ea typeface="微软雅黑" panose="020B0503020204020204" charset="-122"/>
            </a:endParaRPr>
          </a:p>
          <a:p>
            <a:pPr>
              <a:buFont typeface="Wingdings" panose="05000000000000000000" pitchFamily="2" charset="2"/>
              <a:buNone/>
              <a:defRPr/>
            </a:pPr>
            <a:r>
              <a:rPr lang="en-US" altLang="zh-CN" sz="2000" dirty="0" smtClean="0">
                <a:latin typeface="微软雅黑" panose="020B0503020204020204" charset="-122"/>
                <a:ea typeface="微软雅黑" panose="020B0503020204020204" charset="-122"/>
              </a:rPr>
              <a:t>3. </a:t>
            </a:r>
            <a:r>
              <a:rPr lang="zh-CN" altLang="zh-CN" sz="2000" dirty="0" smtClean="0">
                <a:latin typeface="微软雅黑" panose="020B0503020204020204" charset="-122"/>
                <a:ea typeface="微软雅黑" panose="020B0503020204020204" charset="-122"/>
              </a:rPr>
              <a:t>负责在作业前对</a:t>
            </a:r>
            <a:r>
              <a:rPr lang="zh-CN" altLang="zh-CN" sz="2000" b="1" dirty="0" smtClean="0">
                <a:solidFill>
                  <a:srgbClr val="C00000"/>
                </a:solidFill>
                <a:latin typeface="微软雅黑" panose="020B0503020204020204" charset="-122"/>
                <a:ea typeface="微软雅黑" panose="020B0503020204020204" charset="-122"/>
              </a:rPr>
              <a:t>安全措施落实情况进行检查</a:t>
            </a:r>
            <a:r>
              <a:rPr lang="zh-CN" altLang="zh-CN" sz="2000" dirty="0" smtClean="0">
                <a:latin typeface="微软雅黑" panose="020B0503020204020204" charset="-122"/>
                <a:ea typeface="微软雅黑" panose="020B0503020204020204" charset="-122"/>
              </a:rPr>
              <a:t>，发现安全措施不落实或不完善时，</a:t>
            </a:r>
            <a:r>
              <a:rPr lang="zh-CN" altLang="zh-CN" sz="2000" b="1" dirty="0" smtClean="0">
                <a:solidFill>
                  <a:srgbClr val="C00000"/>
                </a:solidFill>
                <a:latin typeface="微软雅黑" panose="020B0503020204020204" charset="-122"/>
                <a:ea typeface="微软雅黑" panose="020B0503020204020204" charset="-122"/>
              </a:rPr>
              <a:t>有权拒绝作业；</a:t>
            </a:r>
            <a:endParaRPr lang="zh-CN" altLang="zh-CN" sz="2000" b="1" dirty="0" smtClean="0">
              <a:solidFill>
                <a:srgbClr val="C00000"/>
              </a:solidFill>
              <a:latin typeface="微软雅黑" panose="020B0503020204020204" charset="-122"/>
              <a:ea typeface="微软雅黑" panose="020B0503020204020204" charset="-122"/>
            </a:endParaRPr>
          </a:p>
          <a:p>
            <a:pPr>
              <a:buFont typeface="Wingdings" panose="05000000000000000000" pitchFamily="2" charset="2"/>
              <a:buNone/>
              <a:defRPr/>
            </a:pPr>
            <a:r>
              <a:rPr lang="en-US" altLang="zh-CN" sz="2000" dirty="0" smtClean="0">
                <a:latin typeface="微软雅黑" panose="020B0503020204020204" charset="-122"/>
                <a:ea typeface="微软雅黑" panose="020B0503020204020204" charset="-122"/>
              </a:rPr>
              <a:t>4. </a:t>
            </a:r>
            <a:r>
              <a:rPr lang="zh-CN" altLang="zh-CN" sz="2000" dirty="0" smtClean="0">
                <a:latin typeface="微软雅黑" panose="020B0503020204020204" charset="-122"/>
                <a:ea typeface="微软雅黑" panose="020B0503020204020204" charset="-122"/>
              </a:rPr>
              <a:t>在作业期间，不得离开作业现场或做与监护无关的事；</a:t>
            </a:r>
            <a:endParaRPr lang="zh-CN" altLang="zh-CN" sz="2000" dirty="0" smtClean="0">
              <a:latin typeface="微软雅黑" panose="020B0503020204020204" charset="-122"/>
              <a:ea typeface="微软雅黑" panose="020B0503020204020204" charset="-122"/>
            </a:endParaRPr>
          </a:p>
          <a:p>
            <a:pPr>
              <a:buFont typeface="Wingdings" panose="05000000000000000000" pitchFamily="2" charset="2"/>
              <a:buNone/>
              <a:defRPr/>
            </a:pPr>
            <a:r>
              <a:rPr lang="en-US" altLang="zh-CN" sz="2000" dirty="0" smtClean="0">
                <a:latin typeface="微软雅黑" panose="020B0503020204020204" charset="-122"/>
                <a:ea typeface="微软雅黑" panose="020B0503020204020204" charset="-122"/>
              </a:rPr>
              <a:t>5. </a:t>
            </a:r>
            <a:r>
              <a:rPr lang="zh-CN" altLang="zh-CN" sz="2000" dirty="0" smtClean="0">
                <a:latin typeface="微软雅黑" panose="020B0503020204020204" charset="-122"/>
                <a:ea typeface="微软雅黑" panose="020B0503020204020204" charset="-122"/>
              </a:rPr>
              <a:t>在作业期间，应佩戴明显标志并随身携带动火证；</a:t>
            </a:r>
            <a:endParaRPr lang="zh-CN" altLang="zh-CN" sz="2000" dirty="0" smtClean="0">
              <a:latin typeface="微软雅黑" panose="020B0503020204020204" charset="-122"/>
              <a:ea typeface="微软雅黑" panose="020B0503020204020204" charset="-122"/>
            </a:endParaRPr>
          </a:p>
          <a:p>
            <a:pPr>
              <a:buFont typeface="Wingdings" panose="05000000000000000000" pitchFamily="2" charset="2"/>
              <a:buNone/>
              <a:defRPr/>
            </a:pPr>
            <a:r>
              <a:rPr lang="en-US" altLang="zh-CN" sz="2000" dirty="0" smtClean="0">
                <a:latin typeface="微软雅黑" panose="020B0503020204020204" charset="-122"/>
                <a:ea typeface="微软雅黑" panose="020B0503020204020204" charset="-122"/>
              </a:rPr>
              <a:t>6. </a:t>
            </a:r>
            <a:r>
              <a:rPr lang="zh-CN" altLang="zh-CN" sz="2000" dirty="0" smtClean="0">
                <a:latin typeface="微软雅黑" panose="020B0503020204020204" charset="-122"/>
                <a:ea typeface="微软雅黑" panose="020B0503020204020204" charset="-122"/>
              </a:rPr>
              <a:t>当动火点及周边出现异常情况时有权</a:t>
            </a:r>
            <a:r>
              <a:rPr lang="zh-CN" altLang="zh-CN" sz="2000" b="1" dirty="0" smtClean="0">
                <a:solidFill>
                  <a:srgbClr val="C00000"/>
                </a:solidFill>
                <a:latin typeface="微软雅黑" panose="020B0503020204020204" charset="-122"/>
                <a:ea typeface="微软雅黑" panose="020B0503020204020204" charset="-122"/>
              </a:rPr>
              <a:t>停止动火并及时采取措施</a:t>
            </a:r>
            <a:r>
              <a:rPr lang="zh-CN" altLang="zh-CN" sz="2000" dirty="0" smtClean="0">
                <a:latin typeface="微软雅黑" panose="020B0503020204020204" charset="-122"/>
                <a:ea typeface="微软雅黑" panose="020B0503020204020204" charset="-122"/>
              </a:rPr>
              <a:t>；发现动火人违章作业时必须</a:t>
            </a:r>
            <a:r>
              <a:rPr lang="zh-CN" altLang="zh-CN" sz="2000" b="1" dirty="0" smtClean="0">
                <a:solidFill>
                  <a:srgbClr val="C00000"/>
                </a:solidFill>
                <a:latin typeface="微软雅黑" panose="020B0503020204020204" charset="-122"/>
                <a:ea typeface="微软雅黑" panose="020B0503020204020204" charset="-122"/>
              </a:rPr>
              <a:t>立即制止，</a:t>
            </a:r>
            <a:r>
              <a:rPr lang="zh-CN" altLang="zh-CN" sz="2000" dirty="0" smtClean="0">
                <a:latin typeface="微软雅黑" panose="020B0503020204020204" charset="-122"/>
                <a:ea typeface="微软雅黑" panose="020B0503020204020204" charset="-122"/>
              </a:rPr>
              <a:t>对不听劝阻的有权收回动火证，并向上级报告；</a:t>
            </a:r>
            <a:endParaRPr lang="zh-CN" altLang="zh-CN" sz="2000" dirty="0" smtClean="0">
              <a:latin typeface="微软雅黑" panose="020B0503020204020204" charset="-122"/>
              <a:ea typeface="微软雅黑" panose="020B0503020204020204" charset="-122"/>
            </a:endParaRPr>
          </a:p>
          <a:p>
            <a:pPr>
              <a:buFont typeface="Wingdings" panose="05000000000000000000" pitchFamily="2" charset="2"/>
              <a:buNone/>
              <a:defRPr/>
            </a:pPr>
            <a:r>
              <a:rPr lang="en-US" altLang="zh-CN" sz="2000" dirty="0" smtClean="0">
                <a:latin typeface="微软雅黑" panose="020B0503020204020204" charset="-122"/>
                <a:ea typeface="微软雅黑" panose="020B0503020204020204" charset="-122"/>
              </a:rPr>
              <a:t>7. </a:t>
            </a:r>
            <a:r>
              <a:rPr lang="zh-CN" altLang="zh-CN" sz="2000" dirty="0" smtClean="0">
                <a:latin typeface="微软雅黑" panose="020B0503020204020204" charset="-122"/>
                <a:ea typeface="微软雅黑" panose="020B0503020204020204" charset="-122"/>
              </a:rPr>
              <a:t>动火结束后，配合施工单位现场负责人共同对作业现场进行检查、确认无火种遗留后，</a:t>
            </a:r>
            <a:r>
              <a:rPr lang="zh-CN" altLang="zh-CN" sz="2000" b="1" dirty="0" smtClean="0">
                <a:solidFill>
                  <a:srgbClr val="C00000"/>
                </a:solidFill>
                <a:latin typeface="微软雅黑" panose="020B0503020204020204" charset="-122"/>
                <a:ea typeface="微软雅黑" panose="020B0503020204020204" charset="-122"/>
              </a:rPr>
              <a:t>在动火证（第一联）完工验收栏中签字确认</a:t>
            </a:r>
            <a:r>
              <a:rPr lang="zh-CN" altLang="zh-CN" sz="2000" dirty="0" smtClean="0">
                <a:latin typeface="微软雅黑" panose="020B0503020204020204" charset="-122"/>
                <a:ea typeface="微软雅黑" panose="020B0503020204020204" charset="-122"/>
              </a:rPr>
              <a:t>，并交所在基层单位安全管理人员留存。</a:t>
            </a:r>
            <a:endParaRPr lang="zh-CN" altLang="zh-CN" sz="2000" dirty="0" smtClean="0">
              <a:latin typeface="微软雅黑" panose="020B0503020204020204" charset="-122"/>
              <a:ea typeface="微软雅黑" panose="020B0503020204020204" charset="-122"/>
            </a:endParaRPr>
          </a:p>
          <a:p>
            <a:endParaRPr lang="zh-CN" altLang="zh-CN" sz="2000" dirty="0" smtClean="0">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 </a:t>
            </a:r>
            <a:endParaRPr lang="zh-CN" altLang="en-US" dirty="0"/>
          </a:p>
        </p:txBody>
      </p:sp>
      <p:sp>
        <p:nvSpPr>
          <p:cNvPr id="3" name="内容占位符 2"/>
          <p:cNvSpPr>
            <a:spLocks noGrp="1"/>
          </p:cNvSpPr>
          <p:nvPr>
            <p:ph idx="1"/>
          </p:nvPr>
        </p:nvSpPr>
        <p:spPr>
          <a:xfrm>
            <a:off x="1642745" y="1346200"/>
            <a:ext cx="8882380" cy="4749800"/>
          </a:xfrm>
        </p:spPr>
        <p:txBody>
          <a:bodyPr>
            <a:normAutofit/>
          </a:bodyPr>
          <a:lstStyle/>
          <a:p>
            <a:pPr>
              <a:buFont typeface="Wingdings" panose="05000000000000000000" pitchFamily="2" charset="2"/>
              <a:buNone/>
              <a:defRPr/>
            </a:pPr>
            <a:r>
              <a:rPr lang="zh-CN" altLang="zh-CN" sz="2000" b="1" dirty="0" smtClean="0">
                <a:latin typeface="微软雅黑" panose="020B0503020204020204" charset="-122"/>
                <a:ea typeface="微软雅黑" panose="020B0503020204020204" charset="-122"/>
              </a:rPr>
              <a:t>动火人职责</a:t>
            </a:r>
            <a:endParaRPr lang="zh-CN" altLang="zh-CN" sz="2000" b="1" dirty="0" smtClean="0">
              <a:latin typeface="微软雅黑" panose="020B0503020204020204" charset="-122"/>
              <a:ea typeface="微软雅黑" panose="020B0503020204020204" charset="-122"/>
            </a:endParaRPr>
          </a:p>
          <a:p>
            <a:pPr>
              <a:buFont typeface="Wingdings" panose="05000000000000000000" pitchFamily="2" charset="2"/>
              <a:buNone/>
              <a:defRPr/>
            </a:pPr>
            <a:endParaRPr lang="en-US" altLang="zh-CN" sz="2000" dirty="0" smtClean="0">
              <a:latin typeface="微软雅黑" panose="020B0503020204020204" charset="-122"/>
              <a:ea typeface="微软雅黑" panose="020B0503020204020204" charset="-122"/>
            </a:endParaRPr>
          </a:p>
          <a:p>
            <a:pPr>
              <a:buFont typeface="Wingdings" panose="05000000000000000000" pitchFamily="2" charset="2"/>
              <a:buNone/>
              <a:defRPr/>
            </a:pPr>
            <a:r>
              <a:rPr lang="en-US" altLang="zh-CN" sz="2000" dirty="0" smtClean="0">
                <a:latin typeface="微软雅黑" panose="020B0503020204020204" charset="-122"/>
                <a:ea typeface="微软雅黑" panose="020B0503020204020204" charset="-122"/>
              </a:rPr>
              <a:t>1. </a:t>
            </a:r>
            <a:r>
              <a:rPr lang="zh-CN" altLang="zh-CN" sz="2000" dirty="0" smtClean="0">
                <a:latin typeface="微软雅黑" panose="020B0503020204020204" charset="-122"/>
                <a:ea typeface="微软雅黑" panose="020B0503020204020204" charset="-122"/>
              </a:rPr>
              <a:t>动火人员应持有有效的本岗位工种操作证；</a:t>
            </a:r>
            <a:endParaRPr lang="zh-CN" altLang="zh-CN" sz="2000" dirty="0" smtClean="0">
              <a:latin typeface="微软雅黑" panose="020B0503020204020204" charset="-122"/>
              <a:ea typeface="微软雅黑" panose="020B0503020204020204" charset="-122"/>
            </a:endParaRPr>
          </a:p>
          <a:p>
            <a:pPr>
              <a:buFont typeface="Wingdings" panose="05000000000000000000" pitchFamily="2" charset="2"/>
              <a:buNone/>
              <a:defRPr/>
            </a:pPr>
            <a:r>
              <a:rPr lang="en-US" altLang="zh-CN" sz="2000" dirty="0" smtClean="0">
                <a:latin typeface="微软雅黑" panose="020B0503020204020204" charset="-122"/>
                <a:ea typeface="微软雅黑" panose="020B0503020204020204" charset="-122"/>
              </a:rPr>
              <a:t>2. </a:t>
            </a:r>
            <a:r>
              <a:rPr lang="zh-CN" altLang="zh-CN" sz="2000" dirty="0" smtClean="0">
                <a:latin typeface="微软雅黑" panose="020B0503020204020204" charset="-122"/>
                <a:ea typeface="微软雅黑" panose="020B0503020204020204" charset="-122"/>
              </a:rPr>
              <a:t>参与危害因素辨识和安全措施的制定；</a:t>
            </a:r>
            <a:endParaRPr lang="zh-CN" altLang="zh-CN" sz="2000" dirty="0" smtClean="0">
              <a:latin typeface="微软雅黑" panose="020B0503020204020204" charset="-122"/>
              <a:ea typeface="微软雅黑" panose="020B0503020204020204" charset="-122"/>
            </a:endParaRPr>
          </a:p>
          <a:p>
            <a:pPr>
              <a:buFont typeface="Wingdings" panose="05000000000000000000" pitchFamily="2" charset="2"/>
              <a:buNone/>
              <a:defRPr/>
            </a:pPr>
            <a:r>
              <a:rPr lang="en-US" altLang="zh-CN" sz="2000" dirty="0" smtClean="0">
                <a:latin typeface="微软雅黑" panose="020B0503020204020204" charset="-122"/>
                <a:ea typeface="微软雅黑" panose="020B0503020204020204" charset="-122"/>
              </a:rPr>
              <a:t>3. </a:t>
            </a:r>
            <a:r>
              <a:rPr lang="zh-CN" altLang="zh-CN" sz="2000" dirty="0" smtClean="0">
                <a:latin typeface="微软雅黑" panose="020B0503020204020204" charset="-122"/>
                <a:ea typeface="微软雅黑" panose="020B0503020204020204" charset="-122"/>
              </a:rPr>
              <a:t>逐项确认相关</a:t>
            </a:r>
            <a:r>
              <a:rPr lang="zh-CN" altLang="zh-CN" sz="2000" b="1" dirty="0" smtClean="0">
                <a:solidFill>
                  <a:srgbClr val="C00000"/>
                </a:solidFill>
                <a:latin typeface="微软雅黑" panose="020B0503020204020204" charset="-122"/>
                <a:ea typeface="微软雅黑" panose="020B0503020204020204" charset="-122"/>
              </a:rPr>
              <a:t>安全措施的落实情况；</a:t>
            </a:r>
            <a:endParaRPr lang="zh-CN" altLang="zh-CN" sz="2000" b="1" dirty="0" smtClean="0">
              <a:solidFill>
                <a:srgbClr val="C00000"/>
              </a:solidFill>
              <a:latin typeface="微软雅黑" panose="020B0503020204020204" charset="-122"/>
              <a:ea typeface="微软雅黑" panose="020B0503020204020204" charset="-122"/>
            </a:endParaRPr>
          </a:p>
          <a:p>
            <a:pPr>
              <a:buFont typeface="Wingdings" panose="05000000000000000000" pitchFamily="2" charset="2"/>
              <a:buNone/>
              <a:defRPr/>
            </a:pPr>
            <a:r>
              <a:rPr lang="en-US" altLang="zh-CN" sz="2000" dirty="0" smtClean="0">
                <a:latin typeface="微软雅黑" panose="020B0503020204020204" charset="-122"/>
                <a:ea typeface="微软雅黑" panose="020B0503020204020204" charset="-122"/>
              </a:rPr>
              <a:t>4. </a:t>
            </a:r>
            <a:r>
              <a:rPr lang="zh-CN" altLang="zh-CN" sz="2000" dirty="0" smtClean="0">
                <a:latin typeface="微软雅黑" panose="020B0503020204020204" charset="-122"/>
                <a:ea typeface="微软雅黑" panose="020B0503020204020204" charset="-122"/>
              </a:rPr>
              <a:t>确认动火地点和时间</a:t>
            </a:r>
            <a:r>
              <a:rPr lang="zh-CN" altLang="zh-CN" sz="2000" b="1" dirty="0" smtClean="0">
                <a:solidFill>
                  <a:srgbClr val="006600"/>
                </a:solidFill>
                <a:latin typeface="微软雅黑" panose="020B0503020204020204" charset="-122"/>
                <a:ea typeface="微软雅黑" panose="020B0503020204020204" charset="-122"/>
              </a:rPr>
              <a:t>是否与动火证一致；</a:t>
            </a:r>
            <a:endParaRPr lang="zh-CN" altLang="zh-CN" sz="2000" b="1" dirty="0" smtClean="0">
              <a:solidFill>
                <a:srgbClr val="006600"/>
              </a:solidFill>
              <a:latin typeface="微软雅黑" panose="020B0503020204020204" charset="-122"/>
              <a:ea typeface="微软雅黑" panose="020B0503020204020204" charset="-122"/>
            </a:endParaRPr>
          </a:p>
          <a:p>
            <a:pPr>
              <a:buFont typeface="Wingdings" panose="05000000000000000000" pitchFamily="2" charset="2"/>
              <a:buNone/>
              <a:defRPr/>
            </a:pPr>
            <a:r>
              <a:rPr lang="en-US" altLang="zh-CN" sz="2000" dirty="0" smtClean="0">
                <a:latin typeface="微软雅黑" panose="020B0503020204020204" charset="-122"/>
                <a:ea typeface="微软雅黑" panose="020B0503020204020204" charset="-122"/>
              </a:rPr>
              <a:t>5. </a:t>
            </a:r>
            <a:r>
              <a:rPr lang="zh-CN" altLang="zh-CN" sz="2000" dirty="0" smtClean="0">
                <a:latin typeface="微软雅黑" panose="020B0503020204020204" charset="-122"/>
                <a:ea typeface="微软雅黑" panose="020B0503020204020204" charset="-122"/>
              </a:rPr>
              <a:t>遵守动火作业安全操作规程，正确使用个体防护用品；</a:t>
            </a:r>
            <a:endParaRPr lang="zh-CN" altLang="zh-CN" sz="2000" dirty="0" smtClean="0">
              <a:latin typeface="微软雅黑" panose="020B0503020204020204" charset="-122"/>
              <a:ea typeface="微软雅黑" panose="020B0503020204020204" charset="-122"/>
            </a:endParaRPr>
          </a:p>
          <a:p>
            <a:pPr>
              <a:buFont typeface="Wingdings" panose="05000000000000000000" pitchFamily="2" charset="2"/>
              <a:buNone/>
              <a:defRPr/>
            </a:pPr>
            <a:r>
              <a:rPr lang="en-US" altLang="zh-CN" sz="2000" dirty="0" smtClean="0">
                <a:latin typeface="微软雅黑" panose="020B0503020204020204" charset="-122"/>
                <a:ea typeface="微软雅黑" panose="020B0503020204020204" charset="-122"/>
              </a:rPr>
              <a:t>6. </a:t>
            </a:r>
            <a:r>
              <a:rPr lang="zh-CN" altLang="zh-CN" sz="2000" dirty="0" smtClean="0">
                <a:latin typeface="微软雅黑" panose="020B0503020204020204" charset="-122"/>
                <a:ea typeface="微软雅黑" panose="020B0503020204020204" charset="-122"/>
              </a:rPr>
              <a:t>严格执行</a:t>
            </a:r>
            <a:r>
              <a:rPr lang="en-US" altLang="zh-CN" sz="2000" dirty="0" smtClean="0">
                <a:latin typeface="微软雅黑" panose="020B0503020204020204" charset="-122"/>
                <a:ea typeface="微软雅黑" panose="020B0503020204020204" charset="-122"/>
              </a:rPr>
              <a:t>“</a:t>
            </a:r>
            <a:r>
              <a:rPr lang="zh-CN" altLang="zh-CN" sz="2000" dirty="0" smtClean="0">
                <a:latin typeface="微软雅黑" panose="020B0503020204020204" charset="-122"/>
                <a:ea typeface="微软雅黑" panose="020B0503020204020204" charset="-122"/>
              </a:rPr>
              <a:t>三不动火</a:t>
            </a:r>
            <a:r>
              <a:rPr lang="en-US" altLang="zh-CN" sz="2000" dirty="0" smtClean="0">
                <a:latin typeface="微软雅黑" panose="020B0503020204020204" charset="-122"/>
                <a:ea typeface="微软雅黑" panose="020B0503020204020204" charset="-122"/>
              </a:rPr>
              <a:t>”</a:t>
            </a:r>
            <a:r>
              <a:rPr lang="zh-CN" altLang="zh-CN" sz="2000" dirty="0" smtClean="0">
                <a:latin typeface="微软雅黑" panose="020B0503020204020204" charset="-122"/>
                <a:ea typeface="微软雅黑" panose="020B0503020204020204" charset="-122"/>
              </a:rPr>
              <a:t>的原则，对不符合的，有权拒绝动火</a:t>
            </a:r>
            <a:endParaRPr lang="zh-CN" altLang="zh-CN" sz="2000" dirty="0" smtClean="0">
              <a:latin typeface="微软雅黑" panose="020B0503020204020204" charset="-122"/>
              <a:ea typeface="微软雅黑" panose="020B0503020204020204" charset="-122"/>
            </a:endParaRPr>
          </a:p>
          <a:p>
            <a:endParaRPr lang="zh-CN" altLang="en-US" sz="20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 </a:t>
            </a:r>
            <a:endParaRPr lang="zh-CN" altLang="en-US" dirty="0"/>
          </a:p>
        </p:txBody>
      </p:sp>
      <p:sp>
        <p:nvSpPr>
          <p:cNvPr id="3" name="内容占位符 2"/>
          <p:cNvSpPr>
            <a:spLocks noGrp="1"/>
          </p:cNvSpPr>
          <p:nvPr>
            <p:ph idx="1"/>
          </p:nvPr>
        </p:nvSpPr>
        <p:spPr>
          <a:xfrm>
            <a:off x="1574165" y="1346200"/>
            <a:ext cx="9100820" cy="4749800"/>
          </a:xfrm>
        </p:spPr>
        <p:txBody>
          <a:bodyPr>
            <a:normAutofit/>
          </a:bodyPr>
          <a:lstStyle/>
          <a:p>
            <a:pPr>
              <a:buFont typeface="Wingdings" panose="05000000000000000000" pitchFamily="2" charset="2"/>
              <a:buNone/>
              <a:defRPr/>
            </a:pPr>
            <a:r>
              <a:rPr lang="zh-CN" altLang="zh-CN" sz="2000" b="1" dirty="0" smtClean="0">
                <a:solidFill>
                  <a:srgbClr val="FF0000"/>
                </a:solidFill>
                <a:latin typeface="微软雅黑" panose="020B0503020204020204" charset="-122"/>
                <a:ea typeface="微软雅黑" panose="020B0503020204020204" charset="-122"/>
              </a:rPr>
              <a:t>动火测爆分析人职责</a:t>
            </a:r>
            <a:endParaRPr lang="zh-CN" altLang="zh-CN" sz="2000" b="1" dirty="0" smtClean="0">
              <a:solidFill>
                <a:srgbClr val="FF0000"/>
              </a:solidFill>
              <a:latin typeface="微软雅黑" panose="020B0503020204020204" charset="-122"/>
              <a:ea typeface="微软雅黑" panose="020B0503020204020204" charset="-122"/>
            </a:endParaRPr>
          </a:p>
          <a:p>
            <a:pPr>
              <a:buFont typeface="Wingdings" panose="05000000000000000000" pitchFamily="2" charset="2"/>
              <a:buNone/>
              <a:defRPr/>
            </a:pPr>
            <a:endParaRPr lang="en-US" altLang="zh-CN" sz="2000" dirty="0" smtClean="0">
              <a:latin typeface="微软雅黑" panose="020B0503020204020204" charset="-122"/>
              <a:ea typeface="微软雅黑" panose="020B0503020204020204" charset="-122"/>
            </a:endParaRPr>
          </a:p>
          <a:p>
            <a:pPr>
              <a:buFont typeface="Wingdings" panose="05000000000000000000" pitchFamily="2" charset="2"/>
              <a:buNone/>
              <a:defRPr/>
            </a:pPr>
            <a:r>
              <a:rPr lang="en-US" altLang="zh-CN" sz="2000" dirty="0" smtClean="0">
                <a:latin typeface="微软雅黑" panose="020B0503020204020204" charset="-122"/>
                <a:ea typeface="微软雅黑" panose="020B0503020204020204" charset="-122"/>
              </a:rPr>
              <a:t>1. </a:t>
            </a:r>
            <a:r>
              <a:rPr lang="zh-CN" altLang="zh-CN" sz="2000" dirty="0" smtClean="0">
                <a:latin typeface="微软雅黑" panose="020B0503020204020204" charset="-122"/>
                <a:ea typeface="微软雅黑" panose="020B0503020204020204" charset="-122"/>
              </a:rPr>
              <a:t>应根据动火点所在基层单位的要求，到现场取样分析；</a:t>
            </a:r>
            <a:endParaRPr lang="zh-CN" altLang="zh-CN" sz="2000" dirty="0" smtClean="0">
              <a:latin typeface="微软雅黑" panose="020B0503020204020204" charset="-122"/>
              <a:ea typeface="微软雅黑" panose="020B0503020204020204" charset="-122"/>
            </a:endParaRPr>
          </a:p>
          <a:p>
            <a:pPr>
              <a:buFont typeface="Wingdings" panose="05000000000000000000" pitchFamily="2" charset="2"/>
              <a:buNone/>
              <a:defRPr/>
            </a:pPr>
            <a:endParaRPr lang="en-US" altLang="zh-CN" sz="2000" dirty="0" smtClean="0">
              <a:latin typeface="微软雅黑" panose="020B0503020204020204" charset="-122"/>
              <a:ea typeface="微软雅黑" panose="020B0503020204020204" charset="-122"/>
            </a:endParaRPr>
          </a:p>
          <a:p>
            <a:pPr>
              <a:buFont typeface="Wingdings" panose="05000000000000000000" pitchFamily="2" charset="2"/>
              <a:buNone/>
              <a:defRPr/>
            </a:pPr>
            <a:r>
              <a:rPr lang="en-US" altLang="zh-CN" sz="2000" dirty="0" smtClean="0">
                <a:latin typeface="微软雅黑" panose="020B0503020204020204" charset="-122"/>
                <a:ea typeface="微软雅黑" panose="020B0503020204020204" charset="-122"/>
              </a:rPr>
              <a:t>2. </a:t>
            </a:r>
            <a:r>
              <a:rPr lang="zh-CN" altLang="zh-CN" sz="2000" dirty="0" smtClean="0">
                <a:latin typeface="微软雅黑" panose="020B0503020204020204" charset="-122"/>
                <a:ea typeface="微软雅黑" panose="020B0503020204020204" charset="-122"/>
              </a:rPr>
              <a:t>在动火许可证上填写取样</a:t>
            </a:r>
            <a:r>
              <a:rPr lang="zh-CN" altLang="zh-CN" sz="2000" b="1" dirty="0" smtClean="0">
                <a:solidFill>
                  <a:srgbClr val="FF0000"/>
                </a:solidFill>
                <a:latin typeface="微软雅黑" panose="020B0503020204020204" charset="-122"/>
                <a:ea typeface="微软雅黑" panose="020B0503020204020204" charset="-122"/>
              </a:rPr>
              <a:t>时间和分析数据，并签名</a:t>
            </a:r>
            <a:r>
              <a:rPr lang="zh-CN" altLang="zh-CN" sz="2000" dirty="0" smtClean="0">
                <a:latin typeface="微软雅黑" panose="020B0503020204020204" charset="-122"/>
                <a:ea typeface="微软雅黑" panose="020B0503020204020204" charset="-122"/>
              </a:rPr>
              <a:t>；</a:t>
            </a:r>
            <a:endParaRPr lang="zh-CN" altLang="zh-CN" sz="2000" dirty="0" smtClean="0">
              <a:latin typeface="微软雅黑" panose="020B0503020204020204" charset="-122"/>
              <a:ea typeface="微软雅黑" panose="020B0503020204020204" charset="-122"/>
            </a:endParaRPr>
          </a:p>
          <a:p>
            <a:pPr>
              <a:buFont typeface="Wingdings" panose="05000000000000000000" pitchFamily="2" charset="2"/>
              <a:buNone/>
              <a:defRPr/>
            </a:pPr>
            <a:endParaRPr lang="en-US" altLang="zh-CN" sz="2000" dirty="0" smtClean="0">
              <a:latin typeface="微软雅黑" panose="020B0503020204020204" charset="-122"/>
              <a:ea typeface="微软雅黑" panose="020B0503020204020204" charset="-122"/>
            </a:endParaRPr>
          </a:p>
          <a:p>
            <a:pPr>
              <a:buFont typeface="Wingdings" panose="05000000000000000000" pitchFamily="2" charset="2"/>
              <a:buNone/>
              <a:defRPr/>
            </a:pPr>
            <a:r>
              <a:rPr lang="en-US" altLang="zh-CN" sz="2000" dirty="0" smtClean="0">
                <a:latin typeface="微软雅黑" panose="020B0503020204020204" charset="-122"/>
                <a:ea typeface="微软雅黑" panose="020B0503020204020204" charset="-122"/>
              </a:rPr>
              <a:t>3. </a:t>
            </a:r>
            <a:r>
              <a:rPr lang="zh-CN" altLang="zh-CN" sz="2000" dirty="0" smtClean="0">
                <a:latin typeface="微软雅黑" panose="020B0503020204020204" charset="-122"/>
                <a:ea typeface="微软雅黑" panose="020B0503020204020204" charset="-122"/>
              </a:rPr>
              <a:t>不得用</a:t>
            </a:r>
            <a:r>
              <a:rPr lang="zh-CN" altLang="zh-CN" sz="2000" b="1" dirty="0" smtClean="0">
                <a:solidFill>
                  <a:srgbClr val="FF0000"/>
                </a:solidFill>
                <a:latin typeface="微软雅黑" panose="020B0503020204020204" charset="-122"/>
                <a:ea typeface="微软雅黑" panose="020B0503020204020204" charset="-122"/>
              </a:rPr>
              <a:t>“合格”等字样代替分析数据；</a:t>
            </a:r>
            <a:endParaRPr lang="zh-CN" altLang="zh-CN" sz="2000" b="1" dirty="0" smtClean="0">
              <a:solidFill>
                <a:srgbClr val="FF0000"/>
              </a:solidFill>
              <a:latin typeface="微软雅黑" panose="020B0503020204020204" charset="-122"/>
              <a:ea typeface="微软雅黑" panose="020B0503020204020204" charset="-122"/>
            </a:endParaRPr>
          </a:p>
          <a:p>
            <a:pPr>
              <a:buFont typeface="Wingdings" panose="05000000000000000000" pitchFamily="2" charset="2"/>
              <a:buNone/>
              <a:defRPr/>
            </a:pPr>
            <a:endParaRPr lang="en-US" altLang="zh-CN" sz="2000" dirty="0" smtClean="0">
              <a:latin typeface="微软雅黑" panose="020B0503020204020204" charset="-122"/>
              <a:ea typeface="微软雅黑" panose="020B0503020204020204" charset="-122"/>
            </a:endParaRPr>
          </a:p>
          <a:p>
            <a:pPr>
              <a:buFont typeface="Wingdings" panose="05000000000000000000" pitchFamily="2" charset="2"/>
              <a:buNone/>
              <a:defRPr/>
            </a:pPr>
            <a:r>
              <a:rPr lang="en-US" altLang="zh-CN" sz="2000" dirty="0" smtClean="0">
                <a:latin typeface="微软雅黑" panose="020B0503020204020204" charset="-122"/>
                <a:ea typeface="微软雅黑" panose="020B0503020204020204" charset="-122"/>
              </a:rPr>
              <a:t>4. </a:t>
            </a:r>
            <a:r>
              <a:rPr lang="zh-CN" altLang="zh-CN" sz="2000" dirty="0" smtClean="0">
                <a:latin typeface="微软雅黑" panose="020B0503020204020204" charset="-122"/>
                <a:ea typeface="微软雅黑" panose="020B0503020204020204" charset="-122"/>
              </a:rPr>
              <a:t>对动火分析方法和分析数据负责。</a:t>
            </a:r>
            <a:endParaRPr lang="zh-CN" altLang="zh-CN" sz="2000" dirty="0" smtClean="0">
              <a:latin typeface="微软雅黑" panose="020B0503020204020204" charset="-122"/>
              <a:ea typeface="微软雅黑" panose="020B0503020204020204" charset="-122"/>
            </a:endParaRPr>
          </a:p>
          <a:p>
            <a:pPr>
              <a:defRPr/>
            </a:pPr>
            <a:endParaRPr lang="zh-CN" altLang="en-US" sz="2000" dirty="0" smtClean="0">
              <a:latin typeface="微软雅黑" panose="020B0503020204020204" charset="-122"/>
              <a:ea typeface="微软雅黑" panose="020B0503020204020204" charset="-122"/>
            </a:endParaRPr>
          </a:p>
          <a:p>
            <a:endParaRPr lang="zh-CN" altLang="en-US" sz="20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 </a:t>
            </a:r>
            <a:endParaRPr lang="zh-CN" altLang="en-US" dirty="0"/>
          </a:p>
        </p:txBody>
      </p:sp>
      <p:sp>
        <p:nvSpPr>
          <p:cNvPr id="3" name="内容占位符 2"/>
          <p:cNvSpPr>
            <a:spLocks noGrp="1"/>
          </p:cNvSpPr>
          <p:nvPr>
            <p:ph idx="1"/>
          </p:nvPr>
        </p:nvSpPr>
        <p:spPr>
          <a:xfrm>
            <a:off x="1402080" y="1052830"/>
            <a:ext cx="9690735" cy="5043170"/>
          </a:xfrm>
        </p:spPr>
        <p:txBody>
          <a:bodyPr>
            <a:normAutofit/>
          </a:bodyPr>
          <a:lstStyle/>
          <a:p>
            <a:pPr>
              <a:buFont typeface="Wingdings" panose="05000000000000000000" pitchFamily="2" charset="2"/>
              <a:buNone/>
              <a:defRPr/>
            </a:pPr>
            <a:r>
              <a:rPr lang="zh-CN" altLang="zh-CN" sz="2000" b="1" dirty="0" smtClean="0">
                <a:latin typeface="微软雅黑" panose="020B0503020204020204" charset="-122"/>
                <a:ea typeface="微软雅黑" panose="020B0503020204020204" charset="-122"/>
              </a:rPr>
              <a:t>审批人员的职责</a:t>
            </a:r>
            <a:endParaRPr lang="zh-CN" altLang="zh-CN" sz="2000" b="1" dirty="0" smtClean="0">
              <a:latin typeface="微软雅黑" panose="020B0503020204020204" charset="-122"/>
              <a:ea typeface="微软雅黑" panose="020B0503020204020204" charset="-122"/>
            </a:endParaRPr>
          </a:p>
          <a:p>
            <a:pPr>
              <a:buFont typeface="Wingdings" panose="05000000000000000000" pitchFamily="2" charset="2"/>
              <a:buNone/>
              <a:defRPr/>
            </a:pPr>
            <a:endParaRPr lang="en-US" altLang="zh-CN" sz="2000" dirty="0" smtClean="0">
              <a:latin typeface="微软雅黑" panose="020B0503020204020204" charset="-122"/>
              <a:ea typeface="微软雅黑" panose="020B0503020204020204" charset="-122"/>
            </a:endParaRPr>
          </a:p>
          <a:p>
            <a:pPr>
              <a:buFont typeface="Wingdings" panose="05000000000000000000" pitchFamily="2" charset="2"/>
              <a:buNone/>
              <a:defRPr/>
            </a:pPr>
            <a:r>
              <a:rPr lang="en-US" altLang="zh-CN" sz="2000" dirty="0" smtClean="0">
                <a:latin typeface="微软雅黑" panose="020B0503020204020204" charset="-122"/>
                <a:ea typeface="微软雅黑" panose="020B0503020204020204" charset="-122"/>
              </a:rPr>
              <a:t>1. </a:t>
            </a:r>
            <a:r>
              <a:rPr lang="zh-CN" altLang="zh-CN" sz="2000" b="1" dirty="0" smtClean="0">
                <a:solidFill>
                  <a:srgbClr val="FF0000"/>
                </a:solidFill>
                <a:latin typeface="微软雅黑" panose="020B0503020204020204" charset="-122"/>
                <a:ea typeface="微软雅黑" panose="020B0503020204020204" charset="-122"/>
              </a:rPr>
              <a:t>进入现场了解作业点及其周边环境情况；</a:t>
            </a:r>
            <a:endParaRPr lang="zh-CN" altLang="zh-CN" sz="2000" b="1" dirty="0" smtClean="0">
              <a:solidFill>
                <a:srgbClr val="FF0000"/>
              </a:solidFill>
              <a:latin typeface="微软雅黑" panose="020B0503020204020204" charset="-122"/>
              <a:ea typeface="微软雅黑" panose="020B0503020204020204" charset="-122"/>
            </a:endParaRPr>
          </a:p>
          <a:p>
            <a:pPr>
              <a:buFont typeface="Wingdings" panose="05000000000000000000" pitchFamily="2" charset="2"/>
              <a:buNone/>
              <a:defRPr/>
            </a:pPr>
            <a:endParaRPr lang="en-US" altLang="zh-CN" sz="2000" dirty="0" smtClean="0">
              <a:latin typeface="微软雅黑" panose="020B0503020204020204" charset="-122"/>
              <a:ea typeface="微软雅黑" panose="020B0503020204020204" charset="-122"/>
            </a:endParaRPr>
          </a:p>
          <a:p>
            <a:pPr>
              <a:buFont typeface="Wingdings" panose="05000000000000000000" pitchFamily="2" charset="2"/>
              <a:buNone/>
              <a:defRPr/>
            </a:pPr>
            <a:r>
              <a:rPr lang="en-US" altLang="zh-CN" sz="2000" dirty="0" smtClean="0">
                <a:latin typeface="微软雅黑" panose="020B0503020204020204" charset="-122"/>
                <a:ea typeface="微软雅黑" panose="020B0503020204020204" charset="-122"/>
              </a:rPr>
              <a:t>2. </a:t>
            </a:r>
            <a:r>
              <a:rPr lang="zh-CN" altLang="zh-CN" sz="2000" dirty="0" smtClean="0">
                <a:latin typeface="微软雅黑" panose="020B0503020204020204" charset="-122"/>
                <a:ea typeface="微软雅黑" panose="020B0503020204020204" charset="-122"/>
              </a:rPr>
              <a:t>检查核实动火作业内容、可能存在的风险和许可证列出的有关安全措施的落实情况，</a:t>
            </a:r>
            <a:r>
              <a:rPr lang="zh-CN" altLang="zh-CN" sz="2000" b="1" dirty="0" smtClean="0">
                <a:solidFill>
                  <a:srgbClr val="FF0000"/>
                </a:solidFill>
                <a:latin typeface="微软雅黑" panose="020B0503020204020204" charset="-122"/>
                <a:ea typeface="微软雅黑" panose="020B0503020204020204" charset="-122"/>
              </a:rPr>
              <a:t>并将补充措施确认后填入相应栏内；</a:t>
            </a:r>
            <a:endParaRPr lang="zh-CN" altLang="zh-CN" sz="2000" b="1" dirty="0" smtClean="0">
              <a:solidFill>
                <a:srgbClr val="FF0000"/>
              </a:solidFill>
              <a:latin typeface="微软雅黑" panose="020B0503020204020204" charset="-122"/>
              <a:ea typeface="微软雅黑" panose="020B0503020204020204" charset="-122"/>
            </a:endParaRPr>
          </a:p>
          <a:p>
            <a:pPr>
              <a:buFont typeface="Wingdings" panose="05000000000000000000" pitchFamily="2" charset="2"/>
              <a:buNone/>
              <a:defRPr/>
            </a:pPr>
            <a:endParaRPr lang="en-US" altLang="zh-CN" sz="2000" dirty="0" smtClean="0">
              <a:latin typeface="微软雅黑" panose="020B0503020204020204" charset="-122"/>
              <a:ea typeface="微软雅黑" panose="020B0503020204020204" charset="-122"/>
            </a:endParaRPr>
          </a:p>
          <a:p>
            <a:pPr>
              <a:buFont typeface="Wingdings" panose="05000000000000000000" pitchFamily="2" charset="2"/>
              <a:buNone/>
              <a:defRPr/>
            </a:pPr>
            <a:r>
              <a:rPr lang="en-US" altLang="zh-CN" sz="2000" dirty="0" smtClean="0">
                <a:latin typeface="微软雅黑" panose="020B0503020204020204" charset="-122"/>
                <a:ea typeface="微软雅黑" panose="020B0503020204020204" charset="-122"/>
              </a:rPr>
              <a:t>3. </a:t>
            </a:r>
            <a:r>
              <a:rPr lang="zh-CN" altLang="zh-CN" sz="2000" dirty="0" smtClean="0">
                <a:latin typeface="微软雅黑" panose="020B0503020204020204" charset="-122"/>
                <a:ea typeface="微软雅黑" panose="020B0503020204020204" charset="-122"/>
              </a:rPr>
              <a:t>审查许可证的办理是否符合规定；</a:t>
            </a:r>
            <a:endParaRPr lang="zh-CN" altLang="zh-CN" sz="2000" dirty="0" smtClean="0">
              <a:latin typeface="微软雅黑" panose="020B0503020204020204" charset="-122"/>
              <a:ea typeface="微软雅黑" panose="020B0503020204020204" charset="-122"/>
            </a:endParaRPr>
          </a:p>
          <a:p>
            <a:pPr>
              <a:buFont typeface="Wingdings" panose="05000000000000000000" pitchFamily="2" charset="2"/>
              <a:buNone/>
              <a:defRPr/>
            </a:pPr>
            <a:endParaRPr lang="en-US" altLang="zh-CN" sz="2000" dirty="0" smtClean="0">
              <a:latin typeface="微软雅黑" panose="020B0503020204020204" charset="-122"/>
              <a:ea typeface="微软雅黑" panose="020B0503020204020204" charset="-122"/>
            </a:endParaRPr>
          </a:p>
          <a:p>
            <a:pPr>
              <a:buFont typeface="Wingdings" panose="05000000000000000000" pitchFamily="2" charset="2"/>
              <a:buNone/>
              <a:defRPr/>
            </a:pPr>
            <a:r>
              <a:rPr lang="en-US" altLang="zh-CN" sz="2000" dirty="0" smtClean="0">
                <a:latin typeface="微软雅黑" panose="020B0503020204020204" charset="-122"/>
                <a:ea typeface="微软雅黑" panose="020B0503020204020204" charset="-122"/>
              </a:rPr>
              <a:t>4. </a:t>
            </a:r>
            <a:r>
              <a:rPr lang="zh-CN" altLang="zh-CN" sz="2000" dirty="0" smtClean="0">
                <a:latin typeface="微软雅黑" panose="020B0503020204020204" charset="-122"/>
                <a:ea typeface="微软雅黑" panose="020B0503020204020204" charset="-122"/>
              </a:rPr>
              <a:t>作业过程中对现场进行检查或授权相关人员进行检查。</a:t>
            </a:r>
            <a:endParaRPr lang="zh-CN" altLang="zh-CN" sz="2000" dirty="0" smtClean="0">
              <a:latin typeface="微软雅黑" panose="020B0503020204020204" charset="-122"/>
              <a:ea typeface="微软雅黑" panose="020B0503020204020204" charset="-122"/>
            </a:endParaRPr>
          </a:p>
          <a:p>
            <a:pPr>
              <a:defRPr/>
            </a:pPr>
            <a:endParaRPr lang="zh-CN" altLang="en-US" sz="2000" dirty="0" smtClean="0">
              <a:latin typeface="微软雅黑" panose="020B0503020204020204" charset="-122"/>
              <a:ea typeface="微软雅黑" panose="020B0503020204020204" charset="-122"/>
            </a:endParaRPr>
          </a:p>
          <a:p>
            <a:endParaRPr lang="zh-CN" altLang="en-US" sz="20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 </a:t>
            </a:r>
            <a:endParaRPr lang="zh-CN" altLang="en-US" dirty="0"/>
          </a:p>
        </p:txBody>
      </p:sp>
      <p:sp>
        <p:nvSpPr>
          <p:cNvPr id="3" name="内容占位符 2"/>
          <p:cNvSpPr>
            <a:spLocks noGrp="1"/>
          </p:cNvSpPr>
          <p:nvPr>
            <p:ph idx="1"/>
          </p:nvPr>
        </p:nvSpPr>
        <p:spPr/>
        <p:txBody>
          <a:bodyPr/>
          <a:lstStyle/>
          <a:p>
            <a:pPr>
              <a:buFont typeface="Wingdings" panose="05000000000000000000" pitchFamily="2" charset="2"/>
              <a:buNone/>
              <a:defRPr/>
            </a:pPr>
            <a:r>
              <a:rPr lang="zh-CN" altLang="zh-CN" sz="2000" b="1" dirty="0" smtClean="0">
                <a:latin typeface="微软雅黑" panose="020B0503020204020204" charset="-122"/>
                <a:ea typeface="微软雅黑" panose="020B0503020204020204" charset="-122"/>
              </a:rPr>
              <a:t>动火作业应有专人监护，并符合下列要求：</a:t>
            </a:r>
            <a:endParaRPr lang="zh-CN" altLang="zh-CN" sz="2000" b="1" dirty="0" smtClean="0">
              <a:latin typeface="微软雅黑" panose="020B0503020204020204" charset="-122"/>
              <a:ea typeface="微软雅黑" panose="020B0503020204020204" charset="-122"/>
            </a:endParaRPr>
          </a:p>
          <a:p>
            <a:pPr>
              <a:defRPr/>
            </a:pPr>
            <a:endParaRPr lang="en-US" altLang="zh-CN" sz="2000" dirty="0" smtClean="0">
              <a:latin typeface="微软雅黑" panose="020B0503020204020204" charset="-122"/>
              <a:ea typeface="微软雅黑" panose="020B0503020204020204" charset="-122"/>
            </a:endParaRPr>
          </a:p>
          <a:p>
            <a:pPr>
              <a:buFont typeface="Wingdings" panose="05000000000000000000" pitchFamily="2" charset="2"/>
              <a:buNone/>
              <a:defRPr/>
            </a:pPr>
            <a:r>
              <a:rPr lang="en-US" altLang="zh-CN" sz="2000" dirty="0" smtClean="0">
                <a:latin typeface="微软雅黑" panose="020B0503020204020204" charset="-122"/>
                <a:ea typeface="微软雅黑" panose="020B0503020204020204" charset="-122"/>
              </a:rPr>
              <a:t>1. </a:t>
            </a:r>
            <a:r>
              <a:rPr lang="zh-CN" altLang="zh-CN" sz="2000" dirty="0" smtClean="0">
                <a:latin typeface="微软雅黑" panose="020B0503020204020204" charset="-122"/>
                <a:ea typeface="微软雅黑" panose="020B0503020204020204" charset="-122"/>
              </a:rPr>
              <a:t>特级动火由动火</a:t>
            </a:r>
            <a:r>
              <a:rPr lang="zh-CN" altLang="zh-CN" sz="2000" b="1" dirty="0" smtClean="0">
                <a:solidFill>
                  <a:srgbClr val="FF0000"/>
                </a:solidFill>
                <a:latin typeface="微软雅黑" panose="020B0503020204020204" charset="-122"/>
                <a:ea typeface="微软雅黑" panose="020B0503020204020204" charset="-122"/>
              </a:rPr>
              <a:t>基层单位和施工单位</a:t>
            </a:r>
            <a:r>
              <a:rPr lang="zh-CN" altLang="zh-CN" sz="2000" dirty="0" smtClean="0">
                <a:latin typeface="微软雅黑" panose="020B0503020204020204" charset="-122"/>
                <a:ea typeface="微软雅黑" panose="020B0503020204020204" charset="-122"/>
              </a:rPr>
              <a:t>各派一名监护人；</a:t>
            </a:r>
            <a:endParaRPr lang="zh-CN" altLang="zh-CN" sz="2000" dirty="0" smtClean="0">
              <a:latin typeface="微软雅黑" panose="020B0503020204020204" charset="-122"/>
              <a:ea typeface="微软雅黑" panose="020B0503020204020204" charset="-122"/>
            </a:endParaRPr>
          </a:p>
          <a:p>
            <a:pPr>
              <a:buFont typeface="Wingdings" panose="05000000000000000000" pitchFamily="2" charset="2"/>
              <a:buNone/>
              <a:defRPr/>
            </a:pPr>
            <a:endParaRPr lang="en-US" altLang="zh-CN" sz="2000" dirty="0" smtClean="0">
              <a:latin typeface="微软雅黑" panose="020B0503020204020204" charset="-122"/>
              <a:ea typeface="微软雅黑" panose="020B0503020204020204" charset="-122"/>
            </a:endParaRPr>
          </a:p>
          <a:p>
            <a:pPr>
              <a:buFont typeface="Wingdings" panose="05000000000000000000" pitchFamily="2" charset="2"/>
              <a:buNone/>
              <a:defRPr/>
            </a:pPr>
            <a:r>
              <a:rPr lang="en-US" altLang="zh-CN" sz="2000" dirty="0" smtClean="0">
                <a:latin typeface="微软雅黑" panose="020B0503020204020204" charset="-122"/>
                <a:ea typeface="微软雅黑" panose="020B0503020204020204" charset="-122"/>
              </a:rPr>
              <a:t>2. </a:t>
            </a:r>
            <a:r>
              <a:rPr lang="zh-CN" altLang="zh-CN" sz="2000" dirty="0" smtClean="0">
                <a:latin typeface="微软雅黑" panose="020B0503020204020204" charset="-122"/>
                <a:ea typeface="微软雅黑" panose="020B0503020204020204" charset="-122"/>
              </a:rPr>
              <a:t>一级动火和二级动火</a:t>
            </a:r>
            <a:r>
              <a:rPr lang="zh-CN" altLang="zh-CN" sz="2000" b="1" dirty="0" smtClean="0">
                <a:solidFill>
                  <a:srgbClr val="FF0000"/>
                </a:solidFill>
                <a:latin typeface="微软雅黑" panose="020B0503020204020204" charset="-122"/>
                <a:ea typeface="微软雅黑" panose="020B0503020204020204" charset="-122"/>
              </a:rPr>
              <a:t>由动火基层单位指派监护人</a:t>
            </a:r>
            <a:r>
              <a:rPr lang="zh-CN" altLang="zh-CN" sz="2000" dirty="0" smtClean="0">
                <a:latin typeface="微软雅黑" panose="020B0503020204020204" charset="-122"/>
                <a:ea typeface="微软雅黑" panose="020B0503020204020204" charset="-122"/>
              </a:rPr>
              <a:t>；</a:t>
            </a:r>
            <a:endParaRPr lang="zh-CN" altLang="zh-CN" sz="2000" dirty="0" smtClean="0">
              <a:latin typeface="微软雅黑" panose="020B0503020204020204" charset="-122"/>
              <a:ea typeface="微软雅黑" panose="020B0503020204020204" charset="-122"/>
            </a:endParaRPr>
          </a:p>
          <a:p>
            <a:pPr>
              <a:buFont typeface="Wingdings" panose="05000000000000000000" pitchFamily="2" charset="2"/>
              <a:buNone/>
              <a:defRPr/>
            </a:pPr>
            <a:endParaRPr lang="en-US" altLang="zh-CN" sz="2000" dirty="0" smtClean="0">
              <a:latin typeface="微软雅黑" panose="020B0503020204020204" charset="-122"/>
              <a:ea typeface="微软雅黑" panose="020B0503020204020204" charset="-122"/>
            </a:endParaRPr>
          </a:p>
          <a:p>
            <a:pPr>
              <a:buFont typeface="Wingdings" panose="05000000000000000000" pitchFamily="2" charset="2"/>
              <a:buNone/>
              <a:defRPr/>
            </a:pPr>
            <a:r>
              <a:rPr lang="en-US" altLang="zh-CN" sz="2000" dirty="0" smtClean="0">
                <a:latin typeface="微软雅黑" panose="020B0503020204020204" charset="-122"/>
                <a:ea typeface="微软雅黑" panose="020B0503020204020204" charset="-122"/>
              </a:rPr>
              <a:t>3. </a:t>
            </a:r>
            <a:r>
              <a:rPr lang="zh-CN" altLang="zh-CN" sz="2000" dirty="0" smtClean="0">
                <a:latin typeface="微软雅黑" panose="020B0503020204020204" charset="-122"/>
                <a:ea typeface="微软雅黑" panose="020B0503020204020204" charset="-122"/>
              </a:rPr>
              <a:t>在大修和工程项目等动火密集场所的二级动火，在同一个作业面的，</a:t>
            </a:r>
            <a:r>
              <a:rPr lang="en-US" altLang="zh-CN" sz="2000" b="1" dirty="0" smtClean="0">
                <a:solidFill>
                  <a:srgbClr val="FF0000"/>
                </a:solidFill>
                <a:latin typeface="微软雅黑" panose="020B0503020204020204" charset="-122"/>
                <a:ea typeface="微软雅黑" panose="020B0503020204020204" charset="-122"/>
              </a:rPr>
              <a:t>1</a:t>
            </a:r>
            <a:r>
              <a:rPr lang="zh-CN" altLang="zh-CN" sz="2000" b="1" dirty="0" smtClean="0">
                <a:solidFill>
                  <a:srgbClr val="FF0000"/>
                </a:solidFill>
                <a:latin typeface="微软雅黑" panose="020B0503020204020204" charset="-122"/>
                <a:ea typeface="微软雅黑" panose="020B0503020204020204" charset="-122"/>
              </a:rPr>
              <a:t>名监护人可以在</a:t>
            </a:r>
            <a:r>
              <a:rPr lang="en-US" altLang="zh-CN" sz="2000" b="1" dirty="0" smtClean="0">
                <a:solidFill>
                  <a:srgbClr val="FF0000"/>
                </a:solidFill>
                <a:latin typeface="微软雅黑" panose="020B0503020204020204" charset="-122"/>
                <a:ea typeface="微软雅黑" panose="020B0503020204020204" charset="-122"/>
              </a:rPr>
              <a:t>30</a:t>
            </a:r>
            <a:r>
              <a:rPr lang="zh-CN" altLang="zh-CN" sz="2000" b="1" dirty="0" smtClean="0">
                <a:solidFill>
                  <a:srgbClr val="FF0000"/>
                </a:solidFill>
                <a:latin typeface="微软雅黑" panose="020B0503020204020204" charset="-122"/>
                <a:ea typeface="微软雅黑" panose="020B0503020204020204" charset="-122"/>
              </a:rPr>
              <a:t>米半径内同时监护多个动火点；</a:t>
            </a:r>
            <a:endParaRPr lang="zh-CN" altLang="zh-CN" sz="2000" b="1" dirty="0" smtClean="0">
              <a:solidFill>
                <a:srgbClr val="FF0000"/>
              </a:solidFill>
              <a:latin typeface="微软雅黑" panose="020B0503020204020204" charset="-122"/>
              <a:ea typeface="微软雅黑" panose="020B0503020204020204" charset="-122"/>
            </a:endParaRPr>
          </a:p>
          <a:p>
            <a:endParaRPr lang="zh-CN" altLang="en-US" sz="20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 </a:t>
            </a:r>
            <a:endParaRPr lang="zh-CN" altLang="en-US" dirty="0"/>
          </a:p>
        </p:txBody>
      </p:sp>
      <p:sp>
        <p:nvSpPr>
          <p:cNvPr id="3" name="内容占位符 2"/>
          <p:cNvSpPr>
            <a:spLocks noGrp="1"/>
          </p:cNvSpPr>
          <p:nvPr>
            <p:ph idx="1"/>
          </p:nvPr>
        </p:nvSpPr>
        <p:spPr>
          <a:xfrm>
            <a:off x="1116965" y="1543050"/>
            <a:ext cx="9938385" cy="4552950"/>
          </a:xfrm>
        </p:spPr>
        <p:txBody>
          <a:bodyPr>
            <a:normAutofit/>
          </a:bodyPr>
          <a:lstStyle/>
          <a:p>
            <a:pPr>
              <a:buFont typeface="Wingdings" panose="05000000000000000000" pitchFamily="2" charset="2"/>
              <a:buNone/>
              <a:defRPr/>
            </a:pPr>
            <a:r>
              <a:rPr lang="en-US" altLang="zh-CN" sz="2000" dirty="0" smtClean="0">
                <a:latin typeface="微软雅黑" panose="020B0503020204020204" charset="-122"/>
                <a:ea typeface="微软雅黑" panose="020B0503020204020204" charset="-122"/>
              </a:rPr>
              <a:t>4. </a:t>
            </a:r>
            <a:r>
              <a:rPr lang="zh-CN" altLang="zh-CN" sz="2000" dirty="0" smtClean="0">
                <a:latin typeface="微软雅黑" panose="020B0503020204020204" charset="-122"/>
                <a:ea typeface="微软雅黑" panose="020B0503020204020204" charset="-122"/>
              </a:rPr>
              <a:t>建设工程项目需要动火作业时，由施工单位（承包商）提出动火申请，动火地点所辖区域单位负责办理动火证，并由</a:t>
            </a:r>
            <a:r>
              <a:rPr lang="zh-CN" altLang="zh-CN" sz="2000" b="1" dirty="0" smtClean="0">
                <a:solidFill>
                  <a:srgbClr val="FF0000"/>
                </a:solidFill>
                <a:latin typeface="微软雅黑" panose="020B0503020204020204" charset="-122"/>
                <a:ea typeface="微软雅黑" panose="020B0503020204020204" charset="-122"/>
              </a:rPr>
              <a:t>施工单位（承包商）指派动火监护人；</a:t>
            </a:r>
            <a:endParaRPr lang="zh-CN" altLang="zh-CN" sz="2000" b="1" dirty="0" smtClean="0">
              <a:solidFill>
                <a:srgbClr val="FF0000"/>
              </a:solidFill>
              <a:latin typeface="微软雅黑" panose="020B0503020204020204" charset="-122"/>
              <a:ea typeface="微软雅黑" panose="020B0503020204020204" charset="-122"/>
            </a:endParaRPr>
          </a:p>
          <a:p>
            <a:pPr>
              <a:buFont typeface="Wingdings" panose="05000000000000000000" pitchFamily="2" charset="2"/>
              <a:buNone/>
              <a:defRPr/>
            </a:pPr>
            <a:endParaRPr lang="en-US" altLang="zh-CN" sz="2000" dirty="0" smtClean="0">
              <a:latin typeface="微软雅黑" panose="020B0503020204020204" charset="-122"/>
              <a:ea typeface="微软雅黑" panose="020B0503020204020204" charset="-122"/>
            </a:endParaRPr>
          </a:p>
          <a:p>
            <a:pPr>
              <a:buFont typeface="Wingdings" panose="05000000000000000000" pitchFamily="2" charset="2"/>
              <a:buNone/>
              <a:defRPr/>
            </a:pPr>
            <a:r>
              <a:rPr lang="en-US" altLang="zh-CN" sz="2000" dirty="0" smtClean="0">
                <a:latin typeface="微软雅黑" panose="020B0503020204020204" charset="-122"/>
                <a:ea typeface="微软雅黑" panose="020B0503020204020204" charset="-122"/>
              </a:rPr>
              <a:t>5. </a:t>
            </a:r>
            <a:r>
              <a:rPr lang="zh-CN" altLang="zh-CN" sz="2000" dirty="0" smtClean="0">
                <a:latin typeface="微软雅黑" panose="020B0503020204020204" charset="-122"/>
                <a:ea typeface="微软雅黑" panose="020B0503020204020204" charset="-122"/>
              </a:rPr>
              <a:t>施工动火作业涉及到其他管辖区域时，</a:t>
            </a:r>
            <a:r>
              <a:rPr lang="zh-CN" altLang="zh-CN" sz="2000" b="1" dirty="0" smtClean="0">
                <a:solidFill>
                  <a:srgbClr val="FF0000"/>
                </a:solidFill>
                <a:latin typeface="微软雅黑" panose="020B0503020204020204" charset="-122"/>
                <a:ea typeface="微软雅黑" panose="020B0503020204020204" charset="-122"/>
              </a:rPr>
              <a:t>由所在管辖区域单位领导审查会签</a:t>
            </a:r>
            <a:r>
              <a:rPr lang="zh-CN" altLang="zh-CN" sz="2000" dirty="0" smtClean="0">
                <a:latin typeface="微软雅黑" panose="020B0503020204020204" charset="-122"/>
                <a:ea typeface="微软雅黑" panose="020B0503020204020204" charset="-122"/>
              </a:rPr>
              <a:t>，</a:t>
            </a:r>
            <a:r>
              <a:rPr lang="zh-CN" altLang="zh-CN" sz="2000" b="1" dirty="0" smtClean="0">
                <a:solidFill>
                  <a:srgbClr val="FF0000"/>
                </a:solidFill>
                <a:latin typeface="微软雅黑" panose="020B0503020204020204" charset="-122"/>
                <a:ea typeface="微软雅黑" panose="020B0503020204020204" charset="-122"/>
              </a:rPr>
              <a:t>并由双方单位共同落实安全措施，各派一名动火监护人</a:t>
            </a:r>
            <a:r>
              <a:rPr lang="zh-CN" altLang="zh-CN" sz="2000" dirty="0" smtClean="0">
                <a:latin typeface="微软雅黑" panose="020B0503020204020204" charset="-122"/>
                <a:ea typeface="微软雅黑" panose="020B0503020204020204" charset="-122"/>
              </a:rPr>
              <a:t>，按动火级别进行审批后，方可动火；</a:t>
            </a:r>
            <a:endParaRPr lang="zh-CN" altLang="zh-CN" sz="2000" dirty="0" smtClean="0">
              <a:latin typeface="微软雅黑" panose="020B0503020204020204" charset="-122"/>
              <a:ea typeface="微软雅黑" panose="020B0503020204020204" charset="-122"/>
            </a:endParaRPr>
          </a:p>
          <a:p>
            <a:pPr>
              <a:buFont typeface="Wingdings" panose="05000000000000000000" pitchFamily="2" charset="2"/>
              <a:buNone/>
              <a:defRPr/>
            </a:pPr>
            <a:endParaRPr lang="en-US" altLang="zh-CN" sz="2000" dirty="0" smtClean="0">
              <a:latin typeface="微软雅黑" panose="020B0503020204020204" charset="-122"/>
              <a:ea typeface="微软雅黑" panose="020B0503020204020204" charset="-122"/>
            </a:endParaRPr>
          </a:p>
          <a:p>
            <a:pPr>
              <a:buFont typeface="Wingdings" panose="05000000000000000000" pitchFamily="2" charset="2"/>
              <a:buNone/>
              <a:defRPr/>
            </a:pPr>
            <a:r>
              <a:rPr lang="en-US" altLang="zh-CN" sz="2000" dirty="0" smtClean="0">
                <a:latin typeface="微软雅黑" panose="020B0503020204020204" charset="-122"/>
                <a:ea typeface="微软雅黑" panose="020B0503020204020204" charset="-122"/>
              </a:rPr>
              <a:t>6. </a:t>
            </a:r>
            <a:r>
              <a:rPr lang="zh-CN" altLang="zh-CN" sz="2000" dirty="0" smtClean="0">
                <a:latin typeface="微软雅黑" panose="020B0503020204020204" charset="-122"/>
                <a:ea typeface="微软雅黑" panose="020B0503020204020204" charset="-122"/>
              </a:rPr>
              <a:t>动火作业期间监护人员不得离开，</a:t>
            </a:r>
            <a:r>
              <a:rPr lang="zh-CN" altLang="zh-CN" sz="2000" b="1" dirty="0" smtClean="0">
                <a:solidFill>
                  <a:srgbClr val="FF0000"/>
                </a:solidFill>
                <a:latin typeface="微软雅黑" panose="020B0503020204020204" charset="-122"/>
                <a:ea typeface="微软雅黑" panose="020B0503020204020204" charset="-122"/>
              </a:rPr>
              <a:t>如确需离开，应有专人替代监护。</a:t>
            </a:r>
            <a:endParaRPr lang="zh-CN" altLang="en-US" sz="2000" b="1" dirty="0" smtClean="0">
              <a:solidFill>
                <a:srgbClr val="FF0000"/>
              </a:solidFill>
              <a:latin typeface="微软雅黑" panose="020B0503020204020204" charset="-122"/>
              <a:ea typeface="微软雅黑" panose="020B0503020204020204" charset="-122"/>
            </a:endParaRPr>
          </a:p>
          <a:p>
            <a:endParaRPr lang="zh-CN" altLang="en-US" sz="20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 </a:t>
            </a:r>
            <a:endParaRPr lang="zh-CN" altLang="en-US" dirty="0"/>
          </a:p>
        </p:txBody>
      </p:sp>
      <p:sp>
        <p:nvSpPr>
          <p:cNvPr id="3" name="内容占位符 2"/>
          <p:cNvSpPr>
            <a:spLocks noGrp="1"/>
          </p:cNvSpPr>
          <p:nvPr>
            <p:ph idx="1"/>
          </p:nvPr>
        </p:nvSpPr>
        <p:spPr>
          <a:xfrm>
            <a:off x="995045" y="1097915"/>
            <a:ext cx="10054590" cy="4998085"/>
          </a:xfrm>
        </p:spPr>
        <p:txBody>
          <a:bodyPr/>
          <a:lstStyle/>
          <a:p>
            <a:pPr>
              <a:buFont typeface="Wingdings" panose="05000000000000000000" pitchFamily="2" charset="2"/>
              <a:buNone/>
              <a:defRPr/>
            </a:pPr>
            <a:r>
              <a:rPr lang="zh-CN" altLang="zh-CN" b="1" dirty="0" smtClean="0">
                <a:solidFill>
                  <a:srgbClr val="FF0000"/>
                </a:solidFill>
                <a:latin typeface="微软雅黑" panose="020B0503020204020204" charset="-122"/>
                <a:ea typeface="微软雅黑" panose="020B0503020204020204" charset="-122"/>
              </a:rPr>
              <a:t>动火分析要求</a:t>
            </a:r>
            <a:endParaRPr lang="zh-CN" altLang="zh-CN" b="1" dirty="0" smtClean="0">
              <a:solidFill>
                <a:srgbClr val="FF0000"/>
              </a:solidFill>
              <a:latin typeface="微软雅黑" panose="020B0503020204020204" charset="-122"/>
              <a:ea typeface="微软雅黑" panose="020B0503020204020204" charset="-122"/>
            </a:endParaRPr>
          </a:p>
          <a:p>
            <a:pPr>
              <a:buFont typeface="Wingdings" panose="05000000000000000000" pitchFamily="2" charset="2"/>
              <a:buNone/>
              <a:defRPr/>
            </a:pPr>
            <a:endParaRPr lang="en-US" altLang="zh-CN" sz="2000" dirty="0" smtClean="0">
              <a:latin typeface="Times New Roman" panose="02020603050405020304" charset="0"/>
              <a:ea typeface="楷体_GB2312" panose="02010609030101010101" pitchFamily="1" charset="-122"/>
              <a:cs typeface="Times New Roman" panose="02020603050405020304" charset="0"/>
            </a:endParaRPr>
          </a:p>
          <a:p>
            <a:pPr>
              <a:buFont typeface="Wingdings" panose="05000000000000000000" pitchFamily="2" charset="2"/>
              <a:buNone/>
              <a:defRPr/>
            </a:pPr>
            <a:r>
              <a:rPr lang="en-US" altLang="zh-CN" sz="2000" dirty="0" smtClean="0">
                <a:latin typeface="微软雅黑" panose="020B0503020204020204" charset="-122"/>
                <a:ea typeface="微软雅黑" panose="020B0503020204020204" charset="-122"/>
              </a:rPr>
              <a:t>1. </a:t>
            </a:r>
            <a:r>
              <a:rPr lang="zh-CN" altLang="zh-CN" sz="2000" dirty="0" smtClean="0">
                <a:latin typeface="微软雅黑" panose="020B0503020204020204" charset="-122"/>
                <a:ea typeface="微软雅黑" panose="020B0503020204020204" charset="-122"/>
              </a:rPr>
              <a:t>动火前必须经</a:t>
            </a:r>
            <a:r>
              <a:rPr lang="zh-CN" altLang="zh-CN" sz="2000" b="1" dirty="0" smtClean="0">
                <a:solidFill>
                  <a:srgbClr val="FF0000"/>
                </a:solidFill>
                <a:latin typeface="微软雅黑" panose="020B0503020204020204" charset="-122"/>
                <a:ea typeface="微软雅黑" panose="020B0503020204020204" charset="-122"/>
              </a:rPr>
              <a:t>有资格证书</a:t>
            </a:r>
            <a:r>
              <a:rPr lang="zh-CN" altLang="zh-CN" sz="2000" dirty="0" smtClean="0">
                <a:latin typeface="微软雅黑" panose="020B0503020204020204" charset="-122"/>
                <a:ea typeface="微软雅黑" panose="020B0503020204020204" charset="-122"/>
              </a:rPr>
              <a:t>的动火测爆人员进行分析，分析合格方可动火；</a:t>
            </a:r>
            <a:endParaRPr lang="zh-CN" altLang="zh-CN" sz="2000" dirty="0" smtClean="0">
              <a:latin typeface="微软雅黑" panose="020B0503020204020204" charset="-122"/>
              <a:ea typeface="微软雅黑" panose="020B0503020204020204" charset="-122"/>
            </a:endParaRPr>
          </a:p>
          <a:p>
            <a:pPr>
              <a:buFont typeface="Wingdings" panose="05000000000000000000" pitchFamily="2" charset="2"/>
              <a:buNone/>
              <a:defRPr/>
            </a:pPr>
            <a:r>
              <a:rPr lang="en-US" altLang="zh-CN" sz="2000" dirty="0" smtClean="0">
                <a:latin typeface="微软雅黑" panose="020B0503020204020204" charset="-122"/>
                <a:ea typeface="微软雅黑" panose="020B0503020204020204" charset="-122"/>
              </a:rPr>
              <a:t>2. </a:t>
            </a:r>
            <a:r>
              <a:rPr lang="zh-CN" altLang="zh-CN" sz="2000" b="1" dirty="0" smtClean="0">
                <a:solidFill>
                  <a:srgbClr val="FF0000"/>
                </a:solidFill>
                <a:latin typeface="微软雅黑" panose="020B0503020204020204" charset="-122"/>
                <a:ea typeface="微软雅黑" panose="020B0503020204020204" charset="-122"/>
              </a:rPr>
              <a:t>动火分析的监测点（取样点）要有代表性</a:t>
            </a:r>
            <a:r>
              <a:rPr lang="zh-CN" altLang="zh-CN" sz="2000" b="1" dirty="0" smtClean="0">
                <a:solidFill>
                  <a:srgbClr val="C00000"/>
                </a:solidFill>
                <a:latin typeface="微软雅黑" panose="020B0503020204020204" charset="-122"/>
                <a:ea typeface="微软雅黑" panose="020B0503020204020204" charset="-122"/>
              </a:rPr>
              <a:t>，</a:t>
            </a:r>
            <a:r>
              <a:rPr lang="zh-CN" altLang="zh-CN" sz="2000" dirty="0" smtClean="0">
                <a:latin typeface="微软雅黑" panose="020B0503020204020204" charset="-122"/>
                <a:ea typeface="微软雅黑" panose="020B0503020204020204" charset="-122"/>
              </a:rPr>
              <a:t>在较大的设备内动火，应对上、中、下各部位进行监测分析；在较长的物料管线上动火，应在彻底隔绝区域内分段分析；</a:t>
            </a:r>
            <a:endParaRPr lang="zh-CN" altLang="zh-CN" sz="2000" dirty="0" smtClean="0">
              <a:latin typeface="微软雅黑" panose="020B0503020204020204" charset="-122"/>
              <a:ea typeface="微软雅黑" panose="020B0503020204020204" charset="-122"/>
            </a:endParaRPr>
          </a:p>
          <a:p>
            <a:pPr>
              <a:buFont typeface="Wingdings" panose="05000000000000000000" pitchFamily="2" charset="2"/>
              <a:buNone/>
              <a:defRPr/>
            </a:pPr>
            <a:r>
              <a:rPr lang="en-US" altLang="zh-CN" sz="2000" dirty="0" smtClean="0">
                <a:latin typeface="微软雅黑" panose="020B0503020204020204" charset="-122"/>
                <a:ea typeface="微软雅黑" panose="020B0503020204020204" charset="-122"/>
              </a:rPr>
              <a:t>3. </a:t>
            </a:r>
            <a:r>
              <a:rPr lang="zh-CN" altLang="zh-CN" sz="2000" dirty="0" smtClean="0">
                <a:latin typeface="微软雅黑" panose="020B0503020204020204" charset="-122"/>
                <a:ea typeface="微软雅黑" panose="020B0503020204020204" charset="-122"/>
              </a:rPr>
              <a:t>在设备外部动火，应在不小于动火点</a:t>
            </a:r>
            <a:r>
              <a:rPr lang="en-US" altLang="zh-CN" sz="2000" dirty="0" smtClean="0">
                <a:latin typeface="微软雅黑" panose="020B0503020204020204" charset="-122"/>
                <a:ea typeface="微软雅黑" panose="020B0503020204020204" charset="-122"/>
              </a:rPr>
              <a:t>10m</a:t>
            </a:r>
            <a:r>
              <a:rPr lang="zh-CN" altLang="zh-CN" sz="2000" dirty="0" smtClean="0">
                <a:latin typeface="微软雅黑" panose="020B0503020204020204" charset="-122"/>
                <a:ea typeface="微软雅黑" panose="020B0503020204020204" charset="-122"/>
              </a:rPr>
              <a:t>范围内进行动火分析；</a:t>
            </a:r>
            <a:endParaRPr lang="zh-CN" altLang="zh-CN" sz="2000" dirty="0" smtClean="0">
              <a:latin typeface="微软雅黑" panose="020B0503020204020204" charset="-122"/>
              <a:ea typeface="微软雅黑" panose="020B0503020204020204" charset="-122"/>
            </a:endParaRPr>
          </a:p>
          <a:p>
            <a:pPr>
              <a:buFont typeface="Wingdings" panose="05000000000000000000" pitchFamily="2" charset="2"/>
              <a:buNone/>
              <a:defRPr/>
            </a:pPr>
            <a:r>
              <a:rPr lang="en-US" altLang="zh-CN" sz="2000" b="1" dirty="0" smtClean="0">
                <a:solidFill>
                  <a:srgbClr val="006600"/>
                </a:solidFill>
                <a:latin typeface="微软雅黑" panose="020B0503020204020204" charset="-122"/>
                <a:ea typeface="微软雅黑" panose="020B0503020204020204" charset="-122"/>
              </a:rPr>
              <a:t>4. </a:t>
            </a:r>
            <a:r>
              <a:rPr lang="zh-CN" altLang="zh-CN" sz="2000" b="1" dirty="0" smtClean="0">
                <a:solidFill>
                  <a:srgbClr val="006600"/>
                </a:solidFill>
                <a:latin typeface="微软雅黑" panose="020B0503020204020204" charset="-122"/>
                <a:ea typeface="微软雅黑" panose="020B0503020204020204" charset="-122"/>
              </a:rPr>
              <a:t>动火分析与动火作业间隔不得超过</a:t>
            </a:r>
            <a:r>
              <a:rPr lang="en-US" altLang="zh-CN" sz="2000" b="1" dirty="0" smtClean="0">
                <a:solidFill>
                  <a:srgbClr val="006600"/>
                </a:solidFill>
                <a:latin typeface="微软雅黑" panose="020B0503020204020204" charset="-122"/>
                <a:ea typeface="微软雅黑" panose="020B0503020204020204" charset="-122"/>
              </a:rPr>
              <a:t>30</a:t>
            </a:r>
            <a:r>
              <a:rPr lang="zh-CN" altLang="zh-CN" sz="2000" b="1" dirty="0" smtClean="0">
                <a:solidFill>
                  <a:srgbClr val="006600"/>
                </a:solidFill>
                <a:latin typeface="微软雅黑" panose="020B0503020204020204" charset="-122"/>
                <a:ea typeface="微软雅黑" panose="020B0503020204020204" charset="-122"/>
              </a:rPr>
              <a:t>分钟；</a:t>
            </a:r>
            <a:endParaRPr lang="zh-CN" altLang="zh-CN" sz="2000" b="1" dirty="0" smtClean="0">
              <a:solidFill>
                <a:srgbClr val="006600"/>
              </a:solidFill>
              <a:latin typeface="微软雅黑" panose="020B0503020204020204" charset="-122"/>
              <a:ea typeface="微软雅黑" panose="020B0503020204020204" charset="-122"/>
            </a:endParaRPr>
          </a:p>
          <a:p>
            <a:pPr>
              <a:buFont typeface="Wingdings" panose="05000000000000000000" pitchFamily="2" charset="2"/>
              <a:buNone/>
              <a:defRPr/>
            </a:pPr>
            <a:r>
              <a:rPr lang="en-US" altLang="zh-CN" sz="2000" dirty="0" smtClean="0">
                <a:latin typeface="微软雅黑" panose="020B0503020204020204" charset="-122"/>
                <a:ea typeface="微软雅黑" panose="020B0503020204020204" charset="-122"/>
              </a:rPr>
              <a:t>5. </a:t>
            </a:r>
            <a:r>
              <a:rPr lang="zh-CN" altLang="zh-CN" sz="2000" b="1" dirty="0" smtClean="0">
                <a:solidFill>
                  <a:srgbClr val="FF0000"/>
                </a:solidFill>
                <a:latin typeface="微软雅黑" panose="020B0503020204020204" charset="-122"/>
                <a:ea typeface="微软雅黑" panose="020B0503020204020204" charset="-122"/>
              </a:rPr>
              <a:t>动火作业中断时间超过</a:t>
            </a:r>
            <a:r>
              <a:rPr lang="en-US" altLang="zh-CN" sz="2000" b="1" dirty="0" smtClean="0">
                <a:solidFill>
                  <a:srgbClr val="FF0000"/>
                </a:solidFill>
                <a:latin typeface="微软雅黑" panose="020B0503020204020204" charset="-122"/>
                <a:ea typeface="微软雅黑" panose="020B0503020204020204" charset="-122"/>
              </a:rPr>
              <a:t>30</a:t>
            </a:r>
            <a:r>
              <a:rPr lang="zh-CN" altLang="zh-CN" sz="2000" b="1" dirty="0" smtClean="0">
                <a:solidFill>
                  <a:srgbClr val="FF0000"/>
                </a:solidFill>
                <a:latin typeface="微软雅黑" panose="020B0503020204020204" charset="-122"/>
                <a:ea typeface="微软雅黑" panose="020B0503020204020204" charset="-122"/>
              </a:rPr>
              <a:t>分钟，应重新取样分析</a:t>
            </a:r>
            <a:r>
              <a:rPr lang="zh-CN" altLang="zh-CN" sz="2000" dirty="0" smtClean="0">
                <a:latin typeface="微软雅黑" panose="020B0503020204020204" charset="-122"/>
                <a:ea typeface="微软雅黑" panose="020B0503020204020204" charset="-122"/>
              </a:rPr>
              <a:t>，</a:t>
            </a:r>
            <a:r>
              <a:rPr lang="zh-CN" altLang="zh-CN" sz="2000" b="1" dirty="0" smtClean="0">
                <a:solidFill>
                  <a:srgbClr val="006600"/>
                </a:solidFill>
                <a:latin typeface="微软雅黑" panose="020B0503020204020204" charset="-122"/>
                <a:ea typeface="微软雅黑" panose="020B0503020204020204" charset="-122"/>
              </a:rPr>
              <a:t>监护人、动火人和现场负责人应重新检查确认；重新取样分析数据和重新检查确认签字</a:t>
            </a:r>
            <a:r>
              <a:rPr lang="zh-CN" altLang="zh-CN" sz="2000" dirty="0" smtClean="0">
                <a:latin typeface="微软雅黑" panose="020B0503020204020204" charset="-122"/>
                <a:ea typeface="微软雅黑" panose="020B0503020204020204" charset="-122"/>
              </a:rPr>
              <a:t>，可填写在动火人持有联和监护人持有联上；</a:t>
            </a:r>
            <a:endParaRPr lang="zh-CN" altLang="zh-CN" sz="2000" dirty="0" smtClean="0">
              <a:latin typeface="微软雅黑" panose="020B0503020204020204" charset="-122"/>
              <a:ea typeface="微软雅黑" panose="020B0503020204020204" charset="-122"/>
            </a:endParaRPr>
          </a:p>
          <a:p>
            <a:pPr>
              <a:buFont typeface="Wingdings" panose="05000000000000000000" pitchFamily="2" charset="2"/>
              <a:buNone/>
              <a:defRPr/>
            </a:pPr>
            <a:r>
              <a:rPr lang="en-US" altLang="zh-CN" sz="2000" dirty="0" smtClean="0">
                <a:latin typeface="微软雅黑" panose="020B0503020204020204" charset="-122"/>
                <a:ea typeface="微软雅黑" panose="020B0503020204020204" charset="-122"/>
              </a:rPr>
              <a:t>6. </a:t>
            </a:r>
            <a:r>
              <a:rPr lang="zh-CN" altLang="zh-CN" sz="2000" dirty="0" smtClean="0">
                <a:latin typeface="微软雅黑" panose="020B0503020204020204" charset="-122"/>
                <a:ea typeface="微软雅黑" panose="020B0503020204020204" charset="-122"/>
              </a:rPr>
              <a:t>特级动火和一级动火期间，每隔</a:t>
            </a:r>
            <a:r>
              <a:rPr lang="en-US" altLang="zh-CN" sz="2000" dirty="0" smtClean="0">
                <a:latin typeface="微软雅黑" panose="020B0503020204020204" charset="-122"/>
                <a:ea typeface="微软雅黑" panose="020B0503020204020204" charset="-122"/>
              </a:rPr>
              <a:t>2</a:t>
            </a:r>
            <a:r>
              <a:rPr lang="zh-CN" altLang="zh-CN" sz="2000" dirty="0" smtClean="0">
                <a:latin typeface="微软雅黑" panose="020B0503020204020204" charset="-122"/>
                <a:ea typeface="微软雅黑" panose="020B0503020204020204" charset="-122"/>
              </a:rPr>
              <a:t>小时进行</a:t>
            </a:r>
            <a:r>
              <a:rPr lang="en-US" altLang="zh-CN" sz="2000" dirty="0" smtClean="0">
                <a:latin typeface="微软雅黑" panose="020B0503020204020204" charset="-122"/>
                <a:ea typeface="微软雅黑" panose="020B0503020204020204" charset="-122"/>
              </a:rPr>
              <a:t>1</a:t>
            </a:r>
            <a:r>
              <a:rPr lang="zh-CN" altLang="zh-CN" sz="2000" dirty="0" smtClean="0">
                <a:latin typeface="微软雅黑" panose="020B0503020204020204" charset="-122"/>
                <a:ea typeface="微软雅黑" panose="020B0503020204020204" charset="-122"/>
              </a:rPr>
              <a:t>次动火分析，作业人员</a:t>
            </a:r>
            <a:r>
              <a:rPr lang="zh-CN" altLang="zh-CN" sz="2000" b="1" dirty="0" smtClean="0">
                <a:solidFill>
                  <a:srgbClr val="006600"/>
                </a:solidFill>
                <a:latin typeface="微软雅黑" panose="020B0503020204020204" charset="-122"/>
                <a:ea typeface="微软雅黑" panose="020B0503020204020204" charset="-122"/>
              </a:rPr>
              <a:t>配备便携式可燃气体检测仪</a:t>
            </a:r>
            <a:r>
              <a:rPr lang="zh-CN" altLang="zh-CN" sz="2000" dirty="0" smtClean="0">
                <a:latin typeface="微软雅黑" panose="020B0503020204020204" charset="-122"/>
                <a:ea typeface="微软雅黑" panose="020B0503020204020204" charset="-122"/>
              </a:rPr>
              <a:t>；二级动火作业期间，每次动火前应进行动火分析；</a:t>
            </a:r>
            <a:endParaRPr lang="zh-CN" altLang="zh-CN" sz="2000" dirty="0" smtClean="0">
              <a:latin typeface="微软雅黑" panose="020B0503020204020204" charset="-122"/>
              <a:ea typeface="微软雅黑" panose="020B0503020204020204" charset="-122"/>
            </a:endParaRPr>
          </a:p>
          <a:p>
            <a:endParaRPr lang="zh-CN" alt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 </a:t>
            </a:r>
            <a:endParaRPr lang="zh-CN" altLang="en-US" dirty="0"/>
          </a:p>
        </p:txBody>
      </p:sp>
      <p:sp>
        <p:nvSpPr>
          <p:cNvPr id="3" name="内容占位符 2"/>
          <p:cNvSpPr>
            <a:spLocks noGrp="1"/>
          </p:cNvSpPr>
          <p:nvPr>
            <p:ph idx="1"/>
          </p:nvPr>
        </p:nvSpPr>
        <p:spPr>
          <a:xfrm>
            <a:off x="1079500" y="715645"/>
            <a:ext cx="9898380" cy="5380355"/>
          </a:xfrm>
        </p:spPr>
        <p:txBody>
          <a:bodyPr>
            <a:noAutofit/>
          </a:bodyPr>
          <a:lstStyle/>
          <a:p>
            <a:pPr>
              <a:buFont typeface="Wingdings" panose="05000000000000000000" pitchFamily="2" charset="2"/>
              <a:buNone/>
              <a:defRPr/>
            </a:pPr>
            <a:r>
              <a:rPr lang="zh-CN" altLang="zh-CN" sz="2000" b="1" dirty="0" smtClean="0">
                <a:latin typeface="微软雅黑" panose="020B0503020204020204" charset="-122"/>
                <a:ea typeface="微软雅黑" panose="020B0503020204020204" charset="-122"/>
              </a:rPr>
              <a:t>许可证管理</a:t>
            </a:r>
            <a:endParaRPr lang="zh-CN" altLang="zh-CN" sz="2000" b="1" dirty="0" smtClean="0">
              <a:latin typeface="微软雅黑" panose="020B0503020204020204" charset="-122"/>
              <a:ea typeface="微软雅黑" panose="020B0503020204020204" charset="-122"/>
            </a:endParaRPr>
          </a:p>
          <a:p>
            <a:pPr>
              <a:defRPr/>
            </a:pPr>
            <a:endParaRPr lang="en-US" altLang="zh-CN" sz="2000" dirty="0" smtClean="0">
              <a:latin typeface="微软雅黑" panose="020B0503020204020204" charset="-122"/>
              <a:ea typeface="微软雅黑" panose="020B0503020204020204" charset="-122"/>
            </a:endParaRPr>
          </a:p>
          <a:p>
            <a:pPr>
              <a:buFont typeface="Wingdings" panose="05000000000000000000" pitchFamily="2" charset="2"/>
              <a:buNone/>
              <a:defRPr/>
            </a:pPr>
            <a:r>
              <a:rPr lang="en-US" altLang="zh-CN" sz="2000" dirty="0" smtClean="0">
                <a:latin typeface="微软雅黑" panose="020B0503020204020204" charset="-122"/>
                <a:ea typeface="微软雅黑" panose="020B0503020204020204" charset="-122"/>
              </a:rPr>
              <a:t>1. </a:t>
            </a:r>
            <a:r>
              <a:rPr lang="zh-CN" altLang="zh-CN" sz="2000" dirty="0" smtClean="0">
                <a:latin typeface="微软雅黑" panose="020B0503020204020204" charset="-122"/>
                <a:ea typeface="微软雅黑" panose="020B0503020204020204" charset="-122"/>
              </a:rPr>
              <a:t>动火证是动火作业的凭证和依据，不得随意涂改；确需修改，须经签发人在修改内容处签字确认。如动火证中安全措施、气体检测、评估等栏目不够填写时，</a:t>
            </a:r>
            <a:r>
              <a:rPr lang="zh-CN" altLang="zh-CN" sz="2000" b="1" dirty="0" smtClean="0">
                <a:solidFill>
                  <a:srgbClr val="FF0000"/>
                </a:solidFill>
                <a:latin typeface="微软雅黑" panose="020B0503020204020204" charset="-122"/>
                <a:ea typeface="微软雅黑" panose="020B0503020204020204" charset="-122"/>
              </a:rPr>
              <a:t>应另加附页。</a:t>
            </a:r>
            <a:r>
              <a:rPr lang="zh-CN" altLang="zh-CN" sz="2000" dirty="0" smtClean="0">
                <a:latin typeface="微软雅黑" panose="020B0503020204020204" charset="-122"/>
                <a:ea typeface="微软雅黑" panose="020B0503020204020204" charset="-122"/>
              </a:rPr>
              <a:t>动火证和附页应妥善保管，保存期为</a:t>
            </a:r>
            <a:r>
              <a:rPr lang="en-US" altLang="zh-CN" sz="2000" dirty="0" smtClean="0">
                <a:latin typeface="微软雅黑" panose="020B0503020204020204" charset="-122"/>
                <a:ea typeface="微软雅黑" panose="020B0503020204020204" charset="-122"/>
              </a:rPr>
              <a:t>1</a:t>
            </a:r>
            <a:r>
              <a:rPr lang="zh-CN" altLang="zh-CN" sz="2000" dirty="0" smtClean="0">
                <a:latin typeface="微软雅黑" panose="020B0503020204020204" charset="-122"/>
                <a:ea typeface="微软雅黑" panose="020B0503020204020204" charset="-122"/>
              </a:rPr>
              <a:t>年。</a:t>
            </a:r>
            <a:endParaRPr lang="zh-CN" altLang="zh-CN" sz="2000" dirty="0" smtClean="0">
              <a:latin typeface="微软雅黑" panose="020B0503020204020204" charset="-122"/>
              <a:ea typeface="微软雅黑" panose="020B0503020204020204" charset="-122"/>
            </a:endParaRPr>
          </a:p>
          <a:p>
            <a:pPr>
              <a:buFont typeface="Wingdings" panose="05000000000000000000" pitchFamily="2" charset="2"/>
              <a:buNone/>
              <a:defRPr/>
            </a:pPr>
            <a:r>
              <a:rPr lang="en-US" altLang="zh-CN" sz="2000" dirty="0" smtClean="0">
                <a:latin typeface="微软雅黑" panose="020B0503020204020204" charset="-122"/>
                <a:ea typeface="微软雅黑" panose="020B0503020204020204" charset="-122"/>
              </a:rPr>
              <a:t>2. </a:t>
            </a:r>
            <a:r>
              <a:rPr lang="zh-CN" altLang="zh-CN" sz="2000" dirty="0" smtClean="0">
                <a:latin typeface="微软雅黑" panose="020B0503020204020204" charset="-122"/>
                <a:ea typeface="微软雅黑" panose="020B0503020204020204" charset="-122"/>
              </a:rPr>
              <a:t>动火证中各栏目，应由相应责任人填写，</a:t>
            </a:r>
            <a:r>
              <a:rPr lang="zh-CN" altLang="zh-CN" sz="2000" b="1" dirty="0" smtClean="0">
                <a:solidFill>
                  <a:srgbClr val="FF0000"/>
                </a:solidFill>
                <a:latin typeface="微软雅黑" panose="020B0503020204020204" charset="-122"/>
                <a:ea typeface="微软雅黑" panose="020B0503020204020204" charset="-122"/>
              </a:rPr>
              <a:t>其他人不得代签</a:t>
            </a:r>
            <a:r>
              <a:rPr lang="zh-CN" altLang="zh-CN" sz="2000" dirty="0" smtClean="0">
                <a:latin typeface="微软雅黑" panose="020B0503020204020204" charset="-122"/>
                <a:ea typeface="微软雅黑" panose="020B0503020204020204" charset="-122"/>
              </a:rPr>
              <a:t>，作业人员、监护人应与动火证一致。</a:t>
            </a:r>
            <a:endParaRPr lang="zh-CN" altLang="zh-CN" sz="2000" dirty="0" smtClean="0">
              <a:latin typeface="微软雅黑" panose="020B0503020204020204" charset="-122"/>
              <a:ea typeface="微软雅黑" panose="020B0503020204020204" charset="-122"/>
            </a:endParaRPr>
          </a:p>
          <a:p>
            <a:pPr>
              <a:buFont typeface="Wingdings" panose="05000000000000000000" pitchFamily="2" charset="2"/>
              <a:buNone/>
              <a:defRPr/>
            </a:pPr>
            <a:r>
              <a:rPr lang="en-US" altLang="zh-CN" sz="2000" dirty="0" smtClean="0">
                <a:latin typeface="微软雅黑" panose="020B0503020204020204" charset="-122"/>
                <a:ea typeface="微软雅黑" panose="020B0503020204020204" charset="-122"/>
              </a:rPr>
              <a:t>3. </a:t>
            </a:r>
            <a:r>
              <a:rPr lang="zh-CN" altLang="zh-CN" sz="2000" b="1" dirty="0" smtClean="0">
                <a:solidFill>
                  <a:srgbClr val="FF0000"/>
                </a:solidFill>
                <a:latin typeface="微软雅黑" panose="020B0503020204020204" charset="-122"/>
                <a:ea typeface="微软雅黑" panose="020B0503020204020204" charset="-122"/>
              </a:rPr>
              <a:t>动火证应一点一证，禁止用一张动火证进行多处动火。</a:t>
            </a:r>
            <a:endParaRPr lang="zh-CN" altLang="zh-CN" sz="2000" b="1" dirty="0" smtClean="0">
              <a:solidFill>
                <a:srgbClr val="FF0000"/>
              </a:solidFill>
              <a:latin typeface="微软雅黑" panose="020B0503020204020204" charset="-122"/>
              <a:ea typeface="微软雅黑" panose="020B0503020204020204" charset="-122"/>
            </a:endParaRPr>
          </a:p>
          <a:p>
            <a:pPr>
              <a:buFont typeface="Wingdings" panose="05000000000000000000" pitchFamily="2" charset="2"/>
              <a:buNone/>
              <a:defRPr/>
            </a:pPr>
            <a:r>
              <a:rPr lang="en-US" altLang="zh-CN" sz="2000" dirty="0" smtClean="0">
                <a:latin typeface="微软雅黑" panose="020B0503020204020204" charset="-122"/>
                <a:ea typeface="微软雅黑" panose="020B0503020204020204" charset="-122"/>
              </a:rPr>
              <a:t>4. </a:t>
            </a:r>
            <a:r>
              <a:rPr lang="zh-CN" altLang="zh-CN" sz="2000" dirty="0" smtClean="0">
                <a:latin typeface="微软雅黑" panose="020B0503020204020204" charset="-122"/>
                <a:ea typeface="微软雅黑" panose="020B0503020204020204" charset="-122"/>
              </a:rPr>
              <a:t>许可证有效期</a:t>
            </a:r>
            <a:endParaRPr lang="zh-CN" altLang="zh-CN" sz="2000" dirty="0" smtClean="0">
              <a:latin typeface="微软雅黑" panose="020B0503020204020204" charset="-122"/>
              <a:ea typeface="微软雅黑" panose="020B0503020204020204" charset="-122"/>
            </a:endParaRPr>
          </a:p>
          <a:p>
            <a:pPr>
              <a:buFont typeface="Wingdings" panose="05000000000000000000" pitchFamily="2" charset="2"/>
              <a:buNone/>
              <a:defRPr/>
            </a:pPr>
            <a:r>
              <a:rPr lang="en-US" altLang="zh-CN" sz="2000" dirty="0" smtClean="0">
                <a:latin typeface="微软雅黑" panose="020B0503020204020204" charset="-122"/>
                <a:ea typeface="微软雅黑" panose="020B0503020204020204" charset="-122"/>
              </a:rPr>
              <a:t>5. </a:t>
            </a:r>
            <a:r>
              <a:rPr lang="zh-CN" altLang="zh-CN" sz="2000" dirty="0" smtClean="0">
                <a:latin typeface="微软雅黑" panose="020B0503020204020204" charset="-122"/>
                <a:ea typeface="微软雅黑" panose="020B0503020204020204" charset="-122"/>
              </a:rPr>
              <a:t>特级、一级动火证有效时间不超过</a:t>
            </a:r>
            <a:r>
              <a:rPr lang="en-US" altLang="zh-CN" sz="2000" b="1" dirty="0" smtClean="0">
                <a:solidFill>
                  <a:srgbClr val="FF0000"/>
                </a:solidFill>
                <a:latin typeface="微软雅黑" panose="020B0503020204020204" charset="-122"/>
                <a:ea typeface="微软雅黑" panose="020B0503020204020204" charset="-122"/>
              </a:rPr>
              <a:t>8</a:t>
            </a:r>
            <a:r>
              <a:rPr lang="zh-CN" altLang="zh-CN" sz="2000" b="1" dirty="0" smtClean="0">
                <a:solidFill>
                  <a:srgbClr val="FF0000"/>
                </a:solidFill>
                <a:latin typeface="微软雅黑" panose="020B0503020204020204" charset="-122"/>
                <a:ea typeface="微软雅黑" panose="020B0503020204020204" charset="-122"/>
              </a:rPr>
              <a:t>小时；</a:t>
            </a:r>
            <a:endParaRPr lang="zh-CN" altLang="zh-CN" sz="2000" b="1" dirty="0" smtClean="0">
              <a:solidFill>
                <a:srgbClr val="FF0000"/>
              </a:solidFill>
              <a:latin typeface="微软雅黑" panose="020B0503020204020204" charset="-122"/>
              <a:ea typeface="微软雅黑" panose="020B0503020204020204" charset="-122"/>
            </a:endParaRPr>
          </a:p>
          <a:p>
            <a:pPr>
              <a:buFont typeface="Wingdings" panose="05000000000000000000" pitchFamily="2" charset="2"/>
              <a:buNone/>
              <a:defRPr/>
            </a:pPr>
            <a:r>
              <a:rPr lang="en-US" altLang="zh-CN" sz="2000" dirty="0" smtClean="0">
                <a:latin typeface="微软雅黑" panose="020B0503020204020204" charset="-122"/>
                <a:ea typeface="微软雅黑" panose="020B0503020204020204" charset="-122"/>
              </a:rPr>
              <a:t>6. </a:t>
            </a:r>
            <a:r>
              <a:rPr lang="zh-CN" altLang="zh-CN" sz="2000" dirty="0" smtClean="0">
                <a:latin typeface="微软雅黑" panose="020B0503020204020204" charset="-122"/>
                <a:ea typeface="微软雅黑" panose="020B0503020204020204" charset="-122"/>
              </a:rPr>
              <a:t>二级动火证有效时间</a:t>
            </a:r>
            <a:r>
              <a:rPr lang="zh-CN" altLang="zh-CN" sz="2000" b="1" dirty="0" smtClean="0">
                <a:solidFill>
                  <a:srgbClr val="FF0000"/>
                </a:solidFill>
                <a:latin typeface="微软雅黑" panose="020B0503020204020204" charset="-122"/>
                <a:ea typeface="微软雅黑" panose="020B0503020204020204" charset="-122"/>
              </a:rPr>
              <a:t>不超过</a:t>
            </a:r>
            <a:r>
              <a:rPr lang="en-US" altLang="zh-CN" sz="2000" b="1" dirty="0" smtClean="0">
                <a:solidFill>
                  <a:srgbClr val="FF0000"/>
                </a:solidFill>
                <a:latin typeface="微软雅黑" panose="020B0503020204020204" charset="-122"/>
                <a:ea typeface="微软雅黑" panose="020B0503020204020204" charset="-122"/>
              </a:rPr>
              <a:t>3</a:t>
            </a:r>
            <a:r>
              <a:rPr lang="zh-CN" altLang="zh-CN" sz="2000" b="1" dirty="0" smtClean="0">
                <a:solidFill>
                  <a:srgbClr val="FF0000"/>
                </a:solidFill>
                <a:latin typeface="微软雅黑" panose="020B0503020204020204" charset="-122"/>
                <a:ea typeface="微软雅黑" panose="020B0503020204020204" charset="-122"/>
              </a:rPr>
              <a:t>天；</a:t>
            </a:r>
            <a:endParaRPr lang="zh-CN" altLang="zh-CN" sz="2000" b="1" dirty="0" smtClean="0">
              <a:solidFill>
                <a:srgbClr val="FF0000"/>
              </a:solidFill>
              <a:latin typeface="微软雅黑" panose="020B0503020204020204" charset="-122"/>
              <a:ea typeface="微软雅黑" panose="020B0503020204020204" charset="-122"/>
            </a:endParaRPr>
          </a:p>
          <a:p>
            <a:pPr>
              <a:buFont typeface="Wingdings" panose="05000000000000000000" pitchFamily="2" charset="2"/>
              <a:buNone/>
              <a:defRPr/>
            </a:pPr>
            <a:r>
              <a:rPr lang="en-US" altLang="zh-CN" sz="2000" b="1" dirty="0" smtClean="0">
                <a:solidFill>
                  <a:srgbClr val="FF0000"/>
                </a:solidFill>
                <a:latin typeface="微软雅黑" panose="020B0503020204020204" charset="-122"/>
                <a:ea typeface="微软雅黑" panose="020B0503020204020204" charset="-122"/>
              </a:rPr>
              <a:t>7. </a:t>
            </a:r>
            <a:r>
              <a:rPr lang="zh-CN" altLang="zh-CN" sz="2000" b="1" dirty="0" smtClean="0">
                <a:solidFill>
                  <a:srgbClr val="FF0000"/>
                </a:solidFill>
                <a:latin typeface="微软雅黑" panose="020B0503020204020204" charset="-122"/>
                <a:ea typeface="微软雅黑" panose="020B0503020204020204" charset="-122"/>
              </a:rPr>
              <a:t>与生产装置能完全隔离的建设工程项目，二级动火证</a:t>
            </a:r>
            <a:r>
              <a:rPr lang="en-US" altLang="zh-CN" sz="2000" b="1" dirty="0" smtClean="0">
                <a:solidFill>
                  <a:srgbClr val="FF0000"/>
                </a:solidFill>
                <a:latin typeface="微软雅黑" panose="020B0503020204020204" charset="-122"/>
                <a:ea typeface="微软雅黑" panose="020B0503020204020204" charset="-122"/>
              </a:rPr>
              <a:t>”</a:t>
            </a:r>
            <a:r>
              <a:rPr lang="zh-CN" altLang="zh-CN" sz="2000" b="1" dirty="0" smtClean="0">
                <a:solidFill>
                  <a:srgbClr val="FF0000"/>
                </a:solidFill>
                <a:latin typeface="微软雅黑" panose="020B0503020204020204" charset="-122"/>
                <a:ea typeface="微软雅黑" panose="020B0503020204020204" charset="-122"/>
              </a:rPr>
              <a:t>有效时间可延长，但不应超过</a:t>
            </a:r>
            <a:r>
              <a:rPr lang="en-US" altLang="zh-CN" sz="2000" b="1" dirty="0" smtClean="0">
                <a:solidFill>
                  <a:srgbClr val="FF0000"/>
                </a:solidFill>
                <a:latin typeface="微软雅黑" panose="020B0503020204020204" charset="-122"/>
                <a:ea typeface="微软雅黑" panose="020B0503020204020204" charset="-122"/>
              </a:rPr>
              <a:t>7</a:t>
            </a:r>
            <a:r>
              <a:rPr lang="zh-CN" altLang="zh-CN" sz="2000" b="1" dirty="0" smtClean="0">
                <a:solidFill>
                  <a:srgbClr val="FF0000"/>
                </a:solidFill>
                <a:latin typeface="微软雅黑" panose="020B0503020204020204" charset="-122"/>
                <a:ea typeface="微软雅黑" panose="020B0503020204020204" charset="-122"/>
              </a:rPr>
              <a:t>天；</a:t>
            </a:r>
            <a:endParaRPr lang="zh-CN" altLang="zh-CN" sz="2000" b="1" dirty="0" smtClean="0">
              <a:solidFill>
                <a:srgbClr val="FF0000"/>
              </a:solidFill>
              <a:latin typeface="微软雅黑" panose="020B0503020204020204" charset="-122"/>
              <a:ea typeface="微软雅黑" panose="020B0503020204020204" charset="-122"/>
            </a:endParaRPr>
          </a:p>
          <a:p>
            <a:pPr>
              <a:buFont typeface="Wingdings" panose="05000000000000000000" pitchFamily="2" charset="2"/>
              <a:buNone/>
              <a:defRPr/>
            </a:pPr>
            <a:r>
              <a:rPr lang="en-US" altLang="zh-CN" sz="2000" b="1" dirty="0" smtClean="0">
                <a:solidFill>
                  <a:srgbClr val="FF0000"/>
                </a:solidFill>
                <a:latin typeface="微软雅黑" panose="020B0503020204020204" charset="-122"/>
                <a:ea typeface="微软雅黑" panose="020B0503020204020204" charset="-122"/>
              </a:rPr>
              <a:t>8. </a:t>
            </a:r>
            <a:r>
              <a:rPr lang="zh-CN" altLang="zh-CN" sz="2000" b="1" dirty="0" smtClean="0">
                <a:solidFill>
                  <a:srgbClr val="FF0000"/>
                </a:solidFill>
                <a:latin typeface="微软雅黑" panose="020B0503020204020204" charset="-122"/>
                <a:ea typeface="微软雅黑" panose="020B0503020204020204" charset="-122"/>
              </a:rPr>
              <a:t>固定动火点，每半年检查认定一次；</a:t>
            </a:r>
            <a:endParaRPr lang="zh-CN" altLang="zh-CN" sz="2000" b="1" dirty="0" smtClean="0">
              <a:solidFill>
                <a:srgbClr val="FF0000"/>
              </a:solidFill>
              <a:latin typeface="微软雅黑" panose="020B0503020204020204" charset="-122"/>
              <a:ea typeface="微软雅黑" panose="020B0503020204020204" charset="-122"/>
            </a:endParaRPr>
          </a:p>
          <a:p>
            <a:pPr>
              <a:buFont typeface="Wingdings" panose="05000000000000000000" pitchFamily="2" charset="2"/>
              <a:buNone/>
              <a:defRPr/>
            </a:pPr>
            <a:r>
              <a:rPr lang="en-US" altLang="zh-CN" sz="2000" dirty="0" smtClean="0">
                <a:latin typeface="微软雅黑" panose="020B0503020204020204" charset="-122"/>
                <a:ea typeface="微软雅黑" panose="020B0503020204020204" charset="-122"/>
              </a:rPr>
              <a:t>9. </a:t>
            </a:r>
            <a:r>
              <a:rPr lang="zh-CN" altLang="zh-CN" sz="2000" dirty="0" smtClean="0">
                <a:latin typeface="微软雅黑" panose="020B0503020204020204" charset="-122"/>
                <a:ea typeface="微软雅黑" panose="020B0503020204020204" charset="-122"/>
              </a:rPr>
              <a:t>动火作业超过有效期的，应重新办理动火证。</a:t>
            </a:r>
            <a:endParaRPr lang="zh-CN" altLang="zh-CN" sz="2000" dirty="0" smtClean="0">
              <a:latin typeface="微软雅黑" panose="020B0503020204020204" charset="-122"/>
              <a:ea typeface="微软雅黑" panose="020B0503020204020204" charset="-122"/>
            </a:endParaRPr>
          </a:p>
          <a:p>
            <a:pPr>
              <a:defRPr/>
            </a:pPr>
            <a:endParaRPr lang="zh-CN" altLang="en-US" sz="2000" dirty="0" smtClean="0">
              <a:latin typeface="微软雅黑" panose="020B0503020204020204" charset="-122"/>
              <a:ea typeface="微软雅黑" panose="020B0503020204020204" charset="-122"/>
            </a:endParaRPr>
          </a:p>
          <a:p>
            <a:endParaRPr lang="zh-CN" altLang="en-US" sz="2000" dirty="0" smtClean="0">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 </a:t>
            </a:r>
            <a:endParaRPr lang="zh-CN" altLang="en-US" dirty="0"/>
          </a:p>
        </p:txBody>
      </p:sp>
      <p:sp>
        <p:nvSpPr>
          <p:cNvPr id="3" name="内容占位符 2"/>
          <p:cNvSpPr>
            <a:spLocks noGrp="1"/>
          </p:cNvSpPr>
          <p:nvPr>
            <p:ph idx="1"/>
          </p:nvPr>
        </p:nvSpPr>
        <p:spPr>
          <a:xfrm>
            <a:off x="42545" y="260350"/>
            <a:ext cx="12067540" cy="576580"/>
          </a:xfrm>
          <a:solidFill>
            <a:srgbClr val="0070C0"/>
          </a:solidFill>
        </p:spPr>
        <p:txBody>
          <a:bodyPr/>
          <a:lstStyle/>
          <a:p>
            <a:pPr>
              <a:buNone/>
              <a:defRPr/>
            </a:pPr>
            <a:r>
              <a:rPr lang="zh-CN" altLang="en-US" sz="2800" b="1" dirty="0" smtClean="0">
                <a:solidFill>
                  <a:schemeClr val="bg1"/>
                </a:solidFill>
                <a:latin typeface="微软雅黑" panose="020B0503020204020204" charset="-122"/>
                <a:ea typeface="微软雅黑" panose="020B0503020204020204" charset="-122"/>
                <a:sym typeface="黑体" panose="02010609060101010101" pitchFamily="49" charset="-122"/>
              </a:rPr>
              <a:t>                                 三、动火作业有哪些潜在的风险？</a:t>
            </a:r>
            <a:endParaRPr lang="zh-CN" altLang="en-US" sz="2800" b="1" dirty="0" smtClean="0">
              <a:solidFill>
                <a:schemeClr val="bg1"/>
              </a:solidFill>
              <a:latin typeface="微软雅黑" panose="020B0503020204020204" charset="-122"/>
              <a:ea typeface="微软雅黑" panose="020B0503020204020204" charset="-122"/>
              <a:sym typeface="黑体" panose="02010609060101010101" pitchFamily="49" charset="-122"/>
            </a:endParaRPr>
          </a:p>
        </p:txBody>
      </p:sp>
      <p:pic>
        <p:nvPicPr>
          <p:cNvPr id="4" name="Picture 6" descr="宁波善高"/>
          <p:cNvPicPr>
            <a:picLocks noChangeAspect="1" noChangeArrowheads="1"/>
          </p:cNvPicPr>
          <p:nvPr/>
        </p:nvPicPr>
        <p:blipFill>
          <a:blip r:embed="rId1" cstate="print"/>
          <a:srcRect b="10244"/>
          <a:stretch>
            <a:fillRect/>
          </a:stretch>
        </p:blipFill>
        <p:spPr bwMode="auto">
          <a:xfrm>
            <a:off x="125095" y="1084580"/>
            <a:ext cx="12066905" cy="57734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 </a:t>
            </a:r>
            <a:endParaRPr lang="zh-CN" altLang="en-US" dirty="0"/>
          </a:p>
        </p:txBody>
      </p:sp>
      <p:sp>
        <p:nvSpPr>
          <p:cNvPr id="3" name="内容占位符 2"/>
          <p:cNvSpPr>
            <a:spLocks noGrp="1"/>
          </p:cNvSpPr>
          <p:nvPr>
            <p:ph idx="1"/>
          </p:nvPr>
        </p:nvSpPr>
        <p:spPr>
          <a:xfrm>
            <a:off x="-635" y="513080"/>
            <a:ext cx="12192635" cy="539750"/>
          </a:xfrm>
          <a:solidFill>
            <a:srgbClr val="0070C0"/>
          </a:solidFill>
        </p:spPr>
        <p:txBody>
          <a:bodyPr>
            <a:normAutofit lnSpcReduction="10000"/>
          </a:bodyPr>
          <a:lstStyle/>
          <a:p>
            <a:pPr>
              <a:buNone/>
            </a:pPr>
            <a:r>
              <a:rPr lang="zh-CN" altLang="en-US" b="1" dirty="0" smtClean="0">
                <a:solidFill>
                  <a:schemeClr val="bg1"/>
                </a:solidFill>
                <a:latin typeface="微软雅黑" panose="020B0503020204020204" charset="-122"/>
                <a:ea typeface="微软雅黑" panose="020B0503020204020204" charset="-122"/>
                <a:sym typeface="黑体" panose="02010609060101010101" pitchFamily="49" charset="-122"/>
              </a:rPr>
              <a:t>                                    </a:t>
            </a:r>
            <a:r>
              <a:rPr lang="zh-CN" altLang="en-US" sz="2800" b="1" dirty="0" smtClean="0">
                <a:solidFill>
                  <a:schemeClr val="bg1"/>
                </a:solidFill>
                <a:latin typeface="微软雅黑" panose="020B0503020204020204" charset="-122"/>
                <a:ea typeface="微软雅黑" panose="020B0503020204020204" charset="-122"/>
                <a:sym typeface="黑体" panose="02010609060101010101" pitchFamily="49" charset="-122"/>
              </a:rPr>
              <a:t>十一、动火作业分析人员职责</a:t>
            </a:r>
            <a:endParaRPr lang="zh-CN" altLang="en-US" sz="2800" b="1" dirty="0" smtClean="0">
              <a:solidFill>
                <a:schemeClr val="bg1"/>
              </a:solidFill>
              <a:latin typeface="微软雅黑" panose="020B0503020204020204" charset="-122"/>
              <a:ea typeface="微软雅黑" panose="020B0503020204020204" charset="-122"/>
              <a:sym typeface="黑体" panose="02010609060101010101" pitchFamily="49" charset="-122"/>
            </a:endParaRPr>
          </a:p>
        </p:txBody>
      </p:sp>
      <p:sp>
        <p:nvSpPr>
          <p:cNvPr id="4" name="矩形 3"/>
          <p:cNvSpPr/>
          <p:nvPr/>
        </p:nvSpPr>
        <p:spPr>
          <a:xfrm>
            <a:off x="482600" y="2280920"/>
            <a:ext cx="6606540" cy="2245360"/>
          </a:xfrm>
          <a:prstGeom prst="rect">
            <a:avLst/>
          </a:prstGeom>
          <a:solidFill>
            <a:schemeClr val="bg1"/>
          </a:solidFill>
          <a:ln w="19050">
            <a:noFill/>
          </a:ln>
        </p:spPr>
        <p:txBody>
          <a:bodyPr wrap="square">
            <a:spAutoFit/>
          </a:bodyPr>
          <a:lstStyle/>
          <a:p>
            <a:pPr marL="514350" indent="-514350">
              <a:buFont typeface="+mj-lt"/>
              <a:buAutoNum type="arabicPeriod"/>
              <a:defRPr/>
            </a:pPr>
            <a:r>
              <a:rPr lang="zh-CN" altLang="en-US" sz="2000" dirty="0" smtClean="0">
                <a:solidFill>
                  <a:schemeClr val="tx1"/>
                </a:solidFill>
                <a:latin typeface="微软雅黑" panose="020B0503020204020204" charset="-122"/>
                <a:ea typeface="微软雅黑" panose="020B0503020204020204" charset="-122"/>
                <a:cs typeface="+mj-cs"/>
                <a:sym typeface="黑体" panose="02010609060101010101" pitchFamily="49" charset="-122"/>
              </a:rPr>
              <a:t>动火分析人对动火分析、方法和结果负责。</a:t>
            </a:r>
            <a:endParaRPr lang="en-US" altLang="zh-CN" sz="2000" dirty="0" smtClean="0">
              <a:solidFill>
                <a:schemeClr val="tx1"/>
              </a:solidFill>
              <a:latin typeface="微软雅黑" panose="020B0503020204020204" charset="-122"/>
              <a:ea typeface="微软雅黑" panose="020B0503020204020204" charset="-122"/>
              <a:cs typeface="+mj-cs"/>
              <a:sym typeface="黑体" panose="02010609060101010101" pitchFamily="49" charset="-122"/>
            </a:endParaRPr>
          </a:p>
          <a:p>
            <a:pPr marL="514350" indent="-514350">
              <a:buFont typeface="+mj-lt"/>
              <a:buAutoNum type="arabicPeriod"/>
              <a:defRPr/>
            </a:pPr>
            <a:endParaRPr lang="en-US" altLang="zh-CN" sz="2000" dirty="0" smtClean="0">
              <a:solidFill>
                <a:schemeClr val="tx1"/>
              </a:solidFill>
              <a:latin typeface="微软雅黑" panose="020B0503020204020204" charset="-122"/>
              <a:ea typeface="微软雅黑" panose="020B0503020204020204" charset="-122"/>
              <a:cs typeface="+mj-cs"/>
              <a:sym typeface="黑体" panose="02010609060101010101" pitchFamily="49" charset="-122"/>
            </a:endParaRPr>
          </a:p>
          <a:p>
            <a:pPr marL="514350" indent="-514350">
              <a:buFont typeface="+mj-lt"/>
              <a:buAutoNum type="arabicPeriod"/>
              <a:defRPr/>
            </a:pPr>
            <a:r>
              <a:rPr lang="zh-CN" altLang="en-US" sz="2000" dirty="0" smtClean="0">
                <a:solidFill>
                  <a:schemeClr val="tx1"/>
                </a:solidFill>
                <a:latin typeface="微软雅黑" panose="020B0503020204020204" charset="-122"/>
                <a:ea typeface="微软雅黑" panose="020B0503020204020204" charset="-122"/>
                <a:cs typeface="+mj-cs"/>
                <a:sym typeface="黑体" panose="02010609060101010101" pitchFamily="49" charset="-122"/>
              </a:rPr>
              <a:t>应根据动火部门的要求，到现场取样分析。</a:t>
            </a:r>
            <a:endParaRPr lang="en-US" altLang="zh-CN" sz="2000" dirty="0" smtClean="0">
              <a:solidFill>
                <a:schemeClr val="tx1"/>
              </a:solidFill>
              <a:latin typeface="微软雅黑" panose="020B0503020204020204" charset="-122"/>
              <a:ea typeface="微软雅黑" panose="020B0503020204020204" charset="-122"/>
              <a:cs typeface="+mj-cs"/>
              <a:sym typeface="黑体" panose="02010609060101010101" pitchFamily="49" charset="-122"/>
            </a:endParaRPr>
          </a:p>
          <a:p>
            <a:pPr marL="514350" indent="-514350">
              <a:defRPr/>
            </a:pPr>
            <a:endParaRPr lang="en-US" altLang="zh-CN" sz="2000" dirty="0" smtClean="0">
              <a:solidFill>
                <a:schemeClr val="tx1"/>
              </a:solidFill>
              <a:latin typeface="微软雅黑" panose="020B0503020204020204" charset="-122"/>
              <a:ea typeface="微软雅黑" panose="020B0503020204020204" charset="-122"/>
              <a:cs typeface="+mj-cs"/>
              <a:sym typeface="黑体" panose="02010609060101010101" pitchFamily="49" charset="-122"/>
            </a:endParaRPr>
          </a:p>
          <a:p>
            <a:pPr marL="514350" indent="-514350">
              <a:defRPr/>
            </a:pPr>
            <a:r>
              <a:rPr lang="en-US" altLang="zh-CN" sz="2000" dirty="0" smtClean="0">
                <a:solidFill>
                  <a:schemeClr val="tx1"/>
                </a:solidFill>
                <a:latin typeface="微软雅黑" panose="020B0503020204020204" charset="-122"/>
                <a:ea typeface="微软雅黑" panose="020B0503020204020204" charset="-122"/>
                <a:cs typeface="+mj-cs"/>
                <a:sym typeface="黑体" panose="02010609060101010101" pitchFamily="49" charset="-122"/>
              </a:rPr>
              <a:t>3.   </a:t>
            </a:r>
            <a:r>
              <a:rPr lang="zh-CN" altLang="en-US" sz="2000" dirty="0" smtClean="0">
                <a:solidFill>
                  <a:schemeClr val="tx1"/>
                </a:solidFill>
                <a:latin typeface="微软雅黑" panose="020B0503020204020204" charset="-122"/>
                <a:ea typeface="微软雅黑" panose="020B0503020204020204" charset="-122"/>
                <a:cs typeface="+mj-cs"/>
                <a:sym typeface="黑体" panose="02010609060101010101" pitchFamily="49" charset="-122"/>
              </a:rPr>
              <a:t>在动火证上填写取样时间和分析数据并签字。</a:t>
            </a:r>
            <a:endParaRPr lang="en-US" altLang="zh-CN" sz="2000" dirty="0" smtClean="0">
              <a:solidFill>
                <a:schemeClr val="tx1"/>
              </a:solidFill>
              <a:latin typeface="微软雅黑" panose="020B0503020204020204" charset="-122"/>
              <a:ea typeface="微软雅黑" panose="020B0503020204020204" charset="-122"/>
              <a:cs typeface="+mj-cs"/>
              <a:sym typeface="黑体" panose="02010609060101010101" pitchFamily="49" charset="-122"/>
            </a:endParaRPr>
          </a:p>
          <a:p>
            <a:pPr marL="514350" indent="-514350">
              <a:buFont typeface="+mj-lt"/>
              <a:buAutoNum type="arabicPeriod"/>
              <a:defRPr/>
            </a:pPr>
            <a:endParaRPr lang="en-US" altLang="zh-CN" sz="2000" dirty="0" smtClean="0">
              <a:solidFill>
                <a:schemeClr val="tx1"/>
              </a:solidFill>
              <a:latin typeface="微软雅黑" panose="020B0503020204020204" charset="-122"/>
              <a:ea typeface="微软雅黑" panose="020B0503020204020204" charset="-122"/>
              <a:cs typeface="+mj-cs"/>
              <a:sym typeface="黑体" panose="02010609060101010101" pitchFamily="49" charset="-122"/>
            </a:endParaRPr>
          </a:p>
          <a:p>
            <a:pPr marL="514350" indent="-514350">
              <a:defRPr/>
            </a:pPr>
            <a:r>
              <a:rPr lang="en-US" altLang="zh-CN" sz="2000" dirty="0" smtClean="0">
                <a:solidFill>
                  <a:schemeClr val="tx1"/>
                </a:solidFill>
                <a:latin typeface="微软雅黑" panose="020B0503020204020204" charset="-122"/>
                <a:ea typeface="微软雅黑" panose="020B0503020204020204" charset="-122"/>
                <a:cs typeface="+mj-cs"/>
                <a:sym typeface="黑体" panose="02010609060101010101" pitchFamily="49" charset="-122"/>
              </a:rPr>
              <a:t>4.   </a:t>
            </a:r>
            <a:r>
              <a:rPr lang="zh-CN" altLang="en-US" sz="2000" dirty="0" smtClean="0">
                <a:solidFill>
                  <a:schemeClr val="tx1"/>
                </a:solidFill>
                <a:latin typeface="微软雅黑" panose="020B0503020204020204" charset="-122"/>
                <a:ea typeface="微软雅黑" panose="020B0503020204020204" charset="-122"/>
                <a:cs typeface="+mj-cs"/>
                <a:sym typeface="黑体" panose="02010609060101010101" pitchFamily="49" charset="-122"/>
              </a:rPr>
              <a:t>不得用合格等字样代替分析数据和分析数据单位。</a:t>
            </a:r>
            <a:endParaRPr lang="zh-CN" altLang="en-US" sz="2000" dirty="0" smtClean="0">
              <a:solidFill>
                <a:schemeClr val="tx1"/>
              </a:solidFill>
              <a:latin typeface="微软雅黑" panose="020B0503020204020204" charset="-122"/>
              <a:ea typeface="微软雅黑" panose="020B0503020204020204" charset="-122"/>
              <a:cs typeface="+mj-cs"/>
              <a:sym typeface="黑体" panose="02010609060101010101" pitchFamily="49" charset="-122"/>
            </a:endParaRPr>
          </a:p>
        </p:txBody>
      </p:sp>
      <p:pic>
        <p:nvPicPr>
          <p:cNvPr id="5" name="图片 3" descr="快速检测箱井口检测"/>
          <p:cNvPicPr>
            <a:picLocks noChangeAspect="1" noChangeArrowheads="1"/>
          </p:cNvPicPr>
          <p:nvPr/>
        </p:nvPicPr>
        <p:blipFill>
          <a:blip r:embed="rId1" cstate="print"/>
          <a:srcRect/>
          <a:stretch>
            <a:fillRect/>
          </a:stretch>
        </p:blipFill>
        <p:spPr bwMode="auto">
          <a:xfrm>
            <a:off x="7369810" y="1757045"/>
            <a:ext cx="4230370" cy="415480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 </a:t>
            </a:r>
            <a:endParaRPr lang="zh-CN" altLang="en-US" dirty="0"/>
          </a:p>
        </p:txBody>
      </p:sp>
      <p:sp>
        <p:nvSpPr>
          <p:cNvPr id="3" name="内容占位符 2"/>
          <p:cNvSpPr>
            <a:spLocks noGrp="1"/>
          </p:cNvSpPr>
          <p:nvPr>
            <p:ph idx="1"/>
          </p:nvPr>
        </p:nvSpPr>
        <p:spPr>
          <a:xfrm>
            <a:off x="0" y="747395"/>
            <a:ext cx="12192000" cy="557530"/>
          </a:xfrm>
          <a:solidFill>
            <a:srgbClr val="0070C0"/>
          </a:solidFill>
        </p:spPr>
        <p:txBody>
          <a:bodyPr/>
          <a:lstStyle/>
          <a:p>
            <a:pPr>
              <a:buNone/>
            </a:pPr>
            <a:r>
              <a:rPr lang="zh-CN" altLang="en-US" b="1" dirty="0" smtClean="0">
                <a:solidFill>
                  <a:schemeClr val="bg1"/>
                </a:solidFill>
                <a:latin typeface="微软雅黑" panose="020B0503020204020204" charset="-122"/>
                <a:ea typeface="微软雅黑" panose="020B0503020204020204" charset="-122"/>
                <a:sym typeface="黑体" panose="02010609060101010101" pitchFamily="49" charset="-122"/>
              </a:rPr>
              <a:t>                                     十二、安全分析的注意事项</a:t>
            </a:r>
            <a:endParaRPr lang="zh-CN" altLang="en-US" b="1" dirty="0" smtClean="0">
              <a:solidFill>
                <a:schemeClr val="bg1"/>
              </a:solidFill>
              <a:latin typeface="微软雅黑" panose="020B0503020204020204" charset="-122"/>
              <a:ea typeface="微软雅黑" panose="020B0503020204020204" charset="-122"/>
              <a:sym typeface="黑体" panose="02010609060101010101" pitchFamily="49" charset="-122"/>
            </a:endParaRPr>
          </a:p>
        </p:txBody>
      </p:sp>
      <p:sp>
        <p:nvSpPr>
          <p:cNvPr id="4" name="矩形 3"/>
          <p:cNvSpPr/>
          <p:nvPr/>
        </p:nvSpPr>
        <p:spPr>
          <a:xfrm>
            <a:off x="397510" y="2439670"/>
            <a:ext cx="6541770" cy="3169285"/>
          </a:xfrm>
          <a:prstGeom prst="rect">
            <a:avLst/>
          </a:prstGeom>
          <a:solidFill>
            <a:schemeClr val="bg1"/>
          </a:solidFill>
          <a:ln w="19050">
            <a:noFill/>
          </a:ln>
        </p:spPr>
        <p:txBody>
          <a:bodyPr wrap="square">
            <a:spAutoFit/>
          </a:bodyPr>
          <a:lstStyle/>
          <a:p>
            <a:pPr marL="514350" indent="-514350">
              <a:buFont typeface="+mj-lt"/>
              <a:buAutoNum type="arabicPeriod"/>
              <a:defRPr/>
            </a:pPr>
            <a:r>
              <a:rPr lang="zh-CN" altLang="en-US" sz="2000" dirty="0" smtClean="0">
                <a:solidFill>
                  <a:schemeClr val="tx1"/>
                </a:solidFill>
                <a:latin typeface="微软雅黑" panose="020B0503020204020204" charset="-122"/>
                <a:ea typeface="微软雅黑" panose="020B0503020204020204" charset="-122"/>
                <a:cs typeface="+mj-cs"/>
                <a:sym typeface="黑体" panose="02010609060101010101" pitchFamily="49" charset="-122"/>
              </a:rPr>
              <a:t>分析仪器必须严格保持良好状态，定期进行校正。</a:t>
            </a:r>
            <a:endParaRPr lang="en-US" altLang="zh-CN" sz="2000" dirty="0" smtClean="0">
              <a:solidFill>
                <a:schemeClr val="tx1"/>
              </a:solidFill>
              <a:latin typeface="微软雅黑" panose="020B0503020204020204" charset="-122"/>
              <a:ea typeface="微软雅黑" panose="020B0503020204020204" charset="-122"/>
              <a:cs typeface="+mj-cs"/>
              <a:sym typeface="黑体" panose="02010609060101010101" pitchFamily="49" charset="-122"/>
            </a:endParaRPr>
          </a:p>
          <a:p>
            <a:pPr marL="514350" indent="-514350">
              <a:buFont typeface="+mj-lt"/>
              <a:buAutoNum type="arabicPeriod"/>
              <a:defRPr/>
            </a:pPr>
            <a:r>
              <a:rPr lang="zh-CN" altLang="en-US" sz="2000" dirty="0" smtClean="0">
                <a:solidFill>
                  <a:schemeClr val="tx1"/>
                </a:solidFill>
                <a:latin typeface="微软雅黑" panose="020B0503020204020204" charset="-122"/>
                <a:ea typeface="微软雅黑" panose="020B0503020204020204" charset="-122"/>
                <a:cs typeface="+mj-cs"/>
                <a:sym typeface="黑体" panose="02010609060101010101" pitchFamily="49" charset="-122"/>
              </a:rPr>
              <a:t>要分清对象是哪一类安全分析。</a:t>
            </a:r>
            <a:endParaRPr lang="en-US" altLang="zh-CN" sz="2000" dirty="0" smtClean="0">
              <a:solidFill>
                <a:schemeClr val="tx1"/>
              </a:solidFill>
              <a:latin typeface="微软雅黑" panose="020B0503020204020204" charset="-122"/>
              <a:ea typeface="微软雅黑" panose="020B0503020204020204" charset="-122"/>
              <a:cs typeface="+mj-cs"/>
              <a:sym typeface="黑体" panose="02010609060101010101" pitchFamily="49" charset="-122"/>
            </a:endParaRPr>
          </a:p>
          <a:p>
            <a:pPr marL="514350" indent="-514350">
              <a:buFont typeface="+mj-lt"/>
              <a:buAutoNum type="arabicPeriod"/>
              <a:defRPr/>
            </a:pPr>
            <a:r>
              <a:rPr lang="zh-CN" altLang="en-US" sz="2000" dirty="0" smtClean="0">
                <a:solidFill>
                  <a:schemeClr val="tx1"/>
                </a:solidFill>
                <a:latin typeface="微软雅黑" panose="020B0503020204020204" charset="-122"/>
                <a:ea typeface="微软雅黑" panose="020B0503020204020204" charset="-122"/>
                <a:cs typeface="+mj-cs"/>
                <a:sym typeface="黑体" panose="02010609060101010101" pitchFamily="49" charset="-122"/>
              </a:rPr>
              <a:t>应了解容器及管道采用的净化（置换）方法。</a:t>
            </a:r>
            <a:endParaRPr lang="en-US" altLang="zh-CN" sz="2000" dirty="0" smtClean="0">
              <a:solidFill>
                <a:schemeClr val="tx1"/>
              </a:solidFill>
              <a:latin typeface="微软雅黑" panose="020B0503020204020204" charset="-122"/>
              <a:ea typeface="微软雅黑" panose="020B0503020204020204" charset="-122"/>
              <a:cs typeface="+mj-cs"/>
              <a:sym typeface="黑体" panose="02010609060101010101" pitchFamily="49" charset="-122"/>
            </a:endParaRPr>
          </a:p>
          <a:p>
            <a:pPr marL="514350" indent="-514350">
              <a:buFont typeface="+mj-lt"/>
              <a:buAutoNum type="arabicPeriod"/>
              <a:defRPr/>
            </a:pPr>
            <a:r>
              <a:rPr lang="zh-CN" altLang="en-US" sz="2000" dirty="0" smtClean="0">
                <a:solidFill>
                  <a:schemeClr val="tx1"/>
                </a:solidFill>
                <a:latin typeface="微软雅黑" panose="020B0503020204020204" charset="-122"/>
                <a:ea typeface="微软雅黑" panose="020B0503020204020204" charset="-122"/>
                <a:cs typeface="+mj-cs"/>
                <a:sym typeface="黑体" panose="02010609060101010101" pitchFamily="49" charset="-122"/>
              </a:rPr>
              <a:t>检查检测现场与分析取样有关的安全措施是否落实。</a:t>
            </a:r>
            <a:endParaRPr lang="en-US" altLang="zh-CN" sz="2000" dirty="0" smtClean="0">
              <a:solidFill>
                <a:schemeClr val="tx1"/>
              </a:solidFill>
              <a:latin typeface="微软雅黑" panose="020B0503020204020204" charset="-122"/>
              <a:ea typeface="微软雅黑" panose="020B0503020204020204" charset="-122"/>
              <a:cs typeface="+mj-cs"/>
              <a:sym typeface="黑体" panose="02010609060101010101" pitchFamily="49" charset="-122"/>
            </a:endParaRPr>
          </a:p>
          <a:p>
            <a:pPr marL="514350" indent="-514350">
              <a:buFont typeface="+mj-lt"/>
              <a:buAutoNum type="arabicPeriod"/>
              <a:defRPr/>
            </a:pPr>
            <a:r>
              <a:rPr lang="zh-CN" altLang="en-US" sz="2000" dirty="0" smtClean="0">
                <a:solidFill>
                  <a:schemeClr val="tx1"/>
                </a:solidFill>
                <a:latin typeface="微软雅黑" panose="020B0503020204020204" charset="-122"/>
                <a:ea typeface="微软雅黑" panose="020B0503020204020204" charset="-122"/>
                <a:cs typeface="+mj-cs"/>
                <a:sym typeface="黑体" panose="02010609060101010101" pitchFamily="49" charset="-122"/>
              </a:rPr>
              <a:t>写清楚具体的取样部位和取样点。</a:t>
            </a:r>
            <a:endParaRPr lang="en-US" altLang="zh-CN" sz="2000" dirty="0" smtClean="0">
              <a:solidFill>
                <a:schemeClr val="tx1"/>
              </a:solidFill>
              <a:latin typeface="微软雅黑" panose="020B0503020204020204" charset="-122"/>
              <a:ea typeface="微软雅黑" panose="020B0503020204020204" charset="-122"/>
              <a:cs typeface="+mj-cs"/>
              <a:sym typeface="黑体" panose="02010609060101010101" pitchFamily="49" charset="-122"/>
            </a:endParaRPr>
          </a:p>
          <a:p>
            <a:pPr marL="514350" indent="-514350">
              <a:buFont typeface="+mj-lt"/>
              <a:buAutoNum type="arabicPeriod"/>
              <a:defRPr/>
            </a:pPr>
            <a:r>
              <a:rPr lang="zh-CN" altLang="en-US" sz="2000" dirty="0" smtClean="0">
                <a:solidFill>
                  <a:schemeClr val="tx1"/>
                </a:solidFill>
                <a:latin typeface="微软雅黑" panose="020B0503020204020204" charset="-122"/>
                <a:ea typeface="微软雅黑" panose="020B0503020204020204" charset="-122"/>
                <a:cs typeface="+mj-cs"/>
                <a:sym typeface="黑体" panose="02010609060101010101" pitchFamily="49" charset="-122"/>
              </a:rPr>
              <a:t>必须注意死角地方。</a:t>
            </a:r>
            <a:endParaRPr lang="en-US" altLang="zh-CN" sz="2000" dirty="0" smtClean="0">
              <a:solidFill>
                <a:schemeClr val="tx1"/>
              </a:solidFill>
              <a:latin typeface="微软雅黑" panose="020B0503020204020204" charset="-122"/>
              <a:ea typeface="微软雅黑" panose="020B0503020204020204" charset="-122"/>
              <a:cs typeface="+mj-cs"/>
              <a:sym typeface="黑体" panose="02010609060101010101" pitchFamily="49" charset="-122"/>
            </a:endParaRPr>
          </a:p>
          <a:p>
            <a:pPr marL="514350" indent="-514350">
              <a:buFont typeface="+mj-lt"/>
              <a:buAutoNum type="arabicPeriod"/>
              <a:defRPr/>
            </a:pPr>
            <a:r>
              <a:rPr lang="zh-CN" altLang="en-US" sz="2000" dirty="0" smtClean="0">
                <a:solidFill>
                  <a:schemeClr val="tx1"/>
                </a:solidFill>
                <a:latin typeface="微软雅黑" panose="020B0503020204020204" charset="-122"/>
                <a:ea typeface="微软雅黑" panose="020B0503020204020204" charset="-122"/>
                <a:cs typeface="+mj-cs"/>
                <a:sym typeface="黑体" panose="02010609060101010101" pitchFamily="49" charset="-122"/>
              </a:rPr>
              <a:t>对刚惊醒吹归和置换的设备或加热吹归的设备，应静待</a:t>
            </a:r>
            <a:r>
              <a:rPr lang="en-US" altLang="zh-CN" sz="2000" dirty="0" smtClean="0">
                <a:solidFill>
                  <a:schemeClr val="tx1"/>
                </a:solidFill>
                <a:latin typeface="微软雅黑" panose="020B0503020204020204" charset="-122"/>
                <a:ea typeface="微软雅黑" panose="020B0503020204020204" charset="-122"/>
                <a:cs typeface="+mj-cs"/>
                <a:sym typeface="黑体" panose="02010609060101010101" pitchFamily="49" charset="-122"/>
              </a:rPr>
              <a:t>1~2</a:t>
            </a:r>
            <a:r>
              <a:rPr lang="zh-CN" altLang="en-US" sz="2000" dirty="0" smtClean="0">
                <a:solidFill>
                  <a:schemeClr val="tx1"/>
                </a:solidFill>
                <a:latin typeface="微软雅黑" panose="020B0503020204020204" charset="-122"/>
                <a:ea typeface="微软雅黑" panose="020B0503020204020204" charset="-122"/>
                <a:cs typeface="+mj-cs"/>
                <a:sym typeface="黑体" panose="02010609060101010101" pitchFamily="49" charset="-122"/>
              </a:rPr>
              <a:t>小时再取样，以便空气中可燃物充分混合，确保取样代表性。</a:t>
            </a:r>
            <a:endParaRPr lang="en-US" altLang="zh-CN" sz="2000" dirty="0" smtClean="0">
              <a:solidFill>
                <a:schemeClr val="tx1"/>
              </a:solidFill>
              <a:latin typeface="微软雅黑" panose="020B0503020204020204" charset="-122"/>
              <a:ea typeface="微软雅黑" panose="020B0503020204020204" charset="-122"/>
              <a:cs typeface="+mj-cs"/>
              <a:sym typeface="黑体" panose="02010609060101010101" pitchFamily="49" charset="-122"/>
            </a:endParaRPr>
          </a:p>
          <a:p>
            <a:pPr marL="514350" indent="-514350">
              <a:buFont typeface="+mj-lt"/>
              <a:buAutoNum type="arabicPeriod"/>
              <a:defRPr/>
            </a:pPr>
            <a:r>
              <a:rPr lang="zh-CN" altLang="en-US" sz="2000" dirty="0" smtClean="0">
                <a:solidFill>
                  <a:schemeClr val="tx1"/>
                </a:solidFill>
                <a:latin typeface="微软雅黑" panose="020B0503020204020204" charset="-122"/>
                <a:ea typeface="微软雅黑" panose="020B0503020204020204" charset="-122"/>
                <a:cs typeface="+mj-cs"/>
                <a:sym typeface="黑体" panose="02010609060101010101" pitchFamily="49" charset="-122"/>
              </a:rPr>
              <a:t>特殊动火作业取样分析后，应当留样。</a:t>
            </a:r>
            <a:endParaRPr lang="zh-CN" altLang="en-US" sz="2000" dirty="0" smtClean="0">
              <a:solidFill>
                <a:schemeClr val="tx1"/>
              </a:solidFill>
              <a:latin typeface="微软雅黑" panose="020B0503020204020204" charset="-122"/>
              <a:ea typeface="微软雅黑" panose="020B0503020204020204" charset="-122"/>
              <a:cs typeface="+mj-cs"/>
              <a:sym typeface="黑体" panose="02010609060101010101" pitchFamily="49" charset="-122"/>
            </a:endParaRPr>
          </a:p>
        </p:txBody>
      </p:sp>
      <p:pic>
        <p:nvPicPr>
          <p:cNvPr id="5" name="图片 6" descr="C:\Users\wangrg\AppData\Local\Microsoft\Windows\Temporary Internet Files\Content.Word\IMG_1016.jpg"/>
          <p:cNvPicPr>
            <a:picLocks noChangeAspect="1" noChangeArrowheads="1"/>
          </p:cNvPicPr>
          <p:nvPr/>
        </p:nvPicPr>
        <p:blipFill>
          <a:blip r:embed="rId1" cstate="print"/>
          <a:srcRect l="5978" t="31825" r="3949" b="41103"/>
          <a:stretch>
            <a:fillRect/>
          </a:stretch>
        </p:blipFill>
        <p:spPr bwMode="auto">
          <a:xfrm>
            <a:off x="7329805" y="1883410"/>
            <a:ext cx="4434205" cy="4268470"/>
          </a:xfrm>
          <a:prstGeom prst="rect">
            <a:avLst/>
          </a:prstGeom>
          <a:noFill/>
          <a:ln w="19050">
            <a:solidFill>
              <a:srgbClr val="0070C0"/>
            </a:solid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 </a:t>
            </a:r>
            <a:endParaRPr lang="zh-CN" altLang="en-US" dirty="0"/>
          </a:p>
        </p:txBody>
      </p:sp>
      <p:sp>
        <p:nvSpPr>
          <p:cNvPr id="3" name="内容占位符 2"/>
          <p:cNvSpPr>
            <a:spLocks noGrp="1"/>
          </p:cNvSpPr>
          <p:nvPr>
            <p:ph idx="1"/>
          </p:nvPr>
        </p:nvSpPr>
        <p:spPr>
          <a:xfrm>
            <a:off x="0" y="535305"/>
            <a:ext cx="12192000" cy="517525"/>
          </a:xfrm>
          <a:solidFill>
            <a:srgbClr val="0070C0"/>
          </a:solidFill>
        </p:spPr>
        <p:txBody>
          <a:bodyPr>
            <a:normAutofit fontScale="90000"/>
          </a:bodyPr>
          <a:lstStyle/>
          <a:p>
            <a:pPr>
              <a:buNone/>
            </a:pPr>
            <a:r>
              <a:rPr lang="zh-CN" altLang="en-US" sz="2800" b="1" dirty="0" smtClean="0">
                <a:solidFill>
                  <a:schemeClr val="bg1"/>
                </a:solidFill>
                <a:latin typeface="微软雅黑" panose="020B0503020204020204" charset="-122"/>
                <a:ea typeface="微软雅黑" panose="020B0503020204020204" charset="-122"/>
                <a:sym typeface="黑体" panose="02010609060101010101" pitchFamily="49" charset="-122"/>
              </a:rPr>
              <a:t>                          十三、测爆仪简介</a:t>
            </a:r>
            <a:endParaRPr lang="zh-CN" altLang="en-US" sz="2800" b="1" dirty="0" smtClean="0">
              <a:solidFill>
                <a:schemeClr val="bg1"/>
              </a:solidFill>
              <a:latin typeface="微软雅黑" panose="020B0503020204020204" charset="-122"/>
              <a:ea typeface="微软雅黑" panose="020B0503020204020204" charset="-122"/>
              <a:sym typeface="黑体" panose="02010609060101010101" pitchFamily="49" charset="-122"/>
            </a:endParaRPr>
          </a:p>
        </p:txBody>
      </p:sp>
      <p:sp>
        <p:nvSpPr>
          <p:cNvPr id="5" name="矩形 4"/>
          <p:cNvSpPr/>
          <p:nvPr/>
        </p:nvSpPr>
        <p:spPr>
          <a:xfrm>
            <a:off x="555625" y="1516380"/>
            <a:ext cx="9420860" cy="368300"/>
          </a:xfrm>
          <a:prstGeom prst="rect">
            <a:avLst/>
          </a:prstGeom>
          <a:solidFill>
            <a:schemeClr val="bg1"/>
          </a:solidFill>
          <a:ln w="19050">
            <a:noFill/>
          </a:ln>
        </p:spPr>
        <p:txBody>
          <a:bodyPr wrap="square">
            <a:spAutoFit/>
          </a:bodyPr>
          <a:lstStyle/>
          <a:p>
            <a:pPr marL="457200" indent="-457200" algn="ctr">
              <a:defRPr/>
            </a:pPr>
            <a:endParaRPr lang="zh-CN" altLang="en-US" dirty="0" smtClean="0">
              <a:solidFill>
                <a:srgbClr val="002060"/>
              </a:solidFill>
              <a:latin typeface="微软雅黑" panose="020B0503020204020204" charset="-122"/>
              <a:ea typeface="微软雅黑" panose="020B0503020204020204" charset="-122"/>
              <a:cs typeface="+mj-cs"/>
              <a:sym typeface="黑体" panose="02010609060101010101" pitchFamily="49" charset="-122"/>
            </a:endParaRPr>
          </a:p>
        </p:txBody>
      </p:sp>
      <p:pic>
        <p:nvPicPr>
          <p:cNvPr id="6" name="内容占位符 3" descr="C:\Users\wangrg\AppData\Local\Microsoft\Windows\Temporary Internet Files\Content.Word\IMG_1012.jpg"/>
          <p:cNvPicPr/>
          <p:nvPr/>
        </p:nvPicPr>
        <p:blipFill>
          <a:blip r:embed="rId1" cstate="print"/>
          <a:srcRect l="4860" t="30175" r="3981" b="43201"/>
          <a:stretch>
            <a:fillRect/>
          </a:stretch>
        </p:blipFill>
        <p:spPr bwMode="auto">
          <a:xfrm>
            <a:off x="1163320" y="3457575"/>
            <a:ext cx="10264775" cy="2567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文本框 7"/>
          <p:cNvSpPr txBox="1"/>
          <p:nvPr/>
        </p:nvSpPr>
        <p:spPr>
          <a:xfrm>
            <a:off x="1051560" y="1535430"/>
            <a:ext cx="10418445" cy="2014855"/>
          </a:xfrm>
          <a:prstGeom prst="rect">
            <a:avLst/>
          </a:prstGeom>
          <a:noFill/>
        </p:spPr>
        <p:txBody>
          <a:bodyPr wrap="square" rtlCol="0" anchor="t">
            <a:spAutoFit/>
          </a:bodyPr>
          <a:lstStyle/>
          <a:p>
            <a:pPr>
              <a:lnSpc>
                <a:spcPct val="125000"/>
              </a:lnSpc>
              <a:buNone/>
            </a:pPr>
            <a:r>
              <a:rPr lang="en-US" altLang="zh-CN" sz="2000" dirty="0" smtClean="0">
                <a:solidFill>
                  <a:srgbClr val="002060"/>
                </a:solidFill>
                <a:latin typeface="微软雅黑" panose="020B0503020204020204" charset="-122"/>
                <a:ea typeface="微软雅黑" panose="020B0503020204020204" charset="-122"/>
                <a:cs typeface="+mj-cs"/>
                <a:sym typeface="黑体" panose="02010609060101010101" pitchFamily="49" charset="-122"/>
              </a:rPr>
              <a:t>1</a:t>
            </a:r>
            <a:r>
              <a:rPr lang="zh-CN" altLang="en-US" sz="2000" dirty="0" smtClean="0">
                <a:solidFill>
                  <a:srgbClr val="002060"/>
                </a:solidFill>
                <a:latin typeface="微软雅黑" panose="020B0503020204020204" charset="-122"/>
                <a:ea typeface="微软雅黑" panose="020B0503020204020204" charset="-122"/>
                <a:cs typeface="+mj-cs"/>
                <a:sym typeface="黑体" panose="02010609060101010101" pitchFamily="49" charset="-122"/>
              </a:rPr>
              <a:t>、</a:t>
            </a:r>
            <a:r>
              <a:rPr lang="zh-CN" altLang="en-US" sz="2000" dirty="0" smtClean="0">
                <a:solidFill>
                  <a:schemeClr val="tx1"/>
                </a:solidFill>
                <a:latin typeface="微软雅黑" panose="020B0503020204020204" charset="-122"/>
                <a:ea typeface="微软雅黑" panose="020B0503020204020204" charset="-122"/>
                <a:cs typeface="+mj-cs"/>
                <a:sym typeface="黑体" panose="02010609060101010101" pitchFamily="49" charset="-122"/>
              </a:rPr>
              <a:t>测爆按采样方式可分为扩散式（自吸式）和泵吸</a:t>
            </a:r>
            <a:endParaRPr lang="zh-CN" altLang="en-US" sz="2000" dirty="0" smtClean="0">
              <a:solidFill>
                <a:schemeClr val="tx1"/>
              </a:solidFill>
              <a:latin typeface="微软雅黑" panose="020B0503020204020204" charset="-122"/>
              <a:ea typeface="微软雅黑" panose="020B0503020204020204" charset="-122"/>
              <a:cs typeface="+mj-cs"/>
              <a:sym typeface="黑体" panose="02010609060101010101" pitchFamily="49" charset="-122"/>
            </a:endParaRPr>
          </a:p>
          <a:p>
            <a:pPr>
              <a:lnSpc>
                <a:spcPct val="125000"/>
              </a:lnSpc>
              <a:buNone/>
            </a:pPr>
            <a:r>
              <a:rPr lang="en-US" altLang="zh-CN" sz="2000" dirty="0" smtClean="0">
                <a:solidFill>
                  <a:schemeClr val="tx1"/>
                </a:solidFill>
                <a:latin typeface="微软雅黑" panose="020B0503020204020204" charset="-122"/>
                <a:ea typeface="微软雅黑" panose="020B0503020204020204" charset="-122"/>
                <a:cs typeface="+mj-cs"/>
                <a:sym typeface="黑体" panose="02010609060101010101" pitchFamily="49" charset="-122"/>
              </a:rPr>
              <a:t>2</a:t>
            </a:r>
            <a:r>
              <a:rPr lang="zh-CN" altLang="en-US" sz="2000" dirty="0" smtClean="0">
                <a:solidFill>
                  <a:schemeClr val="tx1"/>
                </a:solidFill>
                <a:latin typeface="微软雅黑" panose="020B0503020204020204" charset="-122"/>
                <a:ea typeface="微软雅黑" panose="020B0503020204020204" charset="-122"/>
                <a:cs typeface="+mj-cs"/>
                <a:sym typeface="黑体" panose="02010609060101010101" pitchFamily="49" charset="-122"/>
              </a:rPr>
              <a:t>、 泵吸式多为专职检测人员使用，扩散式主要用于人员佩带使用。</a:t>
            </a:r>
            <a:endParaRPr lang="zh-CN" altLang="en-US" sz="2000" dirty="0" smtClean="0">
              <a:solidFill>
                <a:schemeClr val="tx1"/>
              </a:solidFill>
              <a:latin typeface="微软雅黑" panose="020B0503020204020204" charset="-122"/>
              <a:ea typeface="微软雅黑" panose="020B0503020204020204" charset="-122"/>
              <a:cs typeface="+mj-cs"/>
              <a:sym typeface="黑体" panose="02010609060101010101" pitchFamily="49" charset="-122"/>
            </a:endParaRPr>
          </a:p>
          <a:p>
            <a:pPr>
              <a:lnSpc>
                <a:spcPct val="125000"/>
              </a:lnSpc>
              <a:buNone/>
            </a:pPr>
            <a:r>
              <a:rPr lang="en-US" altLang="zh-CN" sz="2000" dirty="0" smtClean="0">
                <a:solidFill>
                  <a:schemeClr val="tx1"/>
                </a:solidFill>
                <a:latin typeface="微软雅黑" panose="020B0503020204020204" charset="-122"/>
                <a:ea typeface="微软雅黑" panose="020B0503020204020204" charset="-122"/>
                <a:cs typeface="+mj-cs"/>
                <a:sym typeface="黑体" panose="02010609060101010101" pitchFamily="49" charset="-122"/>
              </a:rPr>
              <a:t>3</a:t>
            </a:r>
            <a:r>
              <a:rPr lang="zh-CN" altLang="en-US" sz="2000" dirty="0" smtClean="0">
                <a:solidFill>
                  <a:schemeClr val="tx1"/>
                </a:solidFill>
                <a:latin typeface="微软雅黑" panose="020B0503020204020204" charset="-122"/>
                <a:ea typeface="微软雅黑" panose="020B0503020204020204" charset="-122"/>
                <a:cs typeface="+mj-cs"/>
                <a:sym typeface="黑体" panose="02010609060101010101" pitchFamily="49" charset="-122"/>
              </a:rPr>
              <a:t>、测爆仪按传感元件不同可分为：催化燃烧式、热导式、气敏半导体式和隔膜电化学式</a:t>
            </a:r>
            <a:r>
              <a:rPr lang="zh-CN" altLang="en-US" sz="2000" dirty="0" smtClean="0">
                <a:solidFill>
                  <a:srgbClr val="002060"/>
                </a:solidFill>
                <a:latin typeface="微软雅黑" panose="020B0503020204020204" charset="-122"/>
                <a:ea typeface="微软雅黑" panose="020B0503020204020204" charset="-122"/>
                <a:cs typeface="+mj-cs"/>
                <a:sym typeface="黑体" panose="02010609060101010101" pitchFamily="49" charset="-122"/>
              </a:rPr>
              <a:t>，</a:t>
            </a:r>
            <a:r>
              <a:rPr lang="zh-CN" altLang="en-US" sz="2000" dirty="0" smtClean="0">
                <a:solidFill>
                  <a:schemeClr val="tx1"/>
                </a:solidFill>
                <a:latin typeface="微软雅黑" panose="020B0503020204020204" charset="-122"/>
                <a:ea typeface="微软雅黑" panose="020B0503020204020204" charset="-122"/>
                <a:cs typeface="+mj-cs"/>
                <a:sym typeface="黑体" panose="02010609060101010101" pitchFamily="49" charset="-122"/>
              </a:rPr>
              <a:t>催化燃烧式测爆仪是最常用的。</a:t>
            </a:r>
            <a:endParaRPr lang="zh-CN" altLang="en-US" sz="2000"/>
          </a:p>
          <a:p>
            <a:pPr>
              <a:lnSpc>
                <a:spcPct val="125000"/>
              </a:lnSpc>
              <a:buNone/>
            </a:pPr>
            <a:endParaRPr lang="zh-CN" altLang="en-US" sz="200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 </a:t>
            </a:r>
            <a:endParaRPr lang="zh-CN" altLang="en-US" dirty="0"/>
          </a:p>
        </p:txBody>
      </p:sp>
      <p:sp>
        <p:nvSpPr>
          <p:cNvPr id="3" name="内容占位符 2"/>
          <p:cNvSpPr>
            <a:spLocks noGrp="1"/>
          </p:cNvSpPr>
          <p:nvPr>
            <p:ph idx="1"/>
          </p:nvPr>
        </p:nvSpPr>
        <p:spPr>
          <a:xfrm>
            <a:off x="42545" y="613410"/>
            <a:ext cx="12148820" cy="591185"/>
          </a:xfrm>
          <a:solidFill>
            <a:srgbClr val="0070C0"/>
          </a:solidFill>
        </p:spPr>
        <p:txBody>
          <a:bodyPr/>
          <a:lstStyle/>
          <a:p>
            <a:pPr>
              <a:buNone/>
            </a:pPr>
            <a:r>
              <a:rPr lang="zh-CN" altLang="en-US" sz="1800" b="1" dirty="0" smtClean="0">
                <a:solidFill>
                  <a:schemeClr val="bg1"/>
                </a:solidFill>
                <a:latin typeface="微软雅黑" panose="020B0503020204020204" charset="-122"/>
                <a:ea typeface="微软雅黑" panose="020B0503020204020204" charset="-122"/>
                <a:sym typeface="黑体" panose="02010609060101010101" pitchFamily="49" charset="-122"/>
              </a:rPr>
              <a:t>                                                             </a:t>
            </a:r>
            <a:r>
              <a:rPr lang="zh-CN" altLang="en-US" sz="2800" b="1" dirty="0" smtClean="0">
                <a:solidFill>
                  <a:schemeClr val="bg1"/>
                </a:solidFill>
                <a:latin typeface="微软雅黑" panose="020B0503020204020204" charset="-122"/>
                <a:ea typeface="微软雅黑" panose="020B0503020204020204" charset="-122"/>
                <a:sym typeface="黑体" panose="02010609060101010101" pitchFamily="49" charset="-122"/>
              </a:rPr>
              <a:t>十四、气体传感器简史</a:t>
            </a:r>
            <a:endParaRPr lang="zh-CN" altLang="en-US" sz="2800" b="1" dirty="0" smtClean="0">
              <a:solidFill>
                <a:schemeClr val="bg1"/>
              </a:solidFill>
              <a:latin typeface="微软雅黑" panose="020B0503020204020204" charset="-122"/>
              <a:ea typeface="微软雅黑" panose="020B0503020204020204" charset="-122"/>
              <a:sym typeface="黑体" panose="02010609060101010101" pitchFamily="49" charset="-122"/>
            </a:endParaRPr>
          </a:p>
        </p:txBody>
      </p:sp>
      <p:sp>
        <p:nvSpPr>
          <p:cNvPr id="4" name="矩形 3"/>
          <p:cNvSpPr/>
          <p:nvPr/>
        </p:nvSpPr>
        <p:spPr>
          <a:xfrm>
            <a:off x="2335369" y="1596981"/>
            <a:ext cx="7715094" cy="1630045"/>
          </a:xfrm>
          <a:prstGeom prst="rect">
            <a:avLst/>
          </a:prstGeom>
          <a:solidFill>
            <a:schemeClr val="bg1"/>
          </a:solidFill>
          <a:ln w="19050">
            <a:noFill/>
          </a:ln>
        </p:spPr>
        <p:txBody>
          <a:bodyPr wrap="square">
            <a:spAutoFit/>
          </a:bodyPr>
          <a:lstStyle/>
          <a:p>
            <a:pPr marL="514350" indent="-514350">
              <a:defRPr/>
            </a:pPr>
            <a:r>
              <a:rPr lang="en-US" altLang="zh-CN" sz="2000" dirty="0" smtClean="0">
                <a:solidFill>
                  <a:schemeClr val="tx1"/>
                </a:solidFill>
                <a:latin typeface="微软雅黑" panose="020B0503020204020204" charset="-122"/>
                <a:ea typeface="微软雅黑" panose="020B0503020204020204" charset="-122"/>
                <a:cs typeface="+mj-cs"/>
                <a:sym typeface="黑体" panose="02010609060101010101" pitchFamily="49" charset="-122"/>
              </a:rPr>
              <a:t>1815</a:t>
            </a:r>
            <a:r>
              <a:rPr lang="zh-CN" altLang="en-US" sz="2000" dirty="0" smtClean="0">
                <a:solidFill>
                  <a:schemeClr val="tx1"/>
                </a:solidFill>
                <a:latin typeface="微软雅黑" panose="020B0503020204020204" charset="-122"/>
                <a:ea typeface="微软雅黑" panose="020B0503020204020204" charset="-122"/>
                <a:cs typeface="+mj-cs"/>
                <a:sym typeface="黑体" panose="02010609060101010101" pitchFamily="49" charset="-122"/>
              </a:rPr>
              <a:t>年英国人发明了火焰安全灯；</a:t>
            </a:r>
            <a:endParaRPr lang="en-US" altLang="zh-CN" sz="2000" dirty="0" smtClean="0">
              <a:solidFill>
                <a:schemeClr val="tx1"/>
              </a:solidFill>
              <a:latin typeface="微软雅黑" panose="020B0503020204020204" charset="-122"/>
              <a:ea typeface="微软雅黑" panose="020B0503020204020204" charset="-122"/>
              <a:cs typeface="+mj-cs"/>
              <a:sym typeface="黑体" panose="02010609060101010101" pitchFamily="49" charset="-122"/>
            </a:endParaRPr>
          </a:p>
          <a:p>
            <a:pPr marL="514350" indent="-514350">
              <a:defRPr/>
            </a:pPr>
            <a:r>
              <a:rPr lang="en-US" altLang="zh-CN" sz="2000" dirty="0" smtClean="0">
                <a:solidFill>
                  <a:schemeClr val="tx1"/>
                </a:solidFill>
                <a:latin typeface="微软雅黑" panose="020B0503020204020204" charset="-122"/>
                <a:ea typeface="微软雅黑" panose="020B0503020204020204" charset="-122"/>
                <a:cs typeface="+mj-cs"/>
                <a:sym typeface="黑体" panose="02010609060101010101" pitchFamily="49" charset="-122"/>
              </a:rPr>
              <a:t>1879</a:t>
            </a:r>
            <a:r>
              <a:rPr lang="zh-CN" altLang="en-US" sz="2000" dirty="0" smtClean="0">
                <a:solidFill>
                  <a:schemeClr val="tx1"/>
                </a:solidFill>
                <a:latin typeface="微软雅黑" panose="020B0503020204020204" charset="-122"/>
                <a:ea typeface="微软雅黑" panose="020B0503020204020204" charset="-122"/>
                <a:cs typeface="+mj-cs"/>
                <a:sym typeface="黑体" panose="02010609060101010101" pitchFamily="49" charset="-122"/>
              </a:rPr>
              <a:t>年瑞典人发明了容器压力式甲烷测定仪；</a:t>
            </a:r>
            <a:endParaRPr lang="en-US" altLang="zh-CN" sz="2000" dirty="0" smtClean="0">
              <a:solidFill>
                <a:schemeClr val="tx1"/>
              </a:solidFill>
              <a:latin typeface="微软雅黑" panose="020B0503020204020204" charset="-122"/>
              <a:ea typeface="微软雅黑" panose="020B0503020204020204" charset="-122"/>
              <a:cs typeface="+mj-cs"/>
              <a:sym typeface="黑体" panose="02010609060101010101" pitchFamily="49" charset="-122"/>
            </a:endParaRPr>
          </a:p>
          <a:p>
            <a:pPr marL="514350" indent="-514350">
              <a:defRPr/>
            </a:pPr>
            <a:r>
              <a:rPr lang="en-US" altLang="zh-CN" sz="2000" dirty="0" smtClean="0">
                <a:solidFill>
                  <a:schemeClr val="tx1"/>
                </a:solidFill>
                <a:latin typeface="微软雅黑" panose="020B0503020204020204" charset="-122"/>
                <a:ea typeface="微软雅黑" panose="020B0503020204020204" charset="-122"/>
                <a:cs typeface="+mj-cs"/>
                <a:sym typeface="黑体" panose="02010609060101010101" pitchFamily="49" charset="-122"/>
              </a:rPr>
              <a:t>1923</a:t>
            </a:r>
            <a:r>
              <a:rPr lang="zh-CN" altLang="en-US" sz="2000" dirty="0" smtClean="0">
                <a:solidFill>
                  <a:schemeClr val="tx1"/>
                </a:solidFill>
                <a:latin typeface="微软雅黑" panose="020B0503020204020204" charset="-122"/>
                <a:ea typeface="微软雅黑" panose="020B0503020204020204" charset="-122"/>
                <a:cs typeface="+mj-cs"/>
                <a:sym typeface="黑体" panose="02010609060101010101" pitchFamily="49" charset="-122"/>
              </a:rPr>
              <a:t>年美国人制成了催化燃烧式测爆仪。</a:t>
            </a:r>
            <a:endParaRPr lang="en-US" altLang="zh-CN" sz="2000" dirty="0" smtClean="0">
              <a:solidFill>
                <a:schemeClr val="tx1"/>
              </a:solidFill>
              <a:latin typeface="微软雅黑" panose="020B0503020204020204" charset="-122"/>
              <a:ea typeface="微软雅黑" panose="020B0503020204020204" charset="-122"/>
              <a:cs typeface="+mj-cs"/>
              <a:sym typeface="黑体" panose="02010609060101010101" pitchFamily="49" charset="-122"/>
            </a:endParaRPr>
          </a:p>
          <a:p>
            <a:pPr marL="514350" indent="-514350">
              <a:defRPr/>
            </a:pPr>
            <a:r>
              <a:rPr lang="en-US" altLang="zh-CN" sz="2000" dirty="0" smtClean="0">
                <a:solidFill>
                  <a:schemeClr val="tx1"/>
                </a:solidFill>
                <a:latin typeface="微软雅黑" panose="020B0503020204020204" charset="-122"/>
                <a:ea typeface="微软雅黑" panose="020B0503020204020204" charset="-122"/>
                <a:cs typeface="+mj-cs"/>
                <a:sym typeface="黑体" panose="02010609060101010101" pitchFamily="49" charset="-122"/>
              </a:rPr>
              <a:t>1925</a:t>
            </a:r>
            <a:r>
              <a:rPr lang="zh-CN" altLang="en-US" sz="2000" dirty="0" smtClean="0">
                <a:solidFill>
                  <a:schemeClr val="tx1"/>
                </a:solidFill>
                <a:latin typeface="微软雅黑" panose="020B0503020204020204" charset="-122"/>
                <a:ea typeface="微软雅黑" panose="020B0503020204020204" charset="-122"/>
                <a:cs typeface="+mj-cs"/>
                <a:sym typeface="黑体" panose="02010609060101010101" pitchFamily="49" charset="-122"/>
              </a:rPr>
              <a:t>年日本人制成了实用化的光干涉型甲烷测定仪</a:t>
            </a:r>
            <a:r>
              <a:rPr lang="zh-CN" altLang="en-US" sz="2000" dirty="0" smtClean="0">
                <a:solidFill>
                  <a:srgbClr val="002060"/>
                </a:solidFill>
                <a:latin typeface="微软雅黑" panose="020B0503020204020204" charset="-122"/>
                <a:ea typeface="微软雅黑" panose="020B0503020204020204" charset="-122"/>
                <a:cs typeface="+mj-cs"/>
                <a:sym typeface="黑体" panose="02010609060101010101" pitchFamily="49" charset="-122"/>
              </a:rPr>
              <a:t>；</a:t>
            </a:r>
            <a:endParaRPr lang="en-US" altLang="zh-CN" sz="2000" dirty="0" smtClean="0">
              <a:solidFill>
                <a:srgbClr val="002060"/>
              </a:solidFill>
              <a:latin typeface="微软雅黑" panose="020B0503020204020204" charset="-122"/>
              <a:ea typeface="微软雅黑" panose="020B0503020204020204" charset="-122"/>
              <a:cs typeface="+mj-cs"/>
              <a:sym typeface="黑体" panose="02010609060101010101" pitchFamily="49" charset="-122"/>
            </a:endParaRPr>
          </a:p>
          <a:p>
            <a:pPr marL="514350" indent="-514350">
              <a:defRPr/>
            </a:pPr>
            <a:r>
              <a:rPr lang="en-US" altLang="zh-CN" sz="2000" dirty="0" smtClean="0">
                <a:solidFill>
                  <a:srgbClr val="002060"/>
                </a:solidFill>
                <a:latin typeface="微软雅黑" panose="020B0503020204020204" charset="-122"/>
                <a:ea typeface="微软雅黑" panose="020B0503020204020204" charset="-122"/>
                <a:cs typeface="+mj-cs"/>
                <a:sym typeface="黑体" panose="02010609060101010101" pitchFamily="49" charset="-122"/>
              </a:rPr>
              <a:t>    </a:t>
            </a:r>
            <a:endParaRPr lang="zh-CN" altLang="en-US" sz="2000" dirty="0" smtClean="0">
              <a:solidFill>
                <a:srgbClr val="002060"/>
              </a:solidFill>
              <a:latin typeface="微软雅黑" panose="020B0503020204020204" charset="-122"/>
              <a:ea typeface="微软雅黑" panose="020B0503020204020204" charset="-122"/>
              <a:cs typeface="+mj-cs"/>
              <a:sym typeface="黑体" panose="02010609060101010101" pitchFamily="49" charset="-122"/>
            </a:endParaRPr>
          </a:p>
        </p:txBody>
      </p:sp>
      <p:pic>
        <p:nvPicPr>
          <p:cNvPr id="5" name="图片 4" descr="C:\Users\wangrg\AppData\Local\Microsoft\Windows\Temporary Internet Files\Content.Word\IMG_1217.jpg"/>
          <p:cNvPicPr/>
          <p:nvPr/>
        </p:nvPicPr>
        <p:blipFill>
          <a:blip r:embed="rId1" cstate="print"/>
          <a:srcRect l="3088" t="11371" r="1644" b="11037"/>
          <a:stretch>
            <a:fillRect/>
          </a:stretch>
        </p:blipFill>
        <p:spPr bwMode="auto">
          <a:xfrm>
            <a:off x="5233116" y="3786389"/>
            <a:ext cx="4301544" cy="25371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 </a:t>
            </a:r>
            <a:endParaRPr lang="zh-CN" altLang="en-US" dirty="0"/>
          </a:p>
        </p:txBody>
      </p:sp>
      <p:sp>
        <p:nvSpPr>
          <p:cNvPr id="3" name="内容占位符 2"/>
          <p:cNvSpPr>
            <a:spLocks noGrp="1"/>
          </p:cNvSpPr>
          <p:nvPr>
            <p:ph idx="1"/>
          </p:nvPr>
        </p:nvSpPr>
        <p:spPr>
          <a:xfrm>
            <a:off x="0" y="769620"/>
            <a:ext cx="12192635" cy="601980"/>
          </a:xfrm>
          <a:solidFill>
            <a:srgbClr val="0070C0"/>
          </a:solidFill>
        </p:spPr>
        <p:txBody>
          <a:bodyPr/>
          <a:lstStyle/>
          <a:p>
            <a:pPr>
              <a:buNone/>
            </a:pPr>
            <a:r>
              <a:rPr lang="zh-CN" altLang="en-US" sz="1800" b="1" dirty="0" smtClean="0">
                <a:solidFill>
                  <a:schemeClr val="bg1"/>
                </a:solidFill>
                <a:latin typeface="微软雅黑" panose="020B0503020204020204" charset="-122"/>
                <a:ea typeface="微软雅黑" panose="020B0503020204020204" charset="-122"/>
                <a:sym typeface="黑体" panose="02010609060101010101" pitchFamily="49" charset="-122"/>
              </a:rPr>
              <a:t>                                        </a:t>
            </a:r>
            <a:r>
              <a:rPr lang="zh-CN" altLang="en-US" sz="2800" b="1" dirty="0" smtClean="0">
                <a:solidFill>
                  <a:schemeClr val="bg1"/>
                </a:solidFill>
                <a:latin typeface="微软雅黑" panose="020B0503020204020204" charset="-122"/>
                <a:ea typeface="微软雅黑" panose="020B0503020204020204" charset="-122"/>
                <a:sym typeface="黑体" panose="02010609060101010101" pitchFamily="49" charset="-122"/>
              </a:rPr>
              <a:t>十五、仪器的佩带使用方法 （日常注意事项）</a:t>
            </a:r>
            <a:endParaRPr lang="zh-CN" altLang="en-US" sz="2800" b="1" dirty="0" smtClean="0">
              <a:solidFill>
                <a:schemeClr val="bg1"/>
              </a:solidFill>
              <a:latin typeface="微软雅黑" panose="020B0503020204020204" charset="-122"/>
              <a:ea typeface="微软雅黑" panose="020B0503020204020204" charset="-122"/>
              <a:sym typeface="黑体" panose="02010609060101010101" pitchFamily="49" charset="-122"/>
            </a:endParaRPr>
          </a:p>
        </p:txBody>
      </p:sp>
      <p:sp>
        <p:nvSpPr>
          <p:cNvPr id="4" name="矩形 3"/>
          <p:cNvSpPr/>
          <p:nvPr/>
        </p:nvSpPr>
        <p:spPr>
          <a:xfrm>
            <a:off x="1933575" y="2832735"/>
            <a:ext cx="8804275" cy="1814830"/>
          </a:xfrm>
          <a:prstGeom prst="rect">
            <a:avLst/>
          </a:prstGeom>
          <a:solidFill>
            <a:schemeClr val="bg1"/>
          </a:solidFill>
          <a:ln w="19050">
            <a:noFill/>
          </a:ln>
        </p:spPr>
        <p:txBody>
          <a:bodyPr wrap="square">
            <a:spAutoFit/>
          </a:bodyPr>
          <a:lstStyle/>
          <a:p>
            <a:pPr marL="514350" indent="-514350">
              <a:buFont typeface="+mj-lt"/>
              <a:buAutoNum type="arabicPeriod"/>
              <a:defRPr/>
            </a:pPr>
            <a:r>
              <a:rPr lang="zh-CN" altLang="en-US" sz="2000" dirty="0" smtClean="0">
                <a:solidFill>
                  <a:schemeClr val="tx1"/>
                </a:solidFill>
                <a:latin typeface="微软雅黑" panose="020B0503020204020204" charset="-122"/>
                <a:ea typeface="微软雅黑" panose="020B0503020204020204" charset="-122"/>
                <a:cs typeface="+mj-cs"/>
                <a:sym typeface="黑体" panose="02010609060101010101" pitchFamily="49" charset="-122"/>
              </a:rPr>
              <a:t>电源</a:t>
            </a:r>
            <a:r>
              <a:rPr lang="en-US" altLang="zh-CN" sz="2000" dirty="0" smtClean="0">
                <a:solidFill>
                  <a:schemeClr val="tx1"/>
                </a:solidFill>
                <a:latin typeface="微软雅黑" panose="020B0503020204020204" charset="-122"/>
                <a:ea typeface="微软雅黑" panose="020B0503020204020204" charset="-122"/>
                <a:cs typeface="+mj-cs"/>
                <a:sym typeface="黑体" panose="02010609060101010101" pitchFamily="49" charset="-122"/>
              </a:rPr>
              <a:t>——</a:t>
            </a:r>
            <a:r>
              <a:rPr lang="zh-CN" altLang="en-US" sz="2000" dirty="0" smtClean="0">
                <a:solidFill>
                  <a:schemeClr val="tx1"/>
                </a:solidFill>
                <a:latin typeface="微软雅黑" panose="020B0503020204020204" charset="-122"/>
                <a:ea typeface="微软雅黑" panose="020B0503020204020204" charset="-122"/>
                <a:cs typeface="+mj-cs"/>
                <a:sym typeface="黑体" panose="02010609060101010101" pitchFamily="49" charset="-122"/>
              </a:rPr>
              <a:t>工作前，检查电源、电压是否充足。</a:t>
            </a:r>
            <a:endParaRPr lang="en-US" altLang="zh-CN" sz="2000" dirty="0" smtClean="0">
              <a:solidFill>
                <a:schemeClr val="tx1"/>
              </a:solidFill>
              <a:latin typeface="微软雅黑" panose="020B0503020204020204" charset="-122"/>
              <a:ea typeface="微软雅黑" panose="020B0503020204020204" charset="-122"/>
              <a:cs typeface="+mj-cs"/>
              <a:sym typeface="黑体" panose="02010609060101010101" pitchFamily="49" charset="-122"/>
            </a:endParaRPr>
          </a:p>
          <a:p>
            <a:pPr marL="514350" indent="-514350">
              <a:buFont typeface="+mj-lt"/>
              <a:buAutoNum type="arabicPeriod"/>
              <a:defRPr/>
            </a:pPr>
            <a:endParaRPr lang="en-US" altLang="zh-CN" sz="2000" dirty="0" smtClean="0">
              <a:solidFill>
                <a:schemeClr val="tx1"/>
              </a:solidFill>
              <a:latin typeface="微软雅黑" panose="020B0503020204020204" charset="-122"/>
              <a:ea typeface="微软雅黑" panose="020B0503020204020204" charset="-122"/>
              <a:cs typeface="+mj-cs"/>
              <a:sym typeface="黑体" panose="02010609060101010101" pitchFamily="49" charset="-122"/>
            </a:endParaRPr>
          </a:p>
          <a:p>
            <a:pPr marL="514350" indent="-514350">
              <a:buFont typeface="+mj-lt"/>
              <a:buAutoNum type="arabicPeriod"/>
              <a:defRPr/>
            </a:pPr>
            <a:r>
              <a:rPr lang="zh-CN" altLang="en-US" sz="2000" dirty="0" smtClean="0">
                <a:solidFill>
                  <a:schemeClr val="tx1"/>
                </a:solidFill>
                <a:latin typeface="微软雅黑" panose="020B0503020204020204" charset="-122"/>
                <a:ea typeface="微软雅黑" panose="020B0503020204020204" charset="-122"/>
                <a:cs typeface="+mj-cs"/>
                <a:sym typeface="黑体" panose="02010609060101010101" pitchFamily="49" charset="-122"/>
              </a:rPr>
              <a:t>气密性检查</a:t>
            </a:r>
            <a:r>
              <a:rPr lang="en-US" altLang="zh-CN" sz="2000" dirty="0" smtClean="0">
                <a:solidFill>
                  <a:schemeClr val="tx1"/>
                </a:solidFill>
                <a:latin typeface="微软雅黑" panose="020B0503020204020204" charset="-122"/>
                <a:ea typeface="微软雅黑" panose="020B0503020204020204" charset="-122"/>
                <a:cs typeface="+mj-cs"/>
                <a:sym typeface="黑体" panose="02010609060101010101" pitchFamily="49" charset="-122"/>
              </a:rPr>
              <a:t>——</a:t>
            </a:r>
            <a:r>
              <a:rPr lang="zh-CN" altLang="en-US" sz="2000" dirty="0" smtClean="0">
                <a:solidFill>
                  <a:schemeClr val="tx1"/>
                </a:solidFill>
                <a:latin typeface="微软雅黑" panose="020B0503020204020204" charset="-122"/>
                <a:ea typeface="微软雅黑" panose="020B0503020204020204" charset="-122"/>
                <a:cs typeface="+mj-cs"/>
                <a:sym typeface="黑体" panose="02010609060101010101" pitchFamily="49" charset="-122"/>
              </a:rPr>
              <a:t>仪器中进出气是否正常整个管跨是否</a:t>
            </a:r>
            <a:r>
              <a:rPr lang="zh-CN" altLang="en-US" sz="2400" dirty="0" smtClean="0">
                <a:solidFill>
                  <a:schemeClr val="tx1"/>
                </a:solidFill>
                <a:latin typeface="微软雅黑" panose="020B0503020204020204" charset="-122"/>
                <a:ea typeface="微软雅黑" panose="020B0503020204020204" charset="-122"/>
                <a:cs typeface="+mj-cs"/>
                <a:sym typeface="黑体" panose="02010609060101010101" pitchFamily="49" charset="-122"/>
              </a:rPr>
              <a:t>漏气。</a:t>
            </a:r>
            <a:endParaRPr lang="en-US" altLang="zh-CN" sz="2400" dirty="0" smtClean="0">
              <a:solidFill>
                <a:schemeClr val="tx1"/>
              </a:solidFill>
              <a:latin typeface="微软雅黑" panose="020B0503020204020204" charset="-122"/>
              <a:ea typeface="微软雅黑" panose="020B0503020204020204" charset="-122"/>
              <a:cs typeface="+mj-cs"/>
              <a:sym typeface="黑体" panose="02010609060101010101" pitchFamily="49" charset="-122"/>
            </a:endParaRPr>
          </a:p>
          <a:p>
            <a:pPr marL="514350" indent="-514350">
              <a:defRPr/>
            </a:pPr>
            <a:endParaRPr lang="en-US" altLang="zh-CN" sz="2400" dirty="0" smtClean="0">
              <a:solidFill>
                <a:schemeClr val="tx1"/>
              </a:solidFill>
              <a:latin typeface="微软雅黑" panose="020B0503020204020204" charset="-122"/>
              <a:ea typeface="微软雅黑" panose="020B0503020204020204" charset="-122"/>
              <a:cs typeface="+mj-cs"/>
              <a:sym typeface="黑体" panose="02010609060101010101" pitchFamily="49" charset="-122"/>
            </a:endParaRPr>
          </a:p>
          <a:p>
            <a:pPr marL="514350" indent="-514350">
              <a:defRPr/>
            </a:pPr>
            <a:r>
              <a:rPr lang="en-US" altLang="zh-CN" sz="2000" dirty="0" smtClean="0">
                <a:solidFill>
                  <a:schemeClr val="tx1"/>
                </a:solidFill>
                <a:latin typeface="微软雅黑" panose="020B0503020204020204" charset="-122"/>
                <a:ea typeface="微软雅黑" panose="020B0503020204020204" charset="-122"/>
                <a:cs typeface="+mj-cs"/>
                <a:sym typeface="黑体" panose="02010609060101010101" pitchFamily="49" charset="-122"/>
              </a:rPr>
              <a:t>3.   </a:t>
            </a:r>
            <a:r>
              <a:rPr lang="zh-CN" altLang="en-US" sz="2000" dirty="0" smtClean="0">
                <a:solidFill>
                  <a:schemeClr val="tx1"/>
                </a:solidFill>
                <a:latin typeface="微软雅黑" panose="020B0503020204020204" charset="-122"/>
                <a:ea typeface="微软雅黑" panose="020B0503020204020204" charset="-122"/>
                <a:cs typeface="+mj-cs"/>
                <a:sym typeface="黑体" panose="02010609060101010101" pitchFamily="49" charset="-122"/>
              </a:rPr>
              <a:t>传感器检查</a:t>
            </a:r>
            <a:r>
              <a:rPr lang="en-US" altLang="zh-CN" sz="2000" dirty="0" smtClean="0">
                <a:solidFill>
                  <a:schemeClr val="tx1"/>
                </a:solidFill>
                <a:latin typeface="微软雅黑" panose="020B0503020204020204" charset="-122"/>
                <a:ea typeface="微软雅黑" panose="020B0503020204020204" charset="-122"/>
                <a:cs typeface="+mj-cs"/>
                <a:sym typeface="黑体" panose="02010609060101010101" pitchFamily="49" charset="-122"/>
              </a:rPr>
              <a:t>——</a:t>
            </a:r>
            <a:r>
              <a:rPr lang="zh-CN" altLang="en-US" sz="2000" dirty="0" smtClean="0">
                <a:solidFill>
                  <a:schemeClr val="tx1"/>
                </a:solidFill>
                <a:latin typeface="微软雅黑" panose="020B0503020204020204" charset="-122"/>
                <a:ea typeface="微软雅黑" panose="020B0503020204020204" charset="-122"/>
                <a:cs typeface="+mj-cs"/>
                <a:sym typeface="黑体" panose="02010609060101010101" pitchFamily="49" charset="-122"/>
              </a:rPr>
              <a:t>使用前用标准气进行校验，确认效果良好后方可工作</a:t>
            </a:r>
            <a:r>
              <a:rPr lang="zh-CN" altLang="en-US" sz="2400" dirty="0" smtClean="0">
                <a:solidFill>
                  <a:schemeClr val="tx1"/>
                </a:solidFill>
                <a:latin typeface="微软雅黑" panose="020B0503020204020204" charset="-122"/>
                <a:ea typeface="微软雅黑" panose="020B0503020204020204" charset="-122"/>
                <a:cs typeface="+mj-cs"/>
                <a:sym typeface="黑体" panose="02010609060101010101" pitchFamily="49" charset="-122"/>
              </a:rPr>
              <a:t>。</a:t>
            </a:r>
            <a:endParaRPr lang="zh-CN" altLang="en-US" sz="2400" dirty="0" smtClean="0">
              <a:solidFill>
                <a:schemeClr val="tx1"/>
              </a:solidFill>
              <a:latin typeface="微软雅黑" panose="020B0503020204020204" charset="-122"/>
              <a:ea typeface="微软雅黑" panose="020B0503020204020204" charset="-122"/>
              <a:cs typeface="+mj-cs"/>
              <a:sym typeface="黑体" panose="02010609060101010101" pitchFamily="49" charset="-122"/>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 </a:t>
            </a:r>
            <a:endParaRPr lang="zh-CN" altLang="en-US" dirty="0"/>
          </a:p>
        </p:txBody>
      </p:sp>
      <p:sp>
        <p:nvSpPr>
          <p:cNvPr id="3" name="内容占位符 2"/>
          <p:cNvSpPr>
            <a:spLocks noGrp="1"/>
          </p:cNvSpPr>
          <p:nvPr>
            <p:ph idx="1"/>
          </p:nvPr>
        </p:nvSpPr>
        <p:spPr>
          <a:xfrm>
            <a:off x="0" y="591185"/>
            <a:ext cx="12192000" cy="613410"/>
          </a:xfrm>
          <a:solidFill>
            <a:srgbClr val="0070C0"/>
          </a:solidFill>
        </p:spPr>
        <p:txBody>
          <a:bodyPr>
            <a:normAutofit/>
          </a:bodyPr>
          <a:lstStyle/>
          <a:p>
            <a:pPr>
              <a:buNone/>
            </a:pPr>
            <a:r>
              <a:rPr lang="zh-CN" altLang="en-US" sz="2800" b="1" dirty="0" smtClean="0">
                <a:solidFill>
                  <a:schemeClr val="bg1"/>
                </a:solidFill>
                <a:latin typeface="微软雅黑" panose="020B0503020204020204" charset="-122"/>
                <a:ea typeface="微软雅黑" panose="020B0503020204020204" charset="-122"/>
                <a:sym typeface="黑体" panose="02010609060101010101" pitchFamily="49" charset="-122"/>
              </a:rPr>
              <a:t>                   </a:t>
            </a:r>
            <a:r>
              <a:rPr lang="zh-CN" altLang="en-US" b="1" dirty="0" smtClean="0">
                <a:solidFill>
                  <a:schemeClr val="bg1"/>
                </a:solidFill>
                <a:latin typeface="微软雅黑" panose="020B0503020204020204" charset="-122"/>
                <a:ea typeface="微软雅黑" panose="020B0503020204020204" charset="-122"/>
                <a:sym typeface="黑体" panose="02010609060101010101" pitchFamily="49" charset="-122"/>
              </a:rPr>
              <a:t>十六、对检测仪器进行</a:t>
            </a:r>
            <a:r>
              <a:rPr lang="en-US" altLang="zh-CN" b="1" dirty="0" smtClean="0">
                <a:solidFill>
                  <a:schemeClr val="bg1"/>
                </a:solidFill>
                <a:latin typeface="微软雅黑" panose="020B0503020204020204" charset="-122"/>
                <a:ea typeface="微软雅黑" panose="020B0503020204020204" charset="-122"/>
                <a:sym typeface="黑体" panose="02010609060101010101" pitchFamily="49" charset="-122"/>
              </a:rPr>
              <a:t> </a:t>
            </a:r>
            <a:r>
              <a:rPr lang="zh-CN" altLang="en-US" b="1" dirty="0" smtClean="0">
                <a:solidFill>
                  <a:schemeClr val="bg1"/>
                </a:solidFill>
                <a:latin typeface="微软雅黑" panose="020B0503020204020204" charset="-122"/>
                <a:ea typeface="微软雅黑" panose="020B0503020204020204" charset="-122"/>
                <a:sym typeface="黑体" panose="02010609060101010101" pitchFamily="49" charset="-122"/>
              </a:rPr>
              <a:t>周期性的检查内容与项目如下：</a:t>
            </a:r>
            <a:endParaRPr lang="zh-CN" altLang="en-US" b="1" dirty="0" smtClean="0">
              <a:solidFill>
                <a:schemeClr val="bg1"/>
              </a:solidFill>
              <a:latin typeface="微软雅黑" panose="020B0503020204020204" charset="-122"/>
              <a:ea typeface="微软雅黑" panose="020B0503020204020204" charset="-122"/>
              <a:sym typeface="黑体" panose="02010609060101010101" pitchFamily="49" charset="-122"/>
            </a:endParaRPr>
          </a:p>
        </p:txBody>
      </p:sp>
      <p:graphicFrame>
        <p:nvGraphicFramePr>
          <p:cNvPr id="5" name="表格 4"/>
          <p:cNvGraphicFramePr>
            <a:graphicFrameLocks noGrp="1"/>
          </p:cNvGraphicFramePr>
          <p:nvPr>
            <p:custDataLst>
              <p:tags r:id="rId1"/>
            </p:custDataLst>
          </p:nvPr>
        </p:nvGraphicFramePr>
        <p:xfrm>
          <a:off x="242569" y="1394336"/>
          <a:ext cx="11739880" cy="5463540"/>
        </p:xfrm>
        <a:graphic>
          <a:graphicData uri="http://schemas.openxmlformats.org/drawingml/2006/table">
            <a:tbl>
              <a:tblPr firstRow="1" bandRow="1">
                <a:tableStyleId>{21E4AEA4-8DFA-4A89-87EB-49C32662AFE0}</a:tableStyleId>
              </a:tblPr>
              <a:tblGrid>
                <a:gridCol w="2138680"/>
                <a:gridCol w="3731260"/>
                <a:gridCol w="3141980"/>
                <a:gridCol w="2727960"/>
              </a:tblGrid>
              <a:tr h="1320800">
                <a:tc>
                  <a:txBody>
                    <a:bodyPr/>
                    <a:lstStyle/>
                    <a:p>
                      <a:pPr marL="0" algn="l" defTabSz="914400" rtl="0" eaLnBrk="1" latinLnBrk="0" hangingPunct="1">
                        <a:spcAft>
                          <a:spcPts val="0"/>
                        </a:spcAft>
                      </a:pPr>
                      <a:r>
                        <a:rPr lang="zh-CN" altLang="en-US" sz="1600" b="1" kern="1200" dirty="0" smtClean="0">
                          <a:solidFill>
                            <a:srgbClr val="002060"/>
                          </a:solidFill>
                          <a:latin typeface="微软雅黑" panose="020B0503020204020204" charset="-122"/>
                          <a:ea typeface="微软雅黑" panose="020B0503020204020204" charset="-122"/>
                          <a:cs typeface="+mn-cs"/>
                          <a:sym typeface="黑体" panose="02010609060101010101" pitchFamily="49" charset="-122"/>
                        </a:rPr>
                        <a:t>             </a:t>
                      </a:r>
                      <a:endParaRPr lang="en-US" altLang="zh-CN" sz="1600" b="1" kern="1200" dirty="0" smtClean="0">
                        <a:solidFill>
                          <a:srgbClr val="002060"/>
                        </a:solidFill>
                        <a:latin typeface="微软雅黑" panose="020B0503020204020204" charset="-122"/>
                        <a:ea typeface="微软雅黑" panose="020B0503020204020204" charset="-122"/>
                        <a:cs typeface="+mn-cs"/>
                        <a:sym typeface="黑体" panose="02010609060101010101" pitchFamily="49" charset="-122"/>
                      </a:endParaRPr>
                    </a:p>
                    <a:p>
                      <a:pPr marL="0" algn="l" defTabSz="914400" rtl="0" eaLnBrk="1" latinLnBrk="0" hangingPunct="1">
                        <a:spcAft>
                          <a:spcPts val="0"/>
                        </a:spcAft>
                      </a:pPr>
                      <a:r>
                        <a:rPr lang="en-US" altLang="zh-CN" sz="1600" b="1" kern="1200" dirty="0" smtClean="0">
                          <a:solidFill>
                            <a:srgbClr val="002060"/>
                          </a:solidFill>
                          <a:latin typeface="微软雅黑" panose="020B0503020204020204" charset="-122"/>
                          <a:ea typeface="微软雅黑" panose="020B0503020204020204" charset="-122"/>
                          <a:cs typeface="+mn-cs"/>
                          <a:sym typeface="黑体" panose="02010609060101010101" pitchFamily="49" charset="-122"/>
                        </a:rPr>
                        <a:t>          </a:t>
                      </a:r>
                      <a:r>
                        <a:rPr lang="zh-CN" altLang="en-US" sz="1600" b="1" kern="1200" dirty="0" smtClean="0">
                          <a:solidFill>
                            <a:srgbClr val="002060"/>
                          </a:solidFill>
                          <a:latin typeface="微软雅黑" panose="020B0503020204020204" charset="-122"/>
                          <a:ea typeface="微软雅黑" panose="020B0503020204020204" charset="-122"/>
                          <a:cs typeface="+mn-cs"/>
                          <a:sym typeface="黑体" panose="02010609060101010101" pitchFamily="49" charset="-122"/>
                        </a:rPr>
                        <a:t> 项目</a:t>
                      </a:r>
                      <a:endParaRPr lang="en-US" altLang="zh-CN" sz="1600" b="1" kern="1200" dirty="0" smtClean="0">
                        <a:solidFill>
                          <a:srgbClr val="002060"/>
                        </a:solidFill>
                        <a:latin typeface="微软雅黑" panose="020B0503020204020204" charset="-122"/>
                        <a:ea typeface="微软雅黑" panose="020B0503020204020204" charset="-122"/>
                        <a:cs typeface="+mn-cs"/>
                        <a:sym typeface="黑体" panose="02010609060101010101" pitchFamily="49" charset="-122"/>
                      </a:endParaRPr>
                    </a:p>
                    <a:p>
                      <a:pPr marL="0" algn="l" defTabSz="914400" rtl="0" eaLnBrk="1" latinLnBrk="0" hangingPunct="1">
                        <a:spcAft>
                          <a:spcPts val="0"/>
                        </a:spcAft>
                      </a:pPr>
                      <a:endParaRPr lang="en-US" altLang="zh-CN" sz="1600" b="1" kern="1200" dirty="0" smtClean="0">
                        <a:solidFill>
                          <a:srgbClr val="002060"/>
                        </a:solidFill>
                        <a:latin typeface="微软雅黑" panose="020B0503020204020204" charset="-122"/>
                        <a:ea typeface="微软雅黑" panose="020B0503020204020204" charset="-122"/>
                        <a:cs typeface="+mn-cs"/>
                        <a:sym typeface="黑体" panose="02010609060101010101" pitchFamily="49" charset="-122"/>
                      </a:endParaRPr>
                    </a:p>
                    <a:p>
                      <a:pPr marL="0" algn="l" defTabSz="914400" rtl="0" eaLnBrk="1" latinLnBrk="0" hangingPunct="1">
                        <a:spcAft>
                          <a:spcPts val="0"/>
                        </a:spcAft>
                      </a:pPr>
                      <a:r>
                        <a:rPr lang="zh-CN" altLang="en-US" sz="1600" b="1" kern="1200" dirty="0" smtClean="0">
                          <a:solidFill>
                            <a:srgbClr val="002060"/>
                          </a:solidFill>
                          <a:latin typeface="微软雅黑" panose="020B0503020204020204" charset="-122"/>
                          <a:ea typeface="微软雅黑" panose="020B0503020204020204" charset="-122"/>
                          <a:cs typeface="+mn-cs"/>
                          <a:sym typeface="黑体" panose="02010609060101010101" pitchFamily="49" charset="-122"/>
                        </a:rPr>
                        <a:t>序号</a:t>
                      </a:r>
                      <a:endParaRPr lang="zh-CN" altLang="en-US" sz="1600" b="1" kern="1200" dirty="0">
                        <a:solidFill>
                          <a:srgbClr val="002060"/>
                        </a:solidFill>
                        <a:latin typeface="微软雅黑" panose="020B0503020204020204" charset="-122"/>
                        <a:ea typeface="微软雅黑" panose="020B0503020204020204" charset="-122"/>
                        <a:cs typeface="+mn-cs"/>
                        <a:sym typeface="黑体" panose="02010609060101010101" pitchFamily="49" charset="-122"/>
                      </a:endParaRPr>
                    </a:p>
                  </a:txBody>
                  <a:tcPr>
                    <a:lnTlToBr w="12700" cap="flat" cmpd="sng" algn="ctr">
                      <a:solidFill>
                        <a:schemeClr val="tx1"/>
                      </a:solidFill>
                      <a:prstDash val="solid"/>
                      <a:round/>
                      <a:headEnd type="none" w="med" len="med"/>
                      <a:tailEnd type="none" w="med" len="med"/>
                    </a:lnTlToBr>
                    <a:solidFill>
                      <a:schemeClr val="accent5"/>
                    </a:solidFill>
                  </a:tcPr>
                </a:tc>
                <a:tc>
                  <a:txBody>
                    <a:bodyPr/>
                    <a:lstStyle/>
                    <a:p>
                      <a:pPr marL="0" algn="l" defTabSz="914400" rtl="0" eaLnBrk="1" latinLnBrk="0" hangingPunct="1">
                        <a:spcAft>
                          <a:spcPts val="0"/>
                        </a:spcAft>
                      </a:pPr>
                      <a:r>
                        <a:rPr lang="zh-CN" altLang="en-US" sz="1600" b="1" kern="1200" dirty="0" smtClean="0">
                          <a:solidFill>
                            <a:srgbClr val="002060"/>
                          </a:solidFill>
                          <a:latin typeface="微软雅黑" panose="020B0503020204020204" charset="-122"/>
                          <a:ea typeface="微软雅黑" panose="020B0503020204020204" charset="-122"/>
                          <a:cs typeface="+mn-cs"/>
                          <a:sym typeface="黑体" panose="02010609060101010101" pitchFamily="49" charset="-122"/>
                        </a:rPr>
                        <a:t>检查项目</a:t>
                      </a:r>
                      <a:endParaRPr lang="zh-CN" altLang="en-US" sz="1600" b="1" kern="1200" dirty="0">
                        <a:solidFill>
                          <a:srgbClr val="002060"/>
                        </a:solidFill>
                        <a:latin typeface="微软雅黑" panose="020B0503020204020204" charset="-122"/>
                        <a:ea typeface="微软雅黑" panose="020B0503020204020204" charset="-122"/>
                        <a:cs typeface="+mn-cs"/>
                        <a:sym typeface="黑体" panose="02010609060101010101" pitchFamily="49" charset="-122"/>
                      </a:endParaRPr>
                    </a:p>
                  </a:txBody>
                  <a:tcPr anchor="ctr">
                    <a:solidFill>
                      <a:schemeClr val="accent5"/>
                    </a:solidFill>
                  </a:tcPr>
                </a:tc>
                <a:tc>
                  <a:txBody>
                    <a:bodyPr/>
                    <a:lstStyle/>
                    <a:p>
                      <a:pPr marL="0" algn="l" defTabSz="914400" rtl="0" eaLnBrk="1" latinLnBrk="0" hangingPunct="1">
                        <a:spcAft>
                          <a:spcPts val="0"/>
                        </a:spcAft>
                      </a:pPr>
                      <a:r>
                        <a:rPr lang="zh-CN" altLang="en-US" sz="1600" b="1" kern="1200" dirty="0" smtClean="0">
                          <a:solidFill>
                            <a:srgbClr val="002060"/>
                          </a:solidFill>
                          <a:latin typeface="微软雅黑" panose="020B0503020204020204" charset="-122"/>
                          <a:ea typeface="微软雅黑" panose="020B0503020204020204" charset="-122"/>
                          <a:cs typeface="+mn-cs"/>
                          <a:sym typeface="黑体" panose="02010609060101010101" pitchFamily="49" charset="-122"/>
                        </a:rPr>
                        <a:t>检查内容</a:t>
                      </a:r>
                      <a:endParaRPr lang="zh-CN" altLang="en-US" sz="1600" b="1" kern="1200" dirty="0">
                        <a:solidFill>
                          <a:srgbClr val="002060"/>
                        </a:solidFill>
                        <a:latin typeface="微软雅黑" panose="020B0503020204020204" charset="-122"/>
                        <a:ea typeface="微软雅黑" panose="020B0503020204020204" charset="-122"/>
                        <a:cs typeface="+mn-cs"/>
                        <a:sym typeface="黑体" panose="02010609060101010101" pitchFamily="49" charset="-122"/>
                      </a:endParaRPr>
                    </a:p>
                  </a:txBody>
                  <a:tcPr anchor="ctr">
                    <a:solidFill>
                      <a:schemeClr val="accent5"/>
                    </a:solidFill>
                  </a:tcPr>
                </a:tc>
                <a:tc>
                  <a:txBody>
                    <a:bodyPr/>
                    <a:lstStyle/>
                    <a:p>
                      <a:pPr marL="0" algn="l" defTabSz="914400" rtl="0" eaLnBrk="1" latinLnBrk="0" hangingPunct="1">
                        <a:spcAft>
                          <a:spcPts val="0"/>
                        </a:spcAft>
                      </a:pPr>
                      <a:r>
                        <a:rPr lang="zh-CN" altLang="en-US" sz="1600" b="1" kern="1200" dirty="0" smtClean="0">
                          <a:solidFill>
                            <a:srgbClr val="002060"/>
                          </a:solidFill>
                          <a:latin typeface="微软雅黑" panose="020B0503020204020204" charset="-122"/>
                          <a:ea typeface="微软雅黑" panose="020B0503020204020204" charset="-122"/>
                          <a:cs typeface="+mn-cs"/>
                          <a:sym typeface="黑体" panose="02010609060101010101" pitchFamily="49" charset="-122"/>
                        </a:rPr>
                        <a:t>维护</a:t>
                      </a:r>
                      <a:endParaRPr lang="zh-CN" altLang="en-US" sz="1600" b="1" kern="1200" dirty="0">
                        <a:solidFill>
                          <a:srgbClr val="002060"/>
                        </a:solidFill>
                        <a:latin typeface="微软雅黑" panose="020B0503020204020204" charset="-122"/>
                        <a:ea typeface="微软雅黑" panose="020B0503020204020204" charset="-122"/>
                        <a:cs typeface="+mn-cs"/>
                        <a:sym typeface="黑体" panose="02010609060101010101" pitchFamily="49" charset="-122"/>
                      </a:endParaRPr>
                    </a:p>
                  </a:txBody>
                  <a:tcPr anchor="ctr">
                    <a:solidFill>
                      <a:schemeClr val="accent5"/>
                    </a:solidFill>
                  </a:tcPr>
                </a:tc>
              </a:tr>
              <a:tr h="617855">
                <a:tc>
                  <a:txBody>
                    <a:bodyPr/>
                    <a:lstStyle/>
                    <a:p>
                      <a:pPr algn="l"/>
                      <a:r>
                        <a:rPr lang="en-US" altLang="zh-CN" sz="1600" b="0" kern="1200" dirty="0" smtClean="0">
                          <a:solidFill>
                            <a:srgbClr val="002060"/>
                          </a:solidFill>
                          <a:latin typeface="微软雅黑" panose="020B0503020204020204" charset="-122"/>
                          <a:ea typeface="微软雅黑" panose="020B0503020204020204" charset="-122"/>
                          <a:cs typeface="+mn-cs"/>
                          <a:sym typeface="黑体" panose="02010609060101010101" pitchFamily="49" charset="-122"/>
                        </a:rPr>
                        <a:t>          1</a:t>
                      </a:r>
                      <a:endParaRPr lang="zh-CN" altLang="en-US" sz="1600" b="0" kern="1200" dirty="0">
                        <a:solidFill>
                          <a:srgbClr val="002060"/>
                        </a:solidFill>
                        <a:latin typeface="微软雅黑" panose="020B0503020204020204" charset="-122"/>
                        <a:ea typeface="微软雅黑" panose="020B0503020204020204" charset="-122"/>
                        <a:cs typeface="+mn-cs"/>
                        <a:sym typeface="黑体" panose="02010609060101010101" pitchFamily="49" charset="-122"/>
                      </a:endParaRPr>
                    </a:p>
                  </a:txBody>
                  <a:tcPr anchor="ctr"/>
                </a:tc>
                <a:tc>
                  <a:txBody>
                    <a:bodyPr/>
                    <a:lstStyle/>
                    <a:p>
                      <a:pPr algn="l">
                        <a:spcAft>
                          <a:spcPts val="0"/>
                        </a:spcAft>
                      </a:pPr>
                      <a:r>
                        <a:rPr lang="zh-CN" altLang="en-US" sz="1600" b="0" kern="1200" dirty="0">
                          <a:solidFill>
                            <a:srgbClr val="002060"/>
                          </a:solidFill>
                          <a:latin typeface="微软雅黑" panose="020B0503020204020204" charset="-122"/>
                          <a:ea typeface="微软雅黑" panose="020B0503020204020204" charset="-122"/>
                          <a:cs typeface="+mn-cs"/>
                          <a:sym typeface="黑体" panose="02010609060101010101" pitchFamily="49" charset="-122"/>
                        </a:rPr>
                        <a:t>电池盒腐蚀</a:t>
                      </a:r>
                      <a:endParaRPr lang="zh-CN" altLang="en-US" sz="1600" b="0" kern="1200" dirty="0">
                        <a:solidFill>
                          <a:srgbClr val="002060"/>
                        </a:solidFill>
                        <a:latin typeface="微软雅黑" panose="020B0503020204020204" charset="-122"/>
                        <a:ea typeface="微软雅黑" panose="020B0503020204020204" charset="-122"/>
                        <a:cs typeface="+mn-cs"/>
                        <a:sym typeface="黑体" panose="02010609060101010101" pitchFamily="49" charset="-122"/>
                      </a:endParaRPr>
                    </a:p>
                  </a:txBody>
                  <a:tcPr marL="68580" marR="68580" marT="0" marB="0" anchor="ctr"/>
                </a:tc>
                <a:tc>
                  <a:txBody>
                    <a:bodyPr/>
                    <a:lstStyle/>
                    <a:p>
                      <a:pPr marL="0" algn="l" defTabSz="914400" rtl="0" eaLnBrk="1" latinLnBrk="0" hangingPunct="1">
                        <a:spcAft>
                          <a:spcPts val="0"/>
                        </a:spcAft>
                      </a:pPr>
                      <a:r>
                        <a:rPr lang="zh-CN" altLang="en-US" sz="1600" b="0" kern="1200" dirty="0">
                          <a:solidFill>
                            <a:srgbClr val="002060"/>
                          </a:solidFill>
                          <a:latin typeface="微软雅黑" panose="020B0503020204020204" charset="-122"/>
                          <a:ea typeface="微软雅黑" panose="020B0503020204020204" charset="-122"/>
                          <a:cs typeface="+mn-cs"/>
                          <a:sym typeface="黑体" panose="02010609060101010101" pitchFamily="49" charset="-122"/>
                        </a:rPr>
                        <a:t>电池液腐蚀</a:t>
                      </a:r>
                      <a:endParaRPr lang="zh-CN" altLang="en-US" sz="1600" b="0" kern="1200" dirty="0">
                        <a:solidFill>
                          <a:srgbClr val="002060"/>
                        </a:solidFill>
                        <a:latin typeface="微软雅黑" panose="020B0503020204020204" charset="-122"/>
                        <a:ea typeface="微软雅黑" panose="020B0503020204020204" charset="-122"/>
                        <a:cs typeface="+mn-cs"/>
                        <a:sym typeface="黑体" panose="02010609060101010101" pitchFamily="49" charset="-122"/>
                      </a:endParaRPr>
                    </a:p>
                  </a:txBody>
                  <a:tcPr marL="68580" marR="68580" marT="0" marB="0" anchor="ctr"/>
                </a:tc>
                <a:tc>
                  <a:txBody>
                    <a:bodyPr/>
                    <a:lstStyle/>
                    <a:p>
                      <a:pPr algn="l">
                        <a:spcAft>
                          <a:spcPts val="0"/>
                        </a:spcAft>
                      </a:pPr>
                      <a:endParaRPr lang="en-US" altLang="en-US" sz="1600" b="0" kern="1200" dirty="0">
                        <a:solidFill>
                          <a:srgbClr val="002060"/>
                        </a:solidFill>
                        <a:latin typeface="微软雅黑" panose="020B0503020204020204" charset="-122"/>
                        <a:ea typeface="微软雅黑" panose="020B0503020204020204" charset="-122"/>
                        <a:cs typeface="+mn-cs"/>
                        <a:sym typeface="黑体" panose="02010609060101010101" pitchFamily="49" charset="-122"/>
                      </a:endParaRPr>
                    </a:p>
                  </a:txBody>
                  <a:tcPr marL="68580" marR="68580" marT="0" marB="0" anchor="ctr"/>
                </a:tc>
              </a:tr>
              <a:tr h="655320">
                <a:tc>
                  <a:txBody>
                    <a:bodyPr/>
                    <a:lstStyle/>
                    <a:p>
                      <a:pPr algn="l"/>
                      <a:r>
                        <a:rPr lang="en-US" altLang="zh-CN" sz="1600" b="0" kern="1200" dirty="0" smtClean="0">
                          <a:solidFill>
                            <a:srgbClr val="002060"/>
                          </a:solidFill>
                          <a:latin typeface="微软雅黑" panose="020B0503020204020204" charset="-122"/>
                          <a:ea typeface="微软雅黑" panose="020B0503020204020204" charset="-122"/>
                          <a:cs typeface="+mn-cs"/>
                          <a:sym typeface="黑体" panose="02010609060101010101" pitchFamily="49" charset="-122"/>
                        </a:rPr>
                        <a:t>          2</a:t>
                      </a:r>
                      <a:endParaRPr lang="zh-CN" altLang="en-US" sz="1600" b="0" kern="1200" dirty="0">
                        <a:solidFill>
                          <a:srgbClr val="002060"/>
                        </a:solidFill>
                        <a:latin typeface="微软雅黑" panose="020B0503020204020204" charset="-122"/>
                        <a:ea typeface="微软雅黑" panose="020B0503020204020204" charset="-122"/>
                        <a:cs typeface="+mn-cs"/>
                        <a:sym typeface="黑体" panose="02010609060101010101" pitchFamily="49" charset="-122"/>
                      </a:endParaRPr>
                    </a:p>
                  </a:txBody>
                  <a:tcPr anchor="ctr"/>
                </a:tc>
                <a:tc>
                  <a:txBody>
                    <a:bodyPr/>
                    <a:lstStyle/>
                    <a:p>
                      <a:pPr marL="0" algn="l" defTabSz="914400" rtl="0" eaLnBrk="1" latinLnBrk="0" hangingPunct="1">
                        <a:spcAft>
                          <a:spcPts val="0"/>
                        </a:spcAft>
                      </a:pPr>
                      <a:r>
                        <a:rPr lang="zh-CN" altLang="en-US" sz="1600" b="0" kern="1200" dirty="0">
                          <a:solidFill>
                            <a:srgbClr val="002060"/>
                          </a:solidFill>
                          <a:latin typeface="微软雅黑" panose="020B0503020204020204" charset="-122"/>
                          <a:ea typeface="微软雅黑" panose="020B0503020204020204" charset="-122"/>
                          <a:cs typeface="+mn-cs"/>
                          <a:sym typeface="黑体" panose="02010609060101010101" pitchFamily="49" charset="-122"/>
                        </a:rPr>
                        <a:t>电源</a:t>
                      </a:r>
                      <a:endParaRPr lang="zh-CN" altLang="en-US" sz="1600" b="0" kern="1200" dirty="0">
                        <a:solidFill>
                          <a:srgbClr val="002060"/>
                        </a:solidFill>
                        <a:latin typeface="微软雅黑" panose="020B0503020204020204" charset="-122"/>
                        <a:ea typeface="微软雅黑" panose="020B0503020204020204" charset="-122"/>
                        <a:cs typeface="+mn-cs"/>
                        <a:sym typeface="黑体" panose="02010609060101010101" pitchFamily="49" charset="-122"/>
                      </a:endParaRPr>
                    </a:p>
                  </a:txBody>
                  <a:tcPr marL="68580" marR="68580" marT="0" marB="0" anchor="ctr"/>
                </a:tc>
                <a:tc>
                  <a:txBody>
                    <a:bodyPr/>
                    <a:lstStyle/>
                    <a:p>
                      <a:pPr marL="0" algn="l" defTabSz="914400" rtl="0" eaLnBrk="1" latinLnBrk="0" hangingPunct="1">
                        <a:spcAft>
                          <a:spcPts val="0"/>
                        </a:spcAft>
                      </a:pPr>
                      <a:r>
                        <a:rPr lang="zh-CN" altLang="en-US" sz="1600" b="0" kern="1200" dirty="0" smtClean="0">
                          <a:solidFill>
                            <a:srgbClr val="002060"/>
                          </a:solidFill>
                          <a:latin typeface="微软雅黑" panose="020B0503020204020204" charset="-122"/>
                          <a:ea typeface="微软雅黑" panose="020B0503020204020204" charset="-122"/>
                          <a:cs typeface="+mn-cs"/>
                          <a:sym typeface="黑体" panose="02010609060101010101" pitchFamily="49" charset="-122"/>
                        </a:rPr>
                        <a:t>电池</a:t>
                      </a:r>
                      <a:r>
                        <a:rPr lang="zh-CN" altLang="en-US" sz="1600" b="0" kern="1200" dirty="0">
                          <a:solidFill>
                            <a:srgbClr val="002060"/>
                          </a:solidFill>
                          <a:latin typeface="微软雅黑" panose="020B0503020204020204" charset="-122"/>
                          <a:ea typeface="微软雅黑" panose="020B0503020204020204" charset="-122"/>
                          <a:cs typeface="+mn-cs"/>
                          <a:sym typeface="黑体" panose="02010609060101010101" pitchFamily="49" charset="-122"/>
                        </a:rPr>
                        <a:t>，电压</a:t>
                      </a:r>
                      <a:endParaRPr lang="zh-CN" altLang="en-US" sz="1600" b="0" kern="1200" dirty="0">
                        <a:solidFill>
                          <a:srgbClr val="002060"/>
                        </a:solidFill>
                        <a:latin typeface="微软雅黑" panose="020B0503020204020204" charset="-122"/>
                        <a:ea typeface="微软雅黑" panose="020B0503020204020204" charset="-122"/>
                        <a:cs typeface="+mn-cs"/>
                        <a:sym typeface="黑体" panose="02010609060101010101" pitchFamily="49" charset="-122"/>
                      </a:endParaRPr>
                    </a:p>
                  </a:txBody>
                  <a:tcPr marL="68580" marR="68580" marT="0" marB="0" anchor="ctr"/>
                </a:tc>
                <a:tc>
                  <a:txBody>
                    <a:bodyPr/>
                    <a:lstStyle/>
                    <a:p>
                      <a:pPr algn="l">
                        <a:spcAft>
                          <a:spcPts val="0"/>
                        </a:spcAft>
                      </a:pPr>
                      <a:endParaRPr lang="en-US" altLang="en-US" sz="1600" b="0" kern="1200" dirty="0">
                        <a:solidFill>
                          <a:srgbClr val="002060"/>
                        </a:solidFill>
                        <a:latin typeface="微软雅黑" panose="020B0503020204020204" charset="-122"/>
                        <a:ea typeface="微软雅黑" panose="020B0503020204020204" charset="-122"/>
                        <a:cs typeface="+mn-cs"/>
                        <a:sym typeface="黑体" panose="02010609060101010101" pitchFamily="49" charset="-122"/>
                      </a:endParaRPr>
                    </a:p>
                  </a:txBody>
                  <a:tcPr marL="68580" marR="68580" marT="0" marB="0" anchor="ctr"/>
                </a:tc>
              </a:tr>
              <a:tr h="654685">
                <a:tc>
                  <a:txBody>
                    <a:bodyPr/>
                    <a:lstStyle/>
                    <a:p>
                      <a:pPr algn="l"/>
                      <a:r>
                        <a:rPr lang="en-US" altLang="zh-CN" sz="1600" b="0" kern="1200" dirty="0" smtClean="0">
                          <a:solidFill>
                            <a:srgbClr val="002060"/>
                          </a:solidFill>
                          <a:latin typeface="微软雅黑" panose="020B0503020204020204" charset="-122"/>
                          <a:ea typeface="微软雅黑" panose="020B0503020204020204" charset="-122"/>
                          <a:cs typeface="+mn-cs"/>
                          <a:sym typeface="黑体" panose="02010609060101010101" pitchFamily="49" charset="-122"/>
                        </a:rPr>
                        <a:t>          3</a:t>
                      </a:r>
                      <a:endParaRPr lang="zh-CN" altLang="en-US" sz="1600" b="0" kern="1200" dirty="0">
                        <a:solidFill>
                          <a:srgbClr val="002060"/>
                        </a:solidFill>
                        <a:latin typeface="微软雅黑" panose="020B0503020204020204" charset="-122"/>
                        <a:ea typeface="微软雅黑" panose="020B0503020204020204" charset="-122"/>
                        <a:cs typeface="+mn-cs"/>
                        <a:sym typeface="黑体" panose="02010609060101010101" pitchFamily="49" charset="-122"/>
                      </a:endParaRPr>
                    </a:p>
                  </a:txBody>
                  <a:tcPr anchor="ctr"/>
                </a:tc>
                <a:tc>
                  <a:txBody>
                    <a:bodyPr/>
                    <a:lstStyle/>
                    <a:p>
                      <a:pPr marL="0" algn="l" defTabSz="914400" rtl="0" eaLnBrk="1" latinLnBrk="0" hangingPunct="1">
                        <a:spcAft>
                          <a:spcPts val="0"/>
                        </a:spcAft>
                      </a:pPr>
                      <a:r>
                        <a:rPr lang="zh-CN" altLang="en-US" sz="1600" b="0" kern="1200" dirty="0">
                          <a:solidFill>
                            <a:srgbClr val="002060"/>
                          </a:solidFill>
                          <a:latin typeface="微软雅黑" panose="020B0503020204020204" charset="-122"/>
                          <a:ea typeface="微软雅黑" panose="020B0503020204020204" charset="-122"/>
                          <a:cs typeface="+mn-cs"/>
                          <a:sym typeface="黑体" panose="02010609060101010101" pitchFamily="49" charset="-122"/>
                        </a:rPr>
                        <a:t>采样系统</a:t>
                      </a:r>
                      <a:endParaRPr lang="zh-CN" altLang="en-US" sz="1600" b="0" kern="1200" dirty="0">
                        <a:solidFill>
                          <a:srgbClr val="002060"/>
                        </a:solidFill>
                        <a:latin typeface="微软雅黑" panose="020B0503020204020204" charset="-122"/>
                        <a:ea typeface="微软雅黑" panose="020B0503020204020204" charset="-122"/>
                        <a:cs typeface="+mn-cs"/>
                        <a:sym typeface="黑体" panose="02010609060101010101" pitchFamily="49" charset="-122"/>
                      </a:endParaRPr>
                    </a:p>
                  </a:txBody>
                  <a:tcPr marL="68580" marR="68580" marT="0" marB="0" anchor="ctr"/>
                </a:tc>
                <a:tc>
                  <a:txBody>
                    <a:bodyPr/>
                    <a:lstStyle/>
                    <a:p>
                      <a:pPr marL="0" algn="l" defTabSz="914400" rtl="0" eaLnBrk="1" latinLnBrk="0" hangingPunct="1">
                        <a:spcAft>
                          <a:spcPts val="0"/>
                        </a:spcAft>
                      </a:pPr>
                      <a:r>
                        <a:rPr lang="zh-CN" altLang="en-US" sz="1600" b="0" kern="1200" dirty="0">
                          <a:solidFill>
                            <a:srgbClr val="002060"/>
                          </a:solidFill>
                          <a:latin typeface="微软雅黑" panose="020B0503020204020204" charset="-122"/>
                          <a:ea typeface="微软雅黑" panose="020B0503020204020204" charset="-122"/>
                          <a:cs typeface="+mn-cs"/>
                          <a:sym typeface="黑体" panose="02010609060101010101" pitchFamily="49" charset="-122"/>
                        </a:rPr>
                        <a:t>接管、流量检查</a:t>
                      </a:r>
                      <a:endParaRPr lang="zh-CN" altLang="en-US" sz="1600" b="0" kern="1200" dirty="0">
                        <a:solidFill>
                          <a:srgbClr val="002060"/>
                        </a:solidFill>
                        <a:latin typeface="微软雅黑" panose="020B0503020204020204" charset="-122"/>
                        <a:ea typeface="微软雅黑" panose="020B0503020204020204" charset="-122"/>
                        <a:cs typeface="+mn-cs"/>
                        <a:sym typeface="黑体" panose="02010609060101010101" pitchFamily="49" charset="-122"/>
                      </a:endParaRPr>
                    </a:p>
                  </a:txBody>
                  <a:tcPr marL="68580" marR="68580" marT="0" marB="0" anchor="ctr"/>
                </a:tc>
                <a:tc>
                  <a:txBody>
                    <a:bodyPr/>
                    <a:lstStyle/>
                    <a:p>
                      <a:pPr algn="l">
                        <a:spcAft>
                          <a:spcPts val="0"/>
                        </a:spcAft>
                      </a:pPr>
                      <a:endParaRPr lang="en-US" altLang="en-US" sz="1600" b="0" kern="1200" dirty="0">
                        <a:solidFill>
                          <a:srgbClr val="002060"/>
                        </a:solidFill>
                        <a:latin typeface="微软雅黑" panose="020B0503020204020204" charset="-122"/>
                        <a:ea typeface="微软雅黑" panose="020B0503020204020204" charset="-122"/>
                        <a:cs typeface="+mn-cs"/>
                        <a:sym typeface="黑体" panose="02010609060101010101" pitchFamily="49" charset="-122"/>
                      </a:endParaRPr>
                    </a:p>
                  </a:txBody>
                  <a:tcPr marL="68580" marR="68580" marT="0" marB="0" anchor="ctr"/>
                </a:tc>
              </a:tr>
              <a:tr h="821055">
                <a:tc>
                  <a:txBody>
                    <a:bodyPr/>
                    <a:lstStyle/>
                    <a:p>
                      <a:pPr algn="l"/>
                      <a:r>
                        <a:rPr lang="en-US" altLang="zh-CN" sz="1600" b="0" kern="1200" dirty="0" smtClean="0">
                          <a:solidFill>
                            <a:srgbClr val="002060"/>
                          </a:solidFill>
                          <a:latin typeface="微软雅黑" panose="020B0503020204020204" charset="-122"/>
                          <a:ea typeface="微软雅黑" panose="020B0503020204020204" charset="-122"/>
                          <a:cs typeface="+mn-cs"/>
                          <a:sym typeface="黑体" panose="02010609060101010101" pitchFamily="49" charset="-122"/>
                        </a:rPr>
                        <a:t>          4</a:t>
                      </a:r>
                      <a:endParaRPr lang="zh-CN" altLang="en-US" sz="1600" b="0" kern="1200" dirty="0">
                        <a:solidFill>
                          <a:srgbClr val="002060"/>
                        </a:solidFill>
                        <a:latin typeface="微软雅黑" panose="020B0503020204020204" charset="-122"/>
                        <a:ea typeface="微软雅黑" panose="020B0503020204020204" charset="-122"/>
                        <a:cs typeface="+mn-cs"/>
                        <a:sym typeface="黑体" panose="02010609060101010101" pitchFamily="49" charset="-122"/>
                      </a:endParaRPr>
                    </a:p>
                  </a:txBody>
                  <a:tcPr anchor="ctr"/>
                </a:tc>
                <a:tc>
                  <a:txBody>
                    <a:bodyPr/>
                    <a:lstStyle/>
                    <a:p>
                      <a:pPr marL="0" algn="l" defTabSz="914400" rtl="0" eaLnBrk="1" latinLnBrk="0" hangingPunct="1">
                        <a:spcAft>
                          <a:spcPts val="0"/>
                        </a:spcAft>
                      </a:pPr>
                      <a:r>
                        <a:rPr lang="zh-CN" altLang="en-US" sz="1600" b="0" kern="1200" dirty="0">
                          <a:solidFill>
                            <a:srgbClr val="002060"/>
                          </a:solidFill>
                          <a:latin typeface="微软雅黑" panose="020B0503020204020204" charset="-122"/>
                          <a:ea typeface="微软雅黑" panose="020B0503020204020204" charset="-122"/>
                          <a:cs typeface="+mn-cs"/>
                          <a:sym typeface="黑体" panose="02010609060101010101" pitchFamily="49" charset="-122"/>
                        </a:rPr>
                        <a:t>表头的检查</a:t>
                      </a:r>
                      <a:endParaRPr lang="zh-CN" altLang="en-US" sz="1600" b="0" kern="1200" dirty="0">
                        <a:solidFill>
                          <a:srgbClr val="002060"/>
                        </a:solidFill>
                        <a:latin typeface="微软雅黑" panose="020B0503020204020204" charset="-122"/>
                        <a:ea typeface="微软雅黑" panose="020B0503020204020204" charset="-122"/>
                        <a:cs typeface="+mn-cs"/>
                        <a:sym typeface="黑体" panose="02010609060101010101" pitchFamily="49" charset="-122"/>
                      </a:endParaRPr>
                    </a:p>
                  </a:txBody>
                  <a:tcPr marL="68580" marR="68580" marT="0" marB="0" anchor="ctr"/>
                </a:tc>
                <a:tc>
                  <a:txBody>
                    <a:bodyPr/>
                    <a:lstStyle/>
                    <a:p>
                      <a:pPr marL="0" algn="l" defTabSz="914400" rtl="0" eaLnBrk="1" latinLnBrk="0" hangingPunct="1">
                        <a:spcAft>
                          <a:spcPts val="0"/>
                        </a:spcAft>
                      </a:pPr>
                      <a:r>
                        <a:rPr lang="zh-CN" altLang="en-US" sz="1600" b="0" kern="1200" dirty="0">
                          <a:solidFill>
                            <a:srgbClr val="002060"/>
                          </a:solidFill>
                          <a:latin typeface="微软雅黑" panose="020B0503020204020204" charset="-122"/>
                          <a:ea typeface="微软雅黑" panose="020B0503020204020204" charset="-122"/>
                          <a:cs typeface="+mn-cs"/>
                          <a:sym typeface="黑体" panose="02010609060101010101" pitchFamily="49" charset="-122"/>
                        </a:rPr>
                        <a:t>检查表头机械零件</a:t>
                      </a:r>
                      <a:endParaRPr lang="zh-CN" altLang="en-US" sz="1600" b="0" kern="1200" dirty="0">
                        <a:solidFill>
                          <a:srgbClr val="002060"/>
                        </a:solidFill>
                        <a:latin typeface="微软雅黑" panose="020B0503020204020204" charset="-122"/>
                        <a:ea typeface="微软雅黑" panose="020B0503020204020204" charset="-122"/>
                        <a:cs typeface="+mn-cs"/>
                        <a:sym typeface="黑体" panose="02010609060101010101" pitchFamily="49" charset="-122"/>
                      </a:endParaRPr>
                    </a:p>
                  </a:txBody>
                  <a:tcPr marL="68580" marR="68580" marT="0" marB="0" anchor="ctr"/>
                </a:tc>
                <a:tc>
                  <a:txBody>
                    <a:bodyPr/>
                    <a:lstStyle/>
                    <a:p>
                      <a:pPr algn="l">
                        <a:spcAft>
                          <a:spcPts val="0"/>
                        </a:spcAft>
                      </a:pPr>
                      <a:endParaRPr lang="en-US" altLang="en-US" sz="1600" b="0" kern="1200" dirty="0">
                        <a:solidFill>
                          <a:srgbClr val="002060"/>
                        </a:solidFill>
                        <a:latin typeface="微软雅黑" panose="020B0503020204020204" charset="-122"/>
                        <a:ea typeface="微软雅黑" panose="020B0503020204020204" charset="-122"/>
                        <a:cs typeface="+mn-cs"/>
                        <a:sym typeface="黑体" panose="02010609060101010101" pitchFamily="49" charset="-122"/>
                      </a:endParaRPr>
                    </a:p>
                  </a:txBody>
                  <a:tcPr marL="68580" marR="68580" marT="0" marB="0" anchor="ctr"/>
                </a:tc>
              </a:tr>
              <a:tr h="655320">
                <a:tc>
                  <a:txBody>
                    <a:bodyPr/>
                    <a:lstStyle/>
                    <a:p>
                      <a:pPr algn="l"/>
                      <a:r>
                        <a:rPr lang="en-US" altLang="zh-CN" sz="1600" b="0" kern="1200" dirty="0" smtClean="0">
                          <a:solidFill>
                            <a:srgbClr val="002060"/>
                          </a:solidFill>
                          <a:latin typeface="微软雅黑" panose="020B0503020204020204" charset="-122"/>
                          <a:ea typeface="微软雅黑" panose="020B0503020204020204" charset="-122"/>
                          <a:cs typeface="+mn-cs"/>
                          <a:sym typeface="黑体" panose="02010609060101010101" pitchFamily="49" charset="-122"/>
                        </a:rPr>
                        <a:t>          5</a:t>
                      </a:r>
                      <a:endParaRPr lang="zh-CN" altLang="en-US" sz="1600" b="0" kern="1200" dirty="0">
                        <a:solidFill>
                          <a:srgbClr val="002060"/>
                        </a:solidFill>
                        <a:latin typeface="微软雅黑" panose="020B0503020204020204" charset="-122"/>
                        <a:ea typeface="微软雅黑" panose="020B0503020204020204" charset="-122"/>
                        <a:cs typeface="+mn-cs"/>
                        <a:sym typeface="黑体" panose="02010609060101010101" pitchFamily="49" charset="-122"/>
                      </a:endParaRPr>
                    </a:p>
                  </a:txBody>
                  <a:tcPr anchor="ctr"/>
                </a:tc>
                <a:tc>
                  <a:txBody>
                    <a:bodyPr/>
                    <a:lstStyle/>
                    <a:p>
                      <a:pPr marL="0" algn="l" defTabSz="914400" rtl="0" eaLnBrk="1" latinLnBrk="0" hangingPunct="1">
                        <a:spcAft>
                          <a:spcPts val="0"/>
                        </a:spcAft>
                      </a:pPr>
                      <a:r>
                        <a:rPr lang="zh-CN" altLang="en-US" sz="1600" b="0" kern="1200" dirty="0">
                          <a:solidFill>
                            <a:srgbClr val="002060"/>
                          </a:solidFill>
                          <a:latin typeface="微软雅黑" panose="020B0503020204020204" charset="-122"/>
                          <a:ea typeface="微软雅黑" panose="020B0503020204020204" charset="-122"/>
                          <a:cs typeface="+mn-cs"/>
                          <a:sym typeface="黑体" panose="02010609060101010101" pitchFamily="49" charset="-122"/>
                        </a:rPr>
                        <a:t>传感器</a:t>
                      </a:r>
                      <a:endParaRPr lang="zh-CN" altLang="en-US" sz="1600" b="0" kern="1200" dirty="0">
                        <a:solidFill>
                          <a:srgbClr val="002060"/>
                        </a:solidFill>
                        <a:latin typeface="微软雅黑" panose="020B0503020204020204" charset="-122"/>
                        <a:ea typeface="微软雅黑" panose="020B0503020204020204" charset="-122"/>
                        <a:cs typeface="+mn-cs"/>
                        <a:sym typeface="黑体" panose="02010609060101010101" pitchFamily="49" charset="-122"/>
                      </a:endParaRPr>
                    </a:p>
                  </a:txBody>
                  <a:tcPr marL="68580" marR="68580" marT="0" marB="0" anchor="ctr"/>
                </a:tc>
                <a:tc gridSpan="2">
                  <a:txBody>
                    <a:bodyPr/>
                    <a:lstStyle/>
                    <a:p>
                      <a:pPr marL="0" algn="l" defTabSz="914400" rtl="0" eaLnBrk="1" latinLnBrk="0" hangingPunct="1">
                        <a:spcAft>
                          <a:spcPts val="0"/>
                        </a:spcAft>
                      </a:pPr>
                      <a:r>
                        <a:rPr lang="zh-CN" altLang="en-US" sz="1600" b="0" kern="1200" dirty="0">
                          <a:solidFill>
                            <a:srgbClr val="002060"/>
                          </a:solidFill>
                          <a:latin typeface="微软雅黑" panose="020B0503020204020204" charset="-122"/>
                          <a:ea typeface="微软雅黑" panose="020B0503020204020204" charset="-122"/>
                          <a:cs typeface="+mn-cs"/>
                          <a:sym typeface="黑体" panose="02010609060101010101" pitchFamily="49" charset="-122"/>
                        </a:rPr>
                        <a:t>如传感器寿命已到期，则应更新</a:t>
                      </a:r>
                      <a:endParaRPr lang="zh-CN" altLang="en-US" sz="1600" b="0" kern="1200" dirty="0">
                        <a:solidFill>
                          <a:srgbClr val="002060"/>
                        </a:solidFill>
                        <a:latin typeface="微软雅黑" panose="020B0503020204020204" charset="-122"/>
                        <a:ea typeface="微软雅黑" panose="020B0503020204020204" charset="-122"/>
                        <a:cs typeface="+mn-cs"/>
                        <a:sym typeface="黑体" panose="02010609060101010101" pitchFamily="49" charset="-122"/>
                      </a:endParaRPr>
                    </a:p>
                  </a:txBody>
                  <a:tcPr marL="68580" marR="68580" marT="0" marB="0" anchor="ctr"/>
                </a:tc>
                <a:tc hMerge="1">
                  <a:tcPr/>
                </a:tc>
              </a:tr>
              <a:tr h="738505">
                <a:tc>
                  <a:txBody>
                    <a:bodyPr/>
                    <a:lstStyle/>
                    <a:p>
                      <a:pPr algn="l"/>
                      <a:r>
                        <a:rPr lang="en-US" altLang="zh-CN" sz="1600" b="0" kern="1200" dirty="0" smtClean="0">
                          <a:solidFill>
                            <a:srgbClr val="002060"/>
                          </a:solidFill>
                          <a:latin typeface="微软雅黑" panose="020B0503020204020204" charset="-122"/>
                          <a:ea typeface="微软雅黑" panose="020B0503020204020204" charset="-122"/>
                          <a:cs typeface="+mn-cs"/>
                          <a:sym typeface="黑体" panose="02010609060101010101" pitchFamily="49" charset="-122"/>
                        </a:rPr>
                        <a:t>         6</a:t>
                      </a:r>
                      <a:endParaRPr lang="zh-CN" altLang="en-US" sz="1600" b="0" kern="1200" dirty="0">
                        <a:solidFill>
                          <a:srgbClr val="002060"/>
                        </a:solidFill>
                        <a:latin typeface="微软雅黑" panose="020B0503020204020204" charset="-122"/>
                        <a:ea typeface="微软雅黑" panose="020B0503020204020204" charset="-122"/>
                        <a:cs typeface="+mn-cs"/>
                        <a:sym typeface="黑体" panose="02010609060101010101" pitchFamily="49" charset="-122"/>
                      </a:endParaRPr>
                    </a:p>
                  </a:txBody>
                  <a:tcPr anchor="ctr"/>
                </a:tc>
                <a:tc>
                  <a:txBody>
                    <a:bodyPr/>
                    <a:lstStyle/>
                    <a:p>
                      <a:pPr marL="0" algn="l" defTabSz="914400" rtl="0" eaLnBrk="1" latinLnBrk="0" hangingPunct="1">
                        <a:spcAft>
                          <a:spcPts val="0"/>
                        </a:spcAft>
                      </a:pPr>
                      <a:r>
                        <a:rPr lang="zh-CN" altLang="en-US" sz="1600" b="0" kern="1200" dirty="0">
                          <a:solidFill>
                            <a:srgbClr val="002060"/>
                          </a:solidFill>
                          <a:latin typeface="微软雅黑" panose="020B0503020204020204" charset="-122"/>
                          <a:ea typeface="微软雅黑" panose="020B0503020204020204" charset="-122"/>
                          <a:cs typeface="+mn-cs"/>
                          <a:sym typeface="黑体" panose="02010609060101010101" pitchFamily="49" charset="-122"/>
                        </a:rPr>
                        <a:t>指示、报警值校正</a:t>
                      </a:r>
                      <a:endParaRPr lang="zh-CN" altLang="en-US" sz="1600" b="0" kern="1200" dirty="0">
                        <a:solidFill>
                          <a:srgbClr val="002060"/>
                        </a:solidFill>
                        <a:latin typeface="微软雅黑" panose="020B0503020204020204" charset="-122"/>
                        <a:ea typeface="微软雅黑" panose="020B0503020204020204" charset="-122"/>
                        <a:cs typeface="+mn-cs"/>
                        <a:sym typeface="黑体" panose="02010609060101010101" pitchFamily="49" charset="-122"/>
                      </a:endParaRPr>
                    </a:p>
                  </a:txBody>
                  <a:tcPr marL="68580" marR="68580" marT="0" marB="0" anchor="ctr"/>
                </a:tc>
                <a:tc gridSpan="2">
                  <a:txBody>
                    <a:bodyPr/>
                    <a:lstStyle/>
                    <a:p>
                      <a:pPr marL="0" algn="l" defTabSz="914400" rtl="0" eaLnBrk="1" latinLnBrk="0" hangingPunct="1">
                        <a:spcAft>
                          <a:spcPts val="0"/>
                        </a:spcAft>
                      </a:pPr>
                      <a:r>
                        <a:rPr lang="zh-CN" altLang="en-US" sz="1600" b="0" kern="1200" dirty="0">
                          <a:solidFill>
                            <a:srgbClr val="002060"/>
                          </a:solidFill>
                          <a:latin typeface="微软雅黑" panose="020B0503020204020204" charset="-122"/>
                          <a:ea typeface="微软雅黑" panose="020B0503020204020204" charset="-122"/>
                          <a:cs typeface="+mn-cs"/>
                          <a:sym typeface="黑体" panose="02010609060101010101" pitchFamily="49" charset="-122"/>
                        </a:rPr>
                        <a:t>调零以后，以检测范围中心附近的</a:t>
                      </a:r>
                      <a:r>
                        <a:rPr lang="zh-CN" altLang="en-US" sz="1600" b="0" kern="1200" dirty="0" smtClean="0">
                          <a:solidFill>
                            <a:srgbClr val="002060"/>
                          </a:solidFill>
                          <a:latin typeface="微软雅黑" panose="020B0503020204020204" charset="-122"/>
                          <a:ea typeface="微软雅黑" panose="020B0503020204020204" charset="-122"/>
                          <a:cs typeface="+mn-cs"/>
                          <a:sym typeface="黑体" panose="02010609060101010101" pitchFamily="49" charset="-122"/>
                        </a:rPr>
                        <a:t>标准气样</a:t>
                      </a:r>
                      <a:r>
                        <a:rPr lang="zh-CN" altLang="en-US" sz="1600" b="0" kern="1200" dirty="0">
                          <a:solidFill>
                            <a:srgbClr val="002060"/>
                          </a:solidFill>
                          <a:latin typeface="微软雅黑" panose="020B0503020204020204" charset="-122"/>
                          <a:ea typeface="微软雅黑" panose="020B0503020204020204" charset="-122"/>
                          <a:cs typeface="+mn-cs"/>
                          <a:sym typeface="黑体" panose="02010609060101010101" pitchFamily="49" charset="-122"/>
                        </a:rPr>
                        <a:t>校正指示值和报警值的误差范围。</a:t>
                      </a:r>
                      <a:endParaRPr lang="zh-CN" altLang="en-US" sz="1600" b="0" kern="1200" dirty="0">
                        <a:solidFill>
                          <a:srgbClr val="002060"/>
                        </a:solidFill>
                        <a:latin typeface="微软雅黑" panose="020B0503020204020204" charset="-122"/>
                        <a:ea typeface="微软雅黑" panose="020B0503020204020204" charset="-122"/>
                        <a:cs typeface="+mn-cs"/>
                        <a:sym typeface="黑体" panose="02010609060101010101" pitchFamily="49" charset="-122"/>
                      </a:endParaRPr>
                    </a:p>
                  </a:txBody>
                  <a:tcPr marL="68580" marR="68580" marT="0" marB="0" anchor="ctr"/>
                </a:tc>
                <a:tc hMerge="1">
                  <a:tcPr/>
                </a:tc>
              </a:tr>
            </a:tbl>
          </a:graphicData>
        </a:graphic>
      </p:graphicFrame>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5" name="标题 1"/>
          <p:cNvSpPr>
            <a:spLocks noGrp="1"/>
          </p:cNvSpPr>
          <p:nvPr>
            <p:ph type="title"/>
          </p:nvPr>
        </p:nvSpPr>
        <p:spPr/>
        <p:txBody>
          <a:bodyPr anchor="ctr" anchorCtr="0"/>
          <a:p>
            <a:r>
              <a:rPr lang="en-US" altLang="zh-CN"/>
              <a:t> </a:t>
            </a:r>
            <a:endParaRPr lang="en-US" altLang="zh-CN"/>
          </a:p>
        </p:txBody>
      </p:sp>
      <p:sp>
        <p:nvSpPr>
          <p:cNvPr id="11266" name="内容占位符 2"/>
          <p:cNvSpPr>
            <a:spLocks noGrp="1"/>
          </p:cNvSpPr>
          <p:nvPr>
            <p:ph idx="1"/>
          </p:nvPr>
        </p:nvSpPr>
        <p:spPr>
          <a:xfrm>
            <a:off x="2063750" y="1574800"/>
            <a:ext cx="8229600" cy="4525963"/>
          </a:xfrm>
        </p:spPr>
        <p:txBody>
          <a:bodyPr anchor="t" anchorCtr="0"/>
          <a:p>
            <a:pPr marL="0" indent="0">
              <a:buNone/>
            </a:pPr>
            <a:r>
              <a:rPr lang="en-US" altLang="zh-CN"/>
              <a:t> </a:t>
            </a:r>
            <a:endParaRPr lang="en-US" altLang="zh-CN"/>
          </a:p>
        </p:txBody>
      </p:sp>
      <p:pic>
        <p:nvPicPr>
          <p:cNvPr id="11267" name="图片 3" descr="IMG_4501"/>
          <p:cNvPicPr>
            <a:picLocks noChangeAspect="1"/>
          </p:cNvPicPr>
          <p:nvPr>
            <p:custDataLst>
              <p:tags r:id="rId1"/>
            </p:custDataLst>
          </p:nvPr>
        </p:nvPicPr>
        <p:blipFill>
          <a:blip r:embed="rId2"/>
          <a:srcRect l="7620" t="23146" r="28488" b="17552"/>
          <a:stretch>
            <a:fillRect/>
          </a:stretch>
        </p:blipFill>
        <p:spPr>
          <a:xfrm rot="5400000">
            <a:off x="6389688" y="1547813"/>
            <a:ext cx="4546600" cy="3263900"/>
          </a:xfrm>
          <a:prstGeom prst="rect">
            <a:avLst/>
          </a:prstGeom>
          <a:noFill/>
          <a:ln w="9525">
            <a:noFill/>
          </a:ln>
        </p:spPr>
      </p:pic>
      <p:sp>
        <p:nvSpPr>
          <p:cNvPr id="11268" name="文本框 4"/>
          <p:cNvSpPr txBox="1"/>
          <p:nvPr/>
        </p:nvSpPr>
        <p:spPr>
          <a:xfrm>
            <a:off x="1971675" y="1031875"/>
            <a:ext cx="4646613" cy="879475"/>
          </a:xfrm>
          <a:prstGeom prst="rect">
            <a:avLst/>
          </a:prstGeom>
          <a:solidFill>
            <a:srgbClr val="7575D1"/>
          </a:solidFill>
          <a:ln w="9525">
            <a:noFill/>
          </a:ln>
        </p:spPr>
        <p:txBody>
          <a:bodyPr wrap="square" anchor="t" anchorCtr="0"/>
          <a:p>
            <a:r>
              <a:rPr lang="en-US" altLang="zh-CN" sz="3200" b="1" baseline="30000" dirty="0">
                <a:solidFill>
                  <a:srgbClr val="00B050"/>
                </a:solidFill>
                <a:latin typeface="微软雅黑" panose="020B0503020204020204" charset="-122"/>
                <a:ea typeface="微软雅黑" panose="020B0503020204020204" charset="-122"/>
              </a:rPr>
              <a:t>    </a:t>
            </a:r>
            <a:endParaRPr lang="en-US" altLang="zh-CN" sz="3200" b="1" baseline="30000" dirty="0">
              <a:solidFill>
                <a:schemeClr val="bg1"/>
              </a:solidFill>
              <a:latin typeface="微软雅黑" panose="020B0503020204020204" charset="-122"/>
              <a:ea typeface="微软雅黑" panose="020B0503020204020204" charset="-122"/>
            </a:endParaRPr>
          </a:p>
          <a:p>
            <a:r>
              <a:rPr lang="en-US" altLang="zh-CN" sz="3200" b="1" baseline="30000" dirty="0">
                <a:solidFill>
                  <a:schemeClr val="bg1"/>
                </a:solidFill>
                <a:latin typeface="微软雅黑" panose="020B0503020204020204" charset="-122"/>
                <a:ea typeface="微软雅黑" panose="020B0503020204020204" charset="-122"/>
              </a:rPr>
              <a:t>   </a:t>
            </a:r>
            <a:r>
              <a:rPr lang="zh-CN" altLang="en-US" sz="3200" b="1" baseline="30000" dirty="0">
                <a:solidFill>
                  <a:schemeClr val="bg1"/>
                </a:solidFill>
                <a:latin typeface="微软雅黑" panose="020B0503020204020204" charset="-122"/>
                <a:ea typeface="微软雅黑" panose="020B0503020204020204" charset="-122"/>
              </a:rPr>
              <a:t>化学品生产单位特殊作业安全规范</a:t>
            </a:r>
            <a:endParaRPr lang="zh-CN" altLang="en-US" sz="3200" b="1" baseline="30000" dirty="0">
              <a:solidFill>
                <a:schemeClr val="bg1"/>
              </a:solidFill>
              <a:latin typeface="微软雅黑" panose="020B0503020204020204" charset="-122"/>
              <a:ea typeface="微软雅黑" panose="020B0503020204020204" charset="-122"/>
            </a:endParaRPr>
          </a:p>
        </p:txBody>
      </p:sp>
      <p:sp>
        <p:nvSpPr>
          <p:cNvPr id="11269" name="文本框 5"/>
          <p:cNvSpPr txBox="1"/>
          <p:nvPr/>
        </p:nvSpPr>
        <p:spPr>
          <a:xfrm>
            <a:off x="1981200" y="2401888"/>
            <a:ext cx="4724400" cy="2770187"/>
          </a:xfrm>
          <a:prstGeom prst="rect">
            <a:avLst/>
          </a:prstGeom>
          <a:solidFill>
            <a:srgbClr val="7575D1"/>
          </a:solidFill>
          <a:ln w="9525">
            <a:noFill/>
          </a:ln>
        </p:spPr>
        <p:txBody>
          <a:bodyPr wrap="square" anchor="t" anchorCtr="0"/>
          <a:p>
            <a:r>
              <a:rPr lang="en-US" altLang="zh-CN" sz="2800" baseline="30000" dirty="0">
                <a:latin typeface="微软雅黑" panose="020B0503020204020204" charset="-122"/>
                <a:ea typeface="微软雅黑" panose="020B0503020204020204" charset="-122"/>
                <a:sym typeface="宋体" panose="02010600030101010101" pitchFamily="2" charset="-122"/>
              </a:rPr>
              <a:t> </a:t>
            </a:r>
            <a:endParaRPr lang="en-US" altLang="zh-CN" sz="2800" baseline="30000" dirty="0">
              <a:latin typeface="微软雅黑" panose="020B0503020204020204" charset="-122"/>
              <a:ea typeface="微软雅黑" panose="020B0503020204020204" charset="-122"/>
              <a:sym typeface="宋体" panose="02010600030101010101" pitchFamily="2" charset="-122"/>
            </a:endParaRPr>
          </a:p>
          <a:p>
            <a:r>
              <a:rPr lang="en-US" altLang="zh-CN" sz="2800" baseline="30000" dirty="0">
                <a:latin typeface="微软雅黑" panose="020B0503020204020204" charset="-122"/>
                <a:ea typeface="微软雅黑" panose="020B0503020204020204" charset="-122"/>
                <a:sym typeface="宋体" panose="02010600030101010101" pitchFamily="2" charset="-122"/>
              </a:rPr>
              <a:t>    </a:t>
            </a:r>
            <a:r>
              <a:rPr lang="en-US" altLang="zh-CN" sz="2800" baseline="30000" dirty="0">
                <a:solidFill>
                  <a:schemeClr val="bg1"/>
                </a:solidFill>
                <a:latin typeface="微软雅黑" panose="020B0503020204020204" charset="-122"/>
                <a:ea typeface="微软雅黑" panose="020B0503020204020204" charset="-122"/>
                <a:sym typeface="宋体" panose="02010600030101010101" pitchFamily="2" charset="-122"/>
              </a:rPr>
              <a:t> </a:t>
            </a:r>
            <a:r>
              <a:rPr lang="zh-CN" altLang="en-US" sz="2400" b="1" baseline="30000" dirty="0">
                <a:solidFill>
                  <a:schemeClr val="bg1"/>
                </a:solidFill>
                <a:latin typeface="微软雅黑" panose="020B0503020204020204" charset="-122"/>
                <a:ea typeface="微软雅黑" panose="020B0503020204020204" charset="-122"/>
              </a:rPr>
              <a:t>GB 30871—2022    代替 GB 30871-2014</a:t>
            </a:r>
            <a:endParaRPr lang="zh-CN" altLang="en-US" sz="2400" baseline="30000" dirty="0">
              <a:solidFill>
                <a:schemeClr val="bg1"/>
              </a:solidFill>
              <a:latin typeface="微软雅黑" panose="020B0503020204020204" charset="-122"/>
              <a:ea typeface="微软雅黑" panose="020B0503020204020204" charset="-122"/>
            </a:endParaRPr>
          </a:p>
          <a:p>
            <a:r>
              <a:rPr lang="zh-CN" altLang="en-US" sz="2800" baseline="30000" dirty="0">
                <a:solidFill>
                  <a:schemeClr val="bg1"/>
                </a:solidFill>
                <a:latin typeface="微软雅黑" panose="020B0503020204020204" charset="-122"/>
                <a:ea typeface="微软雅黑" panose="020B0503020204020204" charset="-122"/>
              </a:rPr>
              <a:t> </a:t>
            </a:r>
            <a:r>
              <a:rPr lang="en-US" altLang="zh-CN" sz="2800" baseline="30000" dirty="0">
                <a:solidFill>
                  <a:schemeClr val="bg1"/>
                </a:solidFill>
                <a:latin typeface="微软雅黑" panose="020B0503020204020204" charset="-122"/>
                <a:ea typeface="微软雅黑" panose="020B0503020204020204" charset="-122"/>
              </a:rPr>
              <a:t>    </a:t>
            </a:r>
            <a:endParaRPr lang="en-US" altLang="zh-CN" sz="2800" baseline="30000" dirty="0">
              <a:solidFill>
                <a:schemeClr val="bg1"/>
              </a:solidFill>
              <a:latin typeface="微软雅黑" panose="020B0503020204020204" charset="-122"/>
              <a:ea typeface="微软雅黑" panose="020B0503020204020204" charset="-122"/>
            </a:endParaRPr>
          </a:p>
          <a:p>
            <a:endParaRPr lang="en-US" altLang="zh-CN" sz="2800" baseline="30000" dirty="0">
              <a:solidFill>
                <a:schemeClr val="bg1"/>
              </a:solidFill>
              <a:latin typeface="微软雅黑" panose="020B0503020204020204" charset="-122"/>
              <a:ea typeface="微软雅黑" panose="020B0503020204020204" charset="-122"/>
            </a:endParaRPr>
          </a:p>
          <a:p>
            <a:endParaRPr lang="en-US" altLang="zh-CN" sz="2800" baseline="30000" dirty="0">
              <a:solidFill>
                <a:schemeClr val="bg1"/>
              </a:solidFill>
              <a:latin typeface="微软雅黑" panose="020B0503020204020204" charset="-122"/>
              <a:ea typeface="微软雅黑" panose="020B0503020204020204" charset="-122"/>
            </a:endParaRPr>
          </a:p>
          <a:p>
            <a:endParaRPr lang="zh-CN" altLang="en-US" sz="2800" baseline="30000" dirty="0">
              <a:solidFill>
                <a:schemeClr val="bg1"/>
              </a:solidFill>
              <a:latin typeface="微软雅黑" panose="020B0503020204020204" charset="-122"/>
              <a:ea typeface="微软雅黑" panose="020B0503020204020204" charset="-122"/>
              <a:sym typeface="宋体" panose="02010600030101010101" pitchFamily="2" charset="-122"/>
            </a:endParaRPr>
          </a:p>
          <a:p>
            <a:endParaRPr lang="zh-CN" altLang="en-US" sz="2800" baseline="30000" dirty="0">
              <a:solidFill>
                <a:schemeClr val="bg1"/>
              </a:solidFill>
              <a:latin typeface="微软雅黑" panose="020B0503020204020204" charset="-122"/>
              <a:ea typeface="微软雅黑" panose="020B0503020204020204" charset="-122"/>
              <a:sym typeface="宋体" panose="02010600030101010101" pitchFamily="2" charset="-122"/>
            </a:endParaRPr>
          </a:p>
          <a:p>
            <a:endParaRPr lang="zh-CN" altLang="en-US" sz="2800" baseline="30000" dirty="0">
              <a:solidFill>
                <a:schemeClr val="bg1"/>
              </a:solidFill>
              <a:latin typeface="微软雅黑" panose="020B0503020204020204" charset="-122"/>
              <a:ea typeface="微软雅黑" panose="020B0503020204020204" charset="-122"/>
              <a:sym typeface="宋体" panose="02010600030101010101" pitchFamily="2" charset="-122"/>
            </a:endParaRPr>
          </a:p>
          <a:p>
            <a:r>
              <a:rPr lang="zh-CN" altLang="en-US" sz="2800" baseline="30000" dirty="0">
                <a:solidFill>
                  <a:schemeClr val="bg1"/>
                </a:solidFill>
                <a:latin typeface="微软雅黑" panose="020B0503020204020204" charset="-122"/>
                <a:ea typeface="微软雅黑" panose="020B0503020204020204" charset="-122"/>
                <a:sym typeface="宋体" panose="02010600030101010101" pitchFamily="2" charset="-122"/>
              </a:rPr>
              <a:t> </a:t>
            </a:r>
            <a:r>
              <a:rPr lang="en-US" altLang="zh-CN" sz="2800" baseline="30000" dirty="0">
                <a:solidFill>
                  <a:schemeClr val="bg1"/>
                </a:solidFill>
                <a:latin typeface="微软雅黑" panose="020B0503020204020204" charset="-122"/>
                <a:ea typeface="微软雅黑" panose="020B0503020204020204" charset="-122"/>
                <a:sym typeface="宋体" panose="02010600030101010101" pitchFamily="2" charset="-122"/>
              </a:rPr>
              <a:t> </a:t>
            </a:r>
            <a:r>
              <a:rPr lang="zh-CN" altLang="en-US" sz="2800" baseline="30000" dirty="0">
                <a:solidFill>
                  <a:schemeClr val="bg1"/>
                </a:solidFill>
                <a:latin typeface="微软雅黑" panose="020B0503020204020204" charset="-122"/>
                <a:ea typeface="微软雅黑" panose="020B0503020204020204" charset="-122"/>
                <a:sym typeface="宋体" panose="02010600030101010101" pitchFamily="2" charset="-122"/>
              </a:rPr>
              <a:t>2022-03-15发布       2022-10-01实施 </a:t>
            </a:r>
            <a:endParaRPr lang="zh-CN" altLang="en-US" sz="2800" baseline="30000" dirty="0">
              <a:solidFill>
                <a:schemeClr val="bg1"/>
              </a:solidFill>
              <a:latin typeface="微软雅黑" panose="020B0503020204020204" charset="-122"/>
              <a:ea typeface="微软雅黑" panose="020B0503020204020204" charset="-122"/>
              <a:sym typeface="宋体" panose="02010600030101010101" pitchFamily="2" charset="-122"/>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3" name="标题 1"/>
          <p:cNvSpPr>
            <a:spLocks noGrp="1"/>
          </p:cNvSpPr>
          <p:nvPr>
            <p:ph type="title"/>
          </p:nvPr>
        </p:nvSpPr>
        <p:spPr/>
        <p:txBody>
          <a:bodyPr anchor="ctr" anchorCtr="0"/>
          <a:p>
            <a:r>
              <a:rPr lang="en-US" altLang="zh-CN"/>
              <a:t> </a:t>
            </a:r>
            <a:endParaRPr lang="en-US" altLang="zh-CN"/>
          </a:p>
        </p:txBody>
      </p:sp>
      <p:sp>
        <p:nvSpPr>
          <p:cNvPr id="33794" name="内容占位符 2"/>
          <p:cNvSpPr>
            <a:spLocks noGrp="1"/>
          </p:cNvSpPr>
          <p:nvPr>
            <p:ph idx="1"/>
          </p:nvPr>
        </p:nvSpPr>
        <p:spPr/>
        <p:txBody>
          <a:bodyPr anchor="t" anchorCtr="0"/>
          <a:p>
            <a:pPr marL="0" indent="0">
              <a:buNone/>
            </a:pPr>
            <a:r>
              <a:rPr lang="en-US" altLang="zh-CN"/>
              <a:t> </a:t>
            </a:r>
            <a:endParaRPr lang="en-US" altLang="zh-CN"/>
          </a:p>
        </p:txBody>
      </p:sp>
      <p:sp>
        <p:nvSpPr>
          <p:cNvPr id="33795" name="文本框 3"/>
          <p:cNvSpPr txBox="1"/>
          <p:nvPr/>
        </p:nvSpPr>
        <p:spPr>
          <a:xfrm>
            <a:off x="1276985" y="1317625"/>
            <a:ext cx="10076815" cy="3479800"/>
          </a:xfrm>
          <a:prstGeom prst="rect">
            <a:avLst/>
          </a:prstGeom>
          <a:noFill/>
          <a:ln w="9525">
            <a:noFill/>
          </a:ln>
        </p:spPr>
        <p:txBody>
          <a:bodyPr wrap="square" anchor="t" anchorCtr="0"/>
          <a:p>
            <a:r>
              <a:rPr lang="zh-CN" altLang="en-US" sz="3200" b="1" baseline="30000" dirty="0">
                <a:solidFill>
                  <a:schemeClr val="tx1"/>
                </a:solidFill>
                <a:latin typeface="微软雅黑" panose="020B0503020204020204" charset="-122"/>
                <a:ea typeface="微软雅黑" panose="020B0503020204020204" charset="-122"/>
              </a:rPr>
              <a:t>5.4 动火分析及合格标准 </a:t>
            </a:r>
            <a:endParaRPr lang="zh-CN" altLang="en-US" sz="3200" b="1" baseline="30000" dirty="0">
              <a:solidFill>
                <a:schemeClr val="tx1"/>
              </a:solidFill>
              <a:latin typeface="微软雅黑" panose="020B0503020204020204" charset="-122"/>
              <a:ea typeface="微软雅黑" panose="020B0503020204020204" charset="-122"/>
            </a:endParaRPr>
          </a:p>
          <a:p>
            <a:endParaRPr lang="zh-CN" altLang="en-US" sz="3200" baseline="30000" dirty="0">
              <a:latin typeface="微软雅黑" panose="020B0503020204020204" charset="-122"/>
              <a:ea typeface="微软雅黑" panose="020B0503020204020204" charset="-122"/>
            </a:endParaRPr>
          </a:p>
          <a:p>
            <a:r>
              <a:rPr lang="zh-CN" altLang="en-US" sz="3200" baseline="30000" dirty="0">
                <a:solidFill>
                  <a:schemeClr val="tx1"/>
                </a:solidFill>
                <a:latin typeface="微软雅黑" panose="020B0503020204020204" charset="-122"/>
                <a:ea typeface="微软雅黑" panose="020B0503020204020204" charset="-122"/>
              </a:rPr>
              <a:t>a） 作业前应进行动火分析，要求如下： </a:t>
            </a:r>
            <a:endParaRPr lang="zh-CN" altLang="en-US" sz="3200" baseline="30000" dirty="0">
              <a:solidFill>
                <a:schemeClr val="tx1"/>
              </a:solidFill>
              <a:latin typeface="微软雅黑" panose="020B0503020204020204" charset="-122"/>
              <a:ea typeface="微软雅黑" panose="020B0503020204020204" charset="-122"/>
            </a:endParaRPr>
          </a:p>
          <a:p>
            <a:r>
              <a:rPr lang="zh-CN" altLang="en-US" sz="3200" baseline="30000" dirty="0">
                <a:solidFill>
                  <a:schemeClr val="tx1"/>
                </a:solidFill>
                <a:latin typeface="微软雅黑" panose="020B0503020204020204" charset="-122"/>
                <a:ea typeface="微软雅黑" panose="020B0503020204020204" charset="-122"/>
              </a:rPr>
              <a:t>a） </a:t>
            </a:r>
            <a:r>
              <a:rPr lang="zh-CN" altLang="en-US" sz="3200" b="1" baseline="30000" dirty="0">
                <a:solidFill>
                  <a:srgbClr val="FF0000"/>
                </a:solidFill>
                <a:latin typeface="微软雅黑" panose="020B0503020204020204" charset="-122"/>
                <a:ea typeface="微软雅黑" panose="020B0503020204020204" charset="-122"/>
              </a:rPr>
              <a:t>动火分析的监测点要有代表性，在较大的设备内动火，应对上、中、下各部位进行监测分析；在较长的物料管线上动火，应在彻底隔绝区域内分段分析；在管道外侧动火，应对管道采取隔绝措施，并对管道内的危险物质进行分析；</a:t>
            </a:r>
            <a:r>
              <a:rPr lang="zh-CN" altLang="en-US" sz="3200" baseline="30000" dirty="0">
                <a:solidFill>
                  <a:schemeClr val="tx1"/>
                </a:solidFill>
                <a:latin typeface="微软雅黑" panose="020B0503020204020204" charset="-122"/>
                <a:ea typeface="微软雅黑" panose="020B0503020204020204" charset="-122"/>
              </a:rPr>
              <a:t> </a:t>
            </a:r>
            <a:endParaRPr lang="zh-CN" altLang="en-US" sz="3200" baseline="30000" dirty="0">
              <a:solidFill>
                <a:schemeClr val="tx1"/>
              </a:solidFill>
              <a:latin typeface="微软雅黑" panose="020B0503020204020204" charset="-122"/>
              <a:ea typeface="微软雅黑" panose="020B0503020204020204" charset="-122"/>
            </a:endParaRPr>
          </a:p>
          <a:p>
            <a:r>
              <a:rPr lang="zh-CN" altLang="en-US" sz="3200" baseline="30000" dirty="0">
                <a:solidFill>
                  <a:schemeClr val="tx1"/>
                </a:solidFill>
                <a:latin typeface="微软雅黑" panose="020B0503020204020204" charset="-122"/>
                <a:ea typeface="微软雅黑" panose="020B0503020204020204" charset="-122"/>
              </a:rPr>
              <a:t>b） 在设备外部动火</a:t>
            </a:r>
            <a:r>
              <a:rPr lang="zh-CN" altLang="en-US" sz="3200" b="1" baseline="30000" dirty="0">
                <a:solidFill>
                  <a:srgbClr val="FF0000"/>
                </a:solidFill>
                <a:latin typeface="微软雅黑" panose="020B0503020204020204" charset="-122"/>
                <a:ea typeface="微软雅黑" panose="020B0503020204020204" charset="-122"/>
              </a:rPr>
              <a:t>，应在动火点 10m 范围内进行动火分析；在设备外壁动火，除满足以上要求，还应对设备内部进行动火分析； </a:t>
            </a:r>
            <a:endParaRPr lang="zh-CN" altLang="en-US" sz="3200" b="1" baseline="30000" dirty="0">
              <a:solidFill>
                <a:srgbClr val="FF0000"/>
              </a:solidFill>
              <a:latin typeface="微软雅黑" panose="020B0503020204020204" charset="-122"/>
              <a:ea typeface="微软雅黑" panose="020B0503020204020204" charset="-122"/>
            </a:endParaRPr>
          </a:p>
          <a:p>
            <a:r>
              <a:rPr lang="zh-CN" altLang="en-US" sz="3200" baseline="30000" dirty="0">
                <a:solidFill>
                  <a:schemeClr val="tx1"/>
                </a:solidFill>
                <a:latin typeface="微软雅黑" panose="020B0503020204020204" charset="-122"/>
                <a:ea typeface="微软雅黑" panose="020B0503020204020204" charset="-122"/>
              </a:rPr>
              <a:t>c） 动火分析与动火作业间隔一般不超过 30min； </a:t>
            </a:r>
            <a:endParaRPr lang="zh-CN" altLang="en-US" sz="3200" baseline="30000" dirty="0">
              <a:solidFill>
                <a:schemeClr val="tx1"/>
              </a:solidFill>
              <a:latin typeface="微软雅黑" panose="020B0503020204020204" charset="-122"/>
              <a:ea typeface="微软雅黑" panose="020B0503020204020204" charset="-122"/>
            </a:endParaRPr>
          </a:p>
          <a:p>
            <a:r>
              <a:rPr lang="zh-CN" altLang="en-US" sz="3200" baseline="30000" dirty="0">
                <a:solidFill>
                  <a:schemeClr val="tx1"/>
                </a:solidFill>
                <a:latin typeface="微软雅黑" panose="020B0503020204020204" charset="-122"/>
                <a:ea typeface="微软雅黑" panose="020B0503020204020204" charset="-122"/>
              </a:rPr>
              <a:t>d） 作业中断时间超过 30min，应重新分析。每日动火前均应进行动火分析；特级动火作业期间应随时进行监测； </a:t>
            </a:r>
            <a:endParaRPr lang="zh-CN" altLang="en-US" sz="3200" baseline="30000" dirty="0">
              <a:solidFill>
                <a:schemeClr val="tx1"/>
              </a:solidFill>
              <a:latin typeface="微软雅黑" panose="020B0503020204020204" charset="-122"/>
              <a:ea typeface="微软雅黑" panose="020B0503020204020204" charset="-122"/>
            </a:endParaRPr>
          </a:p>
          <a:p>
            <a:r>
              <a:rPr lang="zh-CN" altLang="en-US" sz="3200" baseline="30000" dirty="0">
                <a:solidFill>
                  <a:schemeClr val="tx1"/>
                </a:solidFill>
                <a:latin typeface="微软雅黑" panose="020B0503020204020204" charset="-122"/>
                <a:ea typeface="微软雅黑" panose="020B0503020204020204" charset="-122"/>
              </a:rPr>
              <a:t>e） 使用便携式、移动式可燃气体检测报警仪或其他类似手段进行分析时，气体检测报警仪应按照有关规定进行检测合格方可使用，特殊情况需要进行标准气浓度标定。 </a:t>
            </a:r>
            <a:endParaRPr lang="zh-CN" altLang="en-US" sz="3200" baseline="30000" dirty="0">
              <a:solidFill>
                <a:schemeClr val="tx1"/>
              </a:solidFill>
              <a:latin typeface="微软雅黑" panose="020B0503020204020204" charset="-122"/>
              <a:ea typeface="微软雅黑" panose="020B0503020204020204" charset="-122"/>
            </a:endParaRPr>
          </a:p>
          <a:p>
            <a:r>
              <a:rPr lang="zh-CN" altLang="en-US" sz="3200" baseline="30000" dirty="0">
                <a:solidFill>
                  <a:schemeClr val="tx1"/>
                </a:solidFill>
                <a:latin typeface="微软雅黑" panose="020B0503020204020204" charset="-122"/>
                <a:ea typeface="微软雅黑" panose="020B0503020204020204" charset="-122"/>
              </a:rPr>
              <a:t>b） 动火分析合格标准为：</a:t>
            </a:r>
            <a:r>
              <a:rPr lang="zh-CN" altLang="en-US" sz="3200" b="1" baseline="30000" dirty="0">
                <a:solidFill>
                  <a:srgbClr val="FF0000"/>
                </a:solidFill>
                <a:latin typeface="微软雅黑" panose="020B0503020204020204" charset="-122"/>
                <a:ea typeface="微软雅黑" panose="020B0503020204020204" charset="-122"/>
              </a:rPr>
              <a:t>被测可燃气体或蒸气浓度应不大于 10%LEL。 </a:t>
            </a:r>
            <a:endParaRPr lang="zh-CN" altLang="en-US" sz="3200" b="1" baseline="30000" dirty="0">
              <a:solidFill>
                <a:srgbClr val="FF0000"/>
              </a:solidFill>
              <a:latin typeface="微软雅黑" panose="020B0503020204020204" charset="-122"/>
              <a:ea typeface="微软雅黑" panose="020B0503020204020204" charset="-122"/>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标题 1"/>
          <p:cNvSpPr>
            <a:spLocks noGrp="1"/>
          </p:cNvSpPr>
          <p:nvPr>
            <p:ph type="ctrTitle"/>
          </p:nvPr>
        </p:nvSpPr>
        <p:spPr>
          <a:xfrm>
            <a:off x="2152650" y="1131094"/>
            <a:ext cx="7886700" cy="994172"/>
          </a:xfrm>
        </p:spPr>
        <p:txBody>
          <a:bodyPr vert="horz" anchor="ctr"/>
          <a:lstStyle/>
          <a:p>
            <a:pPr algn="l"/>
            <a:r>
              <a:rPr lang="en-US" altLang="zh-CN" sz="3300" kern="1200" dirty="0">
                <a:latin typeface="+mj-lt"/>
                <a:ea typeface="+mj-ea"/>
                <a:cs typeface="+mj-cs"/>
                <a:sym typeface="等线 Light" panose="02010600030101010101" charset="-122"/>
              </a:rPr>
              <a:t> </a:t>
            </a:r>
            <a:endParaRPr lang="zh-CN" altLang="en-US" sz="3300" kern="1200" dirty="0">
              <a:latin typeface="+mj-lt"/>
              <a:ea typeface="+mj-ea"/>
              <a:cs typeface="+mj-cs"/>
              <a:sym typeface="等线 Light" panose="02010600030101010101" charset="-122"/>
            </a:endParaRPr>
          </a:p>
        </p:txBody>
      </p:sp>
      <p:sp>
        <p:nvSpPr>
          <p:cNvPr id="48130" name="内容占位符 2"/>
          <p:cNvSpPr>
            <a:spLocks noGrp="1"/>
          </p:cNvSpPr>
          <p:nvPr>
            <p:ph type="subTitle" idx="1"/>
          </p:nvPr>
        </p:nvSpPr>
        <p:spPr>
          <a:xfrm>
            <a:off x="0" y="0"/>
            <a:ext cx="12192000" cy="553720"/>
          </a:xfrm>
          <a:solidFill>
            <a:srgbClr val="FFFF00"/>
          </a:solidFill>
        </p:spPr>
        <p:txBody>
          <a:bodyPr vert="horz" anchor="t"/>
          <a:lstStyle/>
          <a:p>
            <a:pPr marL="228600" indent="-228600" algn="l" defTabSz="914400"/>
            <a:r>
              <a:rPr lang="zh-CN" altLang="en-US" sz="2700" b="1" kern="1200" dirty="0">
                <a:solidFill>
                  <a:srgbClr val="C00000"/>
                </a:solidFill>
                <a:latin typeface="微软雅黑" panose="020B0503020204020204" charset="-122"/>
                <a:ea typeface="微软雅黑" panose="020B0503020204020204" charset="-122"/>
                <a:cs typeface="+mn-cs"/>
                <a:sym typeface="微软雅黑" panose="020B0503020204020204" charset="-122"/>
              </a:rPr>
              <a:t>                              </a:t>
            </a:r>
            <a:r>
              <a:rPr lang="zh-CN" altLang="en-US" sz="2700" b="1" kern="1200" dirty="0">
                <a:solidFill>
                  <a:srgbClr val="FF0000"/>
                </a:solidFill>
                <a:latin typeface="微软雅黑" panose="020B0503020204020204" charset="-122"/>
                <a:ea typeface="微软雅黑" panose="020B0503020204020204" charset="-122"/>
                <a:cs typeface="+mn-cs"/>
                <a:sym typeface="微软雅黑" panose="020B0503020204020204" charset="-122"/>
              </a:rPr>
              <a:t>中石化上海</a:t>
            </a:r>
            <a:r>
              <a:rPr lang="en-US" altLang="zh-CN" sz="2700" b="1" kern="1200" dirty="0">
                <a:solidFill>
                  <a:srgbClr val="FF0000"/>
                </a:solidFill>
                <a:latin typeface="微软雅黑" panose="020B0503020204020204" charset="-122"/>
                <a:ea typeface="微软雅黑" panose="020B0503020204020204" charset="-122"/>
                <a:cs typeface="+mn-cs"/>
                <a:sym typeface="微软雅黑" panose="020B0503020204020204" charset="-122"/>
              </a:rPr>
              <a:t>xx</a:t>
            </a:r>
            <a:r>
              <a:rPr lang="zh-CN" altLang="en-US" sz="2700" b="1" kern="1200" dirty="0">
                <a:solidFill>
                  <a:srgbClr val="FF0000"/>
                </a:solidFill>
                <a:latin typeface="微软雅黑" panose="020B0503020204020204" charset="-122"/>
                <a:ea typeface="微软雅黑" panose="020B0503020204020204" charset="-122"/>
                <a:cs typeface="+mn-cs"/>
                <a:sym typeface="微软雅黑" panose="020B0503020204020204" charset="-122"/>
              </a:rPr>
              <a:t>“</a:t>
            </a:r>
            <a:r>
              <a:rPr lang="en-US" altLang="zh-CN" sz="2700" b="1" kern="1200" dirty="0">
                <a:solidFill>
                  <a:srgbClr val="FF0000"/>
                </a:solidFill>
                <a:latin typeface="微软雅黑" panose="020B0503020204020204" charset="-122"/>
                <a:ea typeface="微软雅黑" panose="020B0503020204020204" charset="-122"/>
                <a:cs typeface="+mn-cs"/>
                <a:sym typeface="微软雅黑" panose="020B0503020204020204" charset="-122"/>
              </a:rPr>
              <a:t>5·12</a:t>
            </a:r>
            <a:r>
              <a:rPr lang="zh-CN" altLang="en-US" sz="2700" b="1" kern="1200" dirty="0">
                <a:solidFill>
                  <a:srgbClr val="FF0000"/>
                </a:solidFill>
                <a:latin typeface="微软雅黑" panose="020B0503020204020204" charset="-122"/>
                <a:ea typeface="微软雅黑" panose="020B0503020204020204" charset="-122"/>
                <a:cs typeface="+mn-cs"/>
                <a:sym typeface="微软雅黑" panose="020B0503020204020204" charset="-122"/>
              </a:rPr>
              <a:t>”闪爆事故分享</a:t>
            </a:r>
            <a:endParaRPr lang="en-US" altLang="zh-CN" sz="2700" b="1" kern="1200" dirty="0">
              <a:solidFill>
                <a:srgbClr val="FF0000"/>
              </a:solidFill>
              <a:latin typeface="微软雅黑" panose="020B0503020204020204" charset="-122"/>
              <a:ea typeface="微软雅黑" panose="020B0503020204020204" charset="-122"/>
              <a:cs typeface="+mn-cs"/>
              <a:sym typeface="微软雅黑" panose="020B0503020204020204" charset="-122"/>
            </a:endParaRPr>
          </a:p>
          <a:p>
            <a:pPr marL="228600" indent="-228600" algn="l" defTabSz="914400">
              <a:buChar char="•"/>
            </a:pPr>
            <a:endParaRPr lang="zh-CN" altLang="en-US" sz="2100" kern="1200" dirty="0">
              <a:latin typeface="+mn-lt"/>
              <a:ea typeface="+mn-ea"/>
              <a:cs typeface="+mn-cs"/>
              <a:sym typeface="等线" panose="02010600030101010101" charset="-122"/>
            </a:endParaRPr>
          </a:p>
        </p:txBody>
      </p:sp>
      <p:sp>
        <p:nvSpPr>
          <p:cNvPr id="48131" name="object 2"/>
          <p:cNvSpPr/>
          <p:nvPr/>
        </p:nvSpPr>
        <p:spPr>
          <a:xfrm>
            <a:off x="0" y="553720"/>
            <a:ext cx="12192000" cy="6304280"/>
          </a:xfrm>
          <a:prstGeom prst="rect">
            <a:avLst/>
          </a:prstGeom>
          <a:blipFill rotWithShape="1">
            <a:blip r:embed="rId1"/>
            <a:stretch>
              <a:fillRect/>
            </a:stretch>
          </a:blipFill>
          <a:ln w="9525">
            <a:noFill/>
          </a:ln>
        </p:spPr>
        <p:txBody>
          <a:bodyPr wrap="square" lIns="0" tIns="0" rIns="0" bIns="0" anchor="t"/>
          <a:lstStyle/>
          <a:p>
            <a:endParaRPr lang="zh-CN" sz="1200">
              <a:solidFill>
                <a:srgbClr val="000000"/>
              </a:solidFill>
              <a:latin typeface="Calibri" panose="020F0502020204030204" charset="0"/>
              <a:ea typeface="MS Gothic" panose="020B0609070205080204" charset="-128"/>
              <a:sym typeface="Calibri" panose="020F0502020204030204"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标题 1"/>
          <p:cNvSpPr>
            <a:spLocks noGrp="1"/>
          </p:cNvSpPr>
          <p:nvPr>
            <p:ph type="ctrTitle"/>
          </p:nvPr>
        </p:nvSpPr>
        <p:spPr>
          <a:xfrm>
            <a:off x="2152650" y="1131094"/>
            <a:ext cx="7886700" cy="994172"/>
          </a:xfrm>
        </p:spPr>
        <p:txBody>
          <a:bodyPr vert="horz" anchor="ctr"/>
          <a:lstStyle/>
          <a:p>
            <a:pPr algn="l"/>
            <a:r>
              <a:rPr lang="en-US" altLang="zh-CN" sz="3300" kern="1200" dirty="0">
                <a:latin typeface="+mj-lt"/>
                <a:ea typeface="+mj-ea"/>
                <a:cs typeface="+mj-cs"/>
                <a:sym typeface="等线 Light" panose="02010600030101010101" charset="-122"/>
              </a:rPr>
              <a:t> </a:t>
            </a:r>
            <a:endParaRPr lang="zh-CN" altLang="en-US" sz="3300" kern="1200" dirty="0">
              <a:latin typeface="+mj-lt"/>
              <a:ea typeface="+mj-ea"/>
              <a:cs typeface="+mj-cs"/>
              <a:sym typeface="等线 Light" panose="02010600030101010101" charset="-122"/>
            </a:endParaRPr>
          </a:p>
        </p:txBody>
      </p:sp>
      <p:sp>
        <p:nvSpPr>
          <p:cNvPr id="49154" name="内容占位符 2"/>
          <p:cNvSpPr>
            <a:spLocks noGrp="1"/>
          </p:cNvSpPr>
          <p:nvPr>
            <p:ph type="subTitle" idx="1"/>
          </p:nvPr>
        </p:nvSpPr>
        <p:spPr>
          <a:xfrm>
            <a:off x="2013585" y="2004060"/>
            <a:ext cx="8036560" cy="413385"/>
          </a:xfrm>
        </p:spPr>
        <p:txBody>
          <a:bodyPr vert="horz" anchor="t">
            <a:noAutofit/>
          </a:bodyPr>
          <a:lstStyle/>
          <a:p>
            <a:pPr marL="228600" indent="-228600" algn="l" defTabSz="914400"/>
            <a:r>
              <a:rPr lang="zh-CN" altLang="en-US" sz="2700" b="1" kern="1200" dirty="0">
                <a:solidFill>
                  <a:srgbClr val="0070C0"/>
                </a:solidFill>
                <a:latin typeface="微软雅黑" panose="020B0503020204020204" charset="-122"/>
                <a:ea typeface="微软雅黑" panose="020B0503020204020204" charset="-122"/>
                <a:cs typeface="+mn-cs"/>
                <a:sym typeface="微软雅黑" panose="020B0503020204020204" charset="-122"/>
              </a:rPr>
              <a:t>事故简介</a:t>
            </a:r>
            <a:endParaRPr lang="en-US" altLang="zh-CN" sz="2700" b="1" kern="1200" dirty="0">
              <a:solidFill>
                <a:srgbClr val="C00000"/>
              </a:solidFill>
              <a:latin typeface="微软雅黑" panose="020B0503020204020204" charset="-122"/>
              <a:ea typeface="微软雅黑" panose="020B0503020204020204" charset="-122"/>
              <a:cs typeface="+mn-cs"/>
              <a:sym typeface="微软雅黑" panose="020B0503020204020204" charset="-122"/>
            </a:endParaRPr>
          </a:p>
          <a:p>
            <a:pPr marL="228600" indent="-228600" algn="l" defTabSz="914400">
              <a:buChar char="•"/>
            </a:pPr>
            <a:endParaRPr lang="en-US" altLang="zh-CN" sz="2500" b="1" kern="1200" dirty="0">
              <a:solidFill>
                <a:srgbClr val="C00000"/>
              </a:solidFill>
              <a:latin typeface="微软雅黑" panose="020B0503020204020204" charset="-122"/>
              <a:ea typeface="微软雅黑" panose="020B0503020204020204" charset="-122"/>
              <a:cs typeface="+mn-cs"/>
              <a:sym typeface="微软雅黑" panose="020B0503020204020204" charset="-122"/>
            </a:endParaRPr>
          </a:p>
        </p:txBody>
      </p:sp>
      <p:sp>
        <p:nvSpPr>
          <p:cNvPr id="49155" name="矩形 3"/>
          <p:cNvSpPr/>
          <p:nvPr/>
        </p:nvSpPr>
        <p:spPr>
          <a:xfrm>
            <a:off x="2012950" y="2774315"/>
            <a:ext cx="8508365" cy="1753235"/>
          </a:xfrm>
          <a:prstGeom prst="rect">
            <a:avLst/>
          </a:prstGeom>
          <a:noFill/>
          <a:ln w="9525">
            <a:noFill/>
          </a:ln>
        </p:spPr>
        <p:txBody>
          <a:bodyPr wrap="square" anchor="t">
            <a:spAutoFit/>
          </a:bodyPr>
          <a:lstStyle/>
          <a:p>
            <a:pPr algn="just">
              <a:lnSpc>
                <a:spcPct val="150000"/>
              </a:lnSpc>
            </a:pPr>
            <a:r>
              <a:rPr lang="en-US" altLang="zh-CN" sz="2400" b="1" dirty="0">
                <a:solidFill>
                  <a:schemeClr val="tx1"/>
                </a:solidFill>
                <a:latin typeface="微软雅黑" panose="020B0503020204020204" charset="-122"/>
                <a:ea typeface="微软雅黑" panose="020B0503020204020204" charset="-122"/>
                <a:sym typeface="等线" panose="02010600030101010101" charset="-122"/>
              </a:rPr>
              <a:t>2018</a:t>
            </a:r>
            <a:r>
              <a:rPr lang="zh-CN" altLang="en-US" sz="2400" b="1" dirty="0">
                <a:solidFill>
                  <a:schemeClr val="tx1"/>
                </a:solidFill>
                <a:latin typeface="微软雅黑" panose="020B0503020204020204" charset="-122"/>
                <a:ea typeface="微软雅黑" panose="020B0503020204020204" charset="-122"/>
                <a:sym typeface="等线" panose="02010600030101010101" charset="-122"/>
              </a:rPr>
              <a:t>年</a:t>
            </a:r>
            <a:r>
              <a:rPr lang="en-US" altLang="zh-CN" sz="2400" b="1" dirty="0">
                <a:solidFill>
                  <a:schemeClr val="tx1"/>
                </a:solidFill>
                <a:latin typeface="微软雅黑" panose="020B0503020204020204" charset="-122"/>
                <a:ea typeface="微软雅黑" panose="020B0503020204020204" charset="-122"/>
                <a:sym typeface="等线" panose="02010600030101010101" charset="-122"/>
              </a:rPr>
              <a:t>5</a:t>
            </a:r>
            <a:r>
              <a:rPr lang="zh-CN" altLang="en-US" sz="2400" b="1" dirty="0">
                <a:solidFill>
                  <a:schemeClr val="tx1"/>
                </a:solidFill>
                <a:latin typeface="微软雅黑" panose="020B0503020204020204" charset="-122"/>
                <a:ea typeface="微软雅黑" panose="020B0503020204020204" charset="-122"/>
                <a:sym typeface="等线" panose="02010600030101010101" charset="-122"/>
              </a:rPr>
              <a:t>月</a:t>
            </a:r>
            <a:r>
              <a:rPr lang="en-US" altLang="zh-CN" sz="2400" b="1" dirty="0">
                <a:solidFill>
                  <a:schemeClr val="tx1"/>
                </a:solidFill>
                <a:latin typeface="微软雅黑" panose="020B0503020204020204" charset="-122"/>
                <a:ea typeface="微软雅黑" panose="020B0503020204020204" charset="-122"/>
                <a:sym typeface="等线" panose="02010600030101010101" charset="-122"/>
              </a:rPr>
              <a:t>12</a:t>
            </a:r>
            <a:r>
              <a:rPr lang="zh-CN" altLang="en-US" sz="2400" b="1" dirty="0">
                <a:solidFill>
                  <a:schemeClr val="tx1"/>
                </a:solidFill>
                <a:latin typeface="微软雅黑" panose="020B0503020204020204" charset="-122"/>
                <a:ea typeface="微软雅黑" panose="020B0503020204020204" charset="-122"/>
                <a:sym typeface="等线" panose="02010600030101010101" charset="-122"/>
              </a:rPr>
              <a:t>日</a:t>
            </a:r>
            <a:r>
              <a:rPr lang="en-US" altLang="zh-CN" sz="2400" b="1" dirty="0">
                <a:solidFill>
                  <a:schemeClr val="tx1"/>
                </a:solidFill>
                <a:latin typeface="微软雅黑" panose="020B0503020204020204" charset="-122"/>
                <a:ea typeface="微软雅黑" panose="020B0503020204020204" charset="-122"/>
                <a:sym typeface="等线" panose="02010600030101010101" charset="-122"/>
              </a:rPr>
              <a:t>15</a:t>
            </a:r>
            <a:r>
              <a:rPr lang="zh-CN" altLang="en-US" sz="2400" b="1" dirty="0">
                <a:solidFill>
                  <a:schemeClr val="tx1"/>
                </a:solidFill>
                <a:latin typeface="微软雅黑" panose="020B0503020204020204" charset="-122"/>
                <a:ea typeface="微软雅黑" panose="020B0503020204020204" charset="-122"/>
                <a:sym typeface="等线" panose="02010600030101010101" charset="-122"/>
              </a:rPr>
              <a:t>时</a:t>
            </a:r>
            <a:r>
              <a:rPr lang="en-US" altLang="zh-CN" sz="2400" b="1" dirty="0">
                <a:solidFill>
                  <a:schemeClr val="tx1"/>
                </a:solidFill>
                <a:latin typeface="微软雅黑" panose="020B0503020204020204" charset="-122"/>
                <a:ea typeface="微软雅黑" panose="020B0503020204020204" charset="-122"/>
                <a:sym typeface="等线" panose="02010600030101010101" charset="-122"/>
              </a:rPr>
              <a:t>25</a:t>
            </a:r>
            <a:r>
              <a:rPr lang="zh-CN" altLang="en-US" sz="2400" b="1" dirty="0">
                <a:solidFill>
                  <a:schemeClr val="tx1"/>
                </a:solidFill>
                <a:latin typeface="微软雅黑" panose="020B0503020204020204" charset="-122"/>
                <a:ea typeface="微软雅黑" panose="020B0503020204020204" charset="-122"/>
                <a:sym typeface="等线" panose="02010600030101010101" charset="-122"/>
              </a:rPr>
              <a:t>分左右，承包商上海</a:t>
            </a:r>
            <a:r>
              <a:rPr lang="en-US" altLang="zh-CN" sz="2400" b="1" dirty="0">
                <a:solidFill>
                  <a:schemeClr val="tx1"/>
                </a:solidFill>
                <a:latin typeface="微软雅黑" panose="020B0503020204020204" charset="-122"/>
                <a:ea typeface="微软雅黑" panose="020B0503020204020204" charset="-122"/>
                <a:sym typeface="等线" panose="02010600030101010101" charset="-122"/>
              </a:rPr>
              <a:t>xxx</a:t>
            </a:r>
            <a:r>
              <a:rPr lang="zh-CN" altLang="en-US" sz="2400" b="1" dirty="0">
                <a:solidFill>
                  <a:schemeClr val="tx1"/>
                </a:solidFill>
                <a:latin typeface="微软雅黑" panose="020B0503020204020204" charset="-122"/>
                <a:ea typeface="微软雅黑" panose="020B0503020204020204" charset="-122"/>
                <a:sym typeface="等线" panose="02010600030101010101" charset="-122"/>
              </a:rPr>
              <a:t>工程建设服务有限公司在上海</a:t>
            </a:r>
            <a:r>
              <a:rPr lang="en-US" altLang="zh-CN" sz="2400" b="1" dirty="0">
                <a:solidFill>
                  <a:schemeClr val="tx1"/>
                </a:solidFill>
                <a:latin typeface="微软雅黑" panose="020B0503020204020204" charset="-122"/>
                <a:ea typeface="微软雅黑" panose="020B0503020204020204" charset="-122"/>
                <a:sym typeface="等线" panose="02010600030101010101" charset="-122"/>
              </a:rPr>
              <a:t>xx</a:t>
            </a:r>
            <a:r>
              <a:rPr lang="zh-CN" altLang="en-US" sz="2400" b="1" dirty="0">
                <a:solidFill>
                  <a:schemeClr val="tx1"/>
                </a:solidFill>
                <a:latin typeface="微软雅黑" panose="020B0503020204020204" charset="-122"/>
                <a:ea typeface="微软雅黑" panose="020B0503020204020204" charset="-122"/>
                <a:sym typeface="等线" panose="02010600030101010101" charset="-122"/>
              </a:rPr>
              <a:t>石油化工有限责任公司进行储罐检修作业时发生爆炸火灾事故，造成</a:t>
            </a:r>
            <a:r>
              <a:rPr lang="en-US" altLang="zh-CN" sz="2400" b="1" dirty="0">
                <a:solidFill>
                  <a:schemeClr val="tx1"/>
                </a:solidFill>
                <a:latin typeface="微软雅黑" panose="020B0503020204020204" charset="-122"/>
                <a:ea typeface="微软雅黑" panose="020B0503020204020204" charset="-122"/>
                <a:sym typeface="等线" panose="02010600030101010101" charset="-122"/>
              </a:rPr>
              <a:t>6</a:t>
            </a:r>
            <a:r>
              <a:rPr lang="zh-CN" altLang="en-US" sz="2400" b="1" dirty="0">
                <a:solidFill>
                  <a:schemeClr val="tx1"/>
                </a:solidFill>
                <a:latin typeface="微软雅黑" panose="020B0503020204020204" charset="-122"/>
                <a:ea typeface="微软雅黑" panose="020B0503020204020204" charset="-122"/>
                <a:sym typeface="等线" panose="02010600030101010101" charset="-122"/>
              </a:rPr>
              <a:t>名承包商员工死亡。</a:t>
            </a:r>
            <a:endParaRPr lang="zh-CN" altLang="en-US" sz="2400" b="1" dirty="0">
              <a:solidFill>
                <a:schemeClr val="tx1"/>
              </a:solidFill>
              <a:latin typeface="微软雅黑" panose="020B0503020204020204" charset="-122"/>
              <a:ea typeface="微软雅黑" panose="020B0503020204020204" charset="-122"/>
              <a:sym typeface="等线" panose="02010600030101010101" charset="-122"/>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 </a:t>
            </a:r>
            <a:endParaRPr lang="zh-CN" altLang="en-US" dirty="0"/>
          </a:p>
        </p:txBody>
      </p:sp>
      <p:sp>
        <p:nvSpPr>
          <p:cNvPr id="3" name="内容占位符 2"/>
          <p:cNvSpPr>
            <a:spLocks noGrp="1"/>
          </p:cNvSpPr>
          <p:nvPr>
            <p:ph idx="1"/>
          </p:nvPr>
        </p:nvSpPr>
        <p:spPr>
          <a:xfrm>
            <a:off x="2554310" y="2472744"/>
            <a:ext cx="3052293" cy="1712890"/>
          </a:xfrm>
          <a:solidFill>
            <a:schemeClr val="bg1"/>
          </a:solidFill>
        </p:spPr>
        <p:txBody>
          <a:bodyPr/>
          <a:lstStyle/>
          <a:p>
            <a:pPr>
              <a:buNone/>
              <a:defRPr/>
            </a:pPr>
            <a:endParaRPr lang="en-US" altLang="zh-CN" sz="2000" b="1" dirty="0" smtClean="0">
              <a:solidFill>
                <a:srgbClr val="002060"/>
              </a:solidFill>
              <a:latin typeface="微软雅黑" panose="020B0503020204020204" charset="-122"/>
              <a:ea typeface="微软雅黑" panose="020B0503020204020204" charset="-122"/>
              <a:sym typeface="黑体" panose="02010609060101010101" pitchFamily="49" charset="-122"/>
            </a:endParaRPr>
          </a:p>
          <a:p>
            <a:pPr>
              <a:buNone/>
              <a:defRPr/>
            </a:pPr>
            <a:endParaRPr lang="zh-CN" altLang="en-US" b="1" dirty="0" smtClean="0">
              <a:solidFill>
                <a:srgbClr val="002060"/>
              </a:solidFill>
              <a:latin typeface="微软雅黑" panose="020B0503020204020204" charset="-122"/>
              <a:ea typeface="微软雅黑" panose="020B0503020204020204" charset="-122"/>
              <a:sym typeface="黑体" panose="02010609060101010101" pitchFamily="49" charset="-122"/>
            </a:endParaRPr>
          </a:p>
          <a:p>
            <a:pPr>
              <a:buClr>
                <a:srgbClr val="2004F0"/>
              </a:buClr>
              <a:buNone/>
              <a:defRPr/>
            </a:pPr>
            <a:endParaRPr lang="en-US" altLang="zh-CN" b="1" dirty="0" smtClean="0">
              <a:solidFill>
                <a:srgbClr val="002060"/>
              </a:solidFill>
              <a:latin typeface="微软雅黑" panose="020B0503020204020204" charset="-122"/>
              <a:ea typeface="微软雅黑" panose="020B0503020204020204" charset="-122"/>
              <a:sym typeface="黑体" panose="02010609060101010101" pitchFamily="49" charset="-122"/>
            </a:endParaRPr>
          </a:p>
          <a:p>
            <a:endParaRPr lang="zh-CN" altLang="en-US" b="1" dirty="0" smtClean="0">
              <a:solidFill>
                <a:srgbClr val="002060"/>
              </a:solidFill>
              <a:latin typeface="微软雅黑" panose="020B0503020204020204" charset="-122"/>
              <a:ea typeface="微软雅黑" panose="020B0503020204020204" charset="-122"/>
              <a:sym typeface="黑体" panose="02010609060101010101" pitchFamily="49" charset="-122"/>
            </a:endParaRPr>
          </a:p>
        </p:txBody>
      </p:sp>
      <p:sp>
        <p:nvSpPr>
          <p:cNvPr id="4" name="矩形 3"/>
          <p:cNvSpPr/>
          <p:nvPr/>
        </p:nvSpPr>
        <p:spPr>
          <a:xfrm>
            <a:off x="0" y="769620"/>
            <a:ext cx="12192000" cy="521970"/>
          </a:xfrm>
          <a:prstGeom prst="rect">
            <a:avLst/>
          </a:prstGeom>
          <a:solidFill>
            <a:srgbClr val="0070C0"/>
          </a:solidFill>
        </p:spPr>
        <p:txBody>
          <a:bodyPr wrap="square">
            <a:spAutoFit/>
          </a:bodyPr>
          <a:lstStyle/>
          <a:p>
            <a:pPr>
              <a:defRPr/>
            </a:pPr>
            <a:r>
              <a:rPr lang="en-US" altLang="zh-CN" sz="2400" b="1" dirty="0" smtClean="0">
                <a:solidFill>
                  <a:srgbClr val="002060"/>
                </a:solidFill>
                <a:latin typeface="微软雅黑" panose="020B0503020204020204" charset="-122"/>
                <a:ea typeface="微软雅黑" panose="020B0503020204020204" charset="-122"/>
                <a:sym typeface="黑体" panose="02010609060101010101" pitchFamily="49" charset="-122"/>
              </a:rPr>
              <a:t>                                                 </a:t>
            </a:r>
            <a:r>
              <a:rPr lang="en-US" altLang="zh-CN" sz="2800" b="1" dirty="0" smtClean="0">
                <a:solidFill>
                  <a:schemeClr val="bg1"/>
                </a:solidFill>
                <a:latin typeface="微软雅黑" panose="020B0503020204020204" charset="-122"/>
                <a:ea typeface="微软雅黑" panose="020B0503020204020204" charset="-122"/>
                <a:sym typeface="黑体" panose="02010609060101010101" pitchFamily="49" charset="-122"/>
              </a:rPr>
              <a:t>1</a:t>
            </a:r>
            <a:r>
              <a:rPr lang="zh-CN" altLang="en-US" sz="2800" b="1" dirty="0" smtClean="0">
                <a:solidFill>
                  <a:schemeClr val="bg1"/>
                </a:solidFill>
                <a:latin typeface="微软雅黑" panose="020B0503020204020204" charset="-122"/>
                <a:ea typeface="微软雅黑" panose="020B0503020204020204" charset="-122"/>
                <a:sym typeface="黑体" panose="02010609060101010101" pitchFamily="49" charset="-122"/>
              </a:rPr>
              <a:t>、火灾的基本涵义</a:t>
            </a:r>
            <a:endParaRPr lang="zh-CN" altLang="en-US" sz="2800" b="1" dirty="0" smtClean="0">
              <a:solidFill>
                <a:schemeClr val="bg1"/>
              </a:solidFill>
              <a:latin typeface="微软雅黑" panose="020B0503020204020204" charset="-122"/>
              <a:ea typeface="微软雅黑" panose="020B0503020204020204" charset="-122"/>
              <a:sym typeface="黑体" panose="02010609060101010101" pitchFamily="49" charset="-122"/>
            </a:endParaRPr>
          </a:p>
        </p:txBody>
      </p:sp>
      <p:sp>
        <p:nvSpPr>
          <p:cNvPr id="5" name="矩形 4"/>
          <p:cNvSpPr/>
          <p:nvPr/>
        </p:nvSpPr>
        <p:spPr>
          <a:xfrm>
            <a:off x="1636395" y="2967355"/>
            <a:ext cx="3970020" cy="1630045"/>
          </a:xfrm>
          <a:prstGeom prst="rect">
            <a:avLst/>
          </a:prstGeom>
          <a:solidFill>
            <a:schemeClr val="bg1"/>
          </a:solidFill>
        </p:spPr>
        <p:txBody>
          <a:bodyPr wrap="square">
            <a:spAutoFit/>
          </a:bodyPr>
          <a:lstStyle/>
          <a:p>
            <a:pPr>
              <a:buClr>
                <a:srgbClr val="2004F0"/>
              </a:buClr>
              <a:defRPr/>
            </a:pPr>
            <a:r>
              <a:rPr lang="zh-CN" altLang="en-US" sz="2000" b="1" dirty="0" smtClean="0">
                <a:solidFill>
                  <a:srgbClr val="002060"/>
                </a:solidFill>
                <a:latin typeface="微软雅黑" panose="020B0503020204020204" charset="-122"/>
                <a:ea typeface="微软雅黑" panose="020B0503020204020204" charset="-122"/>
                <a:sym typeface="黑体" panose="02010609060101010101" pitchFamily="49" charset="-122"/>
              </a:rPr>
              <a:t>火灾的形成的条件</a:t>
            </a:r>
            <a:endParaRPr lang="zh-CN" altLang="en-US" sz="2000" b="1" dirty="0" smtClean="0">
              <a:solidFill>
                <a:srgbClr val="002060"/>
              </a:solidFill>
              <a:latin typeface="微软雅黑" panose="020B0503020204020204" charset="-122"/>
              <a:ea typeface="微软雅黑" panose="020B0503020204020204" charset="-122"/>
              <a:sym typeface="黑体" panose="02010609060101010101" pitchFamily="49" charset="-122"/>
            </a:endParaRPr>
          </a:p>
          <a:p>
            <a:pPr>
              <a:buClr>
                <a:srgbClr val="2004F0"/>
              </a:buClr>
              <a:defRPr/>
            </a:pPr>
            <a:endParaRPr lang="en-US" altLang="zh-CN" sz="2000" b="1" dirty="0" smtClean="0">
              <a:solidFill>
                <a:srgbClr val="002060"/>
              </a:solidFill>
              <a:latin typeface="微软雅黑" panose="020B0503020204020204" charset="-122"/>
              <a:ea typeface="微软雅黑" panose="020B0503020204020204" charset="-122"/>
              <a:sym typeface="黑体" panose="02010609060101010101" pitchFamily="49" charset="-122"/>
            </a:endParaRPr>
          </a:p>
          <a:p>
            <a:pPr>
              <a:buClr>
                <a:srgbClr val="2004F0"/>
              </a:buClr>
              <a:defRPr/>
            </a:pPr>
            <a:r>
              <a:rPr lang="zh-CN" altLang="en-US" sz="2000" b="1" dirty="0" smtClean="0">
                <a:solidFill>
                  <a:srgbClr val="002060"/>
                </a:solidFill>
                <a:latin typeface="微软雅黑" panose="020B0503020204020204" charset="-122"/>
                <a:ea typeface="微软雅黑" panose="020B0503020204020204" charset="-122"/>
                <a:sym typeface="黑体" panose="02010609060101010101" pitchFamily="49" charset="-122"/>
              </a:rPr>
              <a:t>火灾的分类                                   </a:t>
            </a:r>
            <a:endParaRPr lang="zh-CN" altLang="en-US" sz="2000" b="1" dirty="0" smtClean="0">
              <a:solidFill>
                <a:srgbClr val="002060"/>
              </a:solidFill>
              <a:latin typeface="微软雅黑" panose="020B0503020204020204" charset="-122"/>
              <a:ea typeface="微软雅黑" panose="020B0503020204020204" charset="-122"/>
              <a:sym typeface="黑体" panose="02010609060101010101" pitchFamily="49" charset="-122"/>
            </a:endParaRPr>
          </a:p>
          <a:p>
            <a:pPr>
              <a:buClr>
                <a:srgbClr val="2004F0"/>
              </a:buClr>
              <a:defRPr/>
            </a:pPr>
            <a:endParaRPr lang="en-US" altLang="zh-CN" sz="2000" b="1" dirty="0" smtClean="0">
              <a:solidFill>
                <a:srgbClr val="002060"/>
              </a:solidFill>
              <a:latin typeface="微软雅黑" panose="020B0503020204020204" charset="-122"/>
              <a:ea typeface="微软雅黑" panose="020B0503020204020204" charset="-122"/>
              <a:sym typeface="黑体" panose="02010609060101010101" pitchFamily="49" charset="-122"/>
            </a:endParaRPr>
          </a:p>
          <a:p>
            <a:pPr>
              <a:buClr>
                <a:srgbClr val="2004F0"/>
              </a:buClr>
              <a:defRPr/>
            </a:pPr>
            <a:r>
              <a:rPr lang="zh-CN" altLang="en-US" sz="2000" b="1" dirty="0" smtClean="0">
                <a:solidFill>
                  <a:srgbClr val="002060"/>
                </a:solidFill>
                <a:latin typeface="微软雅黑" panose="020B0503020204020204" charset="-122"/>
                <a:ea typeface="微软雅黑" panose="020B0503020204020204" charset="-122"/>
                <a:sym typeface="黑体" panose="02010609060101010101" pitchFamily="49" charset="-122"/>
              </a:rPr>
              <a:t>灭火的基本方法</a:t>
            </a:r>
            <a:endParaRPr lang="zh-CN" altLang="en-US" sz="2000" b="1" dirty="0" smtClean="0">
              <a:solidFill>
                <a:srgbClr val="002060"/>
              </a:solidFill>
              <a:latin typeface="微软雅黑" panose="020B0503020204020204" charset="-122"/>
              <a:ea typeface="微软雅黑" panose="020B0503020204020204" charset="-122"/>
              <a:sym typeface="黑体" panose="02010609060101010101" pitchFamily="49" charset="-122"/>
            </a:endParaRPr>
          </a:p>
        </p:txBody>
      </p:sp>
      <p:pic>
        <p:nvPicPr>
          <p:cNvPr id="6" name="Picture 4" descr="100_1824"/>
          <p:cNvPicPr>
            <a:picLocks noChangeAspect="1" noChangeArrowheads="1"/>
          </p:cNvPicPr>
          <p:nvPr/>
        </p:nvPicPr>
        <p:blipFill>
          <a:blip r:embed="rId1" cstate="print"/>
          <a:srcRect/>
          <a:stretch>
            <a:fillRect/>
          </a:stretch>
        </p:blipFill>
        <p:spPr bwMode="auto">
          <a:xfrm>
            <a:off x="6209030" y="1534795"/>
            <a:ext cx="3988435" cy="498983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标题 1"/>
          <p:cNvSpPr>
            <a:spLocks noGrp="1"/>
          </p:cNvSpPr>
          <p:nvPr>
            <p:ph type="ctrTitle"/>
          </p:nvPr>
        </p:nvSpPr>
        <p:spPr>
          <a:xfrm>
            <a:off x="2152650" y="1131094"/>
            <a:ext cx="7886700" cy="994172"/>
          </a:xfrm>
        </p:spPr>
        <p:txBody>
          <a:bodyPr vert="horz" anchor="ctr"/>
          <a:lstStyle/>
          <a:p>
            <a:pPr algn="l"/>
            <a:r>
              <a:rPr lang="en-US" altLang="zh-CN" sz="3300" kern="1200">
                <a:latin typeface="+mj-lt"/>
                <a:ea typeface="+mj-ea"/>
                <a:cs typeface="+mj-cs"/>
                <a:sym typeface="等线 Light" panose="02010600030101010101" charset="-122"/>
              </a:rPr>
              <a:t> </a:t>
            </a:r>
            <a:endParaRPr lang="en-US" altLang="zh-CN" sz="3300" kern="1200">
              <a:latin typeface="+mj-lt"/>
              <a:ea typeface="+mj-ea"/>
              <a:cs typeface="+mj-cs"/>
              <a:sym typeface="等线 Light" panose="02010600030101010101" charset="-122"/>
            </a:endParaRPr>
          </a:p>
        </p:txBody>
      </p:sp>
      <p:pic>
        <p:nvPicPr>
          <p:cNvPr id="50178" name="内容占位符 3" descr="http://www.esafety.cn/blog/UploadFiles/2017-1/142028919727.jpg"/>
          <p:cNvPicPr>
            <a:picLocks noGrp="1"/>
          </p:cNvPicPr>
          <p:nvPr>
            <p:ph type="subTitle" idx="1"/>
          </p:nvPr>
        </p:nvPicPr>
        <p:blipFill>
          <a:blip r:embed="rId1"/>
          <a:stretch>
            <a:fillRect/>
          </a:stretch>
        </p:blipFill>
        <p:spPr>
          <a:xfrm>
            <a:off x="0" y="0"/>
            <a:ext cx="12192000" cy="6858635"/>
          </a:xfrm>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标题 1"/>
          <p:cNvSpPr>
            <a:spLocks noGrp="1"/>
          </p:cNvSpPr>
          <p:nvPr>
            <p:ph type="ctrTitle"/>
          </p:nvPr>
        </p:nvSpPr>
        <p:spPr>
          <a:xfrm>
            <a:off x="1740694" y="1439466"/>
            <a:ext cx="8310563" cy="207169"/>
          </a:xfrm>
        </p:spPr>
        <p:txBody>
          <a:bodyPr vert="horz" anchor="ctr">
            <a:normAutofit fontScale="90000"/>
          </a:bodyPr>
          <a:lstStyle/>
          <a:p>
            <a:pPr algn="l"/>
            <a:r>
              <a:rPr lang="zh-CN" altLang="en-US" sz="2100" b="1" kern="1200" dirty="0">
                <a:solidFill>
                  <a:srgbClr val="C00000"/>
                </a:solidFill>
                <a:latin typeface="微软雅黑" panose="020B0503020204020204" charset="-122"/>
                <a:ea typeface="微软雅黑" panose="020B0503020204020204" charset="-122"/>
                <a:cs typeface="+mj-cs"/>
                <a:sym typeface="黑体" panose="02010609060101010101" pitchFamily="49" charset="-122"/>
              </a:rPr>
              <a:t>事故苯罐</a:t>
            </a:r>
            <a:r>
              <a:rPr lang="en-US" altLang="zh-CN" sz="2100" b="1" kern="1200" dirty="0">
                <a:solidFill>
                  <a:srgbClr val="C00000"/>
                </a:solidFill>
                <a:latin typeface="微软雅黑" panose="020B0503020204020204" charset="-122"/>
                <a:ea typeface="微软雅黑" panose="020B0503020204020204" charset="-122"/>
                <a:cs typeface="+mj-cs"/>
                <a:sym typeface="Times New Roman" panose="02020603050405020304" charset="0"/>
              </a:rPr>
              <a:t>75-TK-0201</a:t>
            </a:r>
            <a:r>
              <a:rPr lang="zh-CN" altLang="en-US" sz="2100" b="1" kern="1200" dirty="0">
                <a:solidFill>
                  <a:srgbClr val="C00000"/>
                </a:solidFill>
                <a:latin typeface="微软雅黑" panose="020B0503020204020204" charset="-122"/>
                <a:ea typeface="微软雅黑" panose="020B0503020204020204" charset="-122"/>
                <a:cs typeface="+mj-cs"/>
                <a:sym typeface="黑体" panose="02010609060101010101" pitchFamily="49" charset="-122"/>
              </a:rPr>
              <a:t>情况</a:t>
            </a:r>
            <a:br>
              <a:rPr lang="zh-CN" altLang="en-US" sz="2100" kern="1200" dirty="0">
                <a:solidFill>
                  <a:srgbClr val="C00000"/>
                </a:solidFill>
                <a:latin typeface="微软雅黑" panose="020B0503020204020204" charset="-122"/>
                <a:ea typeface="微软雅黑" panose="020B0503020204020204" charset="-122"/>
                <a:cs typeface="+mj-cs"/>
                <a:sym typeface="黑体" panose="02010609060101010101" pitchFamily="49" charset="-122"/>
              </a:rPr>
            </a:br>
            <a:r>
              <a:rPr lang="en-US" altLang="zh-CN" sz="3000" kern="1200" dirty="0">
                <a:latin typeface="+mj-lt"/>
                <a:ea typeface="+mj-ea"/>
                <a:cs typeface="+mj-cs"/>
                <a:sym typeface="等线 Light" panose="02010600030101010101" charset="-122"/>
              </a:rPr>
              <a:t> </a:t>
            </a:r>
            <a:endParaRPr lang="zh-CN" altLang="en-US" sz="2100" kern="1200" dirty="0">
              <a:solidFill>
                <a:srgbClr val="C00000"/>
              </a:solidFill>
              <a:latin typeface="微软雅黑" panose="020B0503020204020204" charset="-122"/>
              <a:ea typeface="微软雅黑" panose="020B0503020204020204" charset="-122"/>
              <a:cs typeface="+mj-cs"/>
              <a:sym typeface="黑体" panose="02010609060101010101" pitchFamily="49" charset="-122"/>
            </a:endParaRPr>
          </a:p>
        </p:txBody>
      </p:sp>
      <p:sp>
        <p:nvSpPr>
          <p:cNvPr id="52226" name="内容占位符 2"/>
          <p:cNvSpPr>
            <a:spLocks noGrp="1"/>
          </p:cNvSpPr>
          <p:nvPr>
            <p:ph type="subTitle" idx="1"/>
          </p:nvPr>
        </p:nvSpPr>
        <p:spPr>
          <a:xfrm>
            <a:off x="1524000" y="2031206"/>
            <a:ext cx="7736681" cy="3398044"/>
          </a:xfrm>
        </p:spPr>
        <p:txBody>
          <a:bodyPr vert="horz" anchor="t">
            <a:normAutofit/>
          </a:bodyPr>
          <a:lstStyle/>
          <a:p>
            <a:pPr marL="447675" algn="l" defTabSz="914400"/>
            <a:r>
              <a:rPr lang="en-US" altLang="zh-CN" sz="1500" kern="1200" dirty="0">
                <a:latin typeface="+mn-lt"/>
                <a:ea typeface="+mn-ea"/>
                <a:cs typeface="+mn-cs"/>
                <a:sym typeface="等线" panose="02010600030101010101" charset="-122"/>
              </a:rPr>
              <a:t> </a:t>
            </a:r>
            <a:endParaRPr lang="en-US" altLang="zh-CN" sz="1500" kern="1200" dirty="0">
              <a:latin typeface="+mn-lt"/>
              <a:ea typeface="+mn-ea"/>
              <a:cs typeface="+mn-cs"/>
              <a:sym typeface="等线" panose="02010600030101010101" charset="-122"/>
            </a:endParaRPr>
          </a:p>
        </p:txBody>
      </p:sp>
      <p:sp>
        <p:nvSpPr>
          <p:cNvPr id="52227" name="object 11"/>
          <p:cNvSpPr/>
          <p:nvPr/>
        </p:nvSpPr>
        <p:spPr>
          <a:xfrm>
            <a:off x="6493510" y="586105"/>
            <a:ext cx="4959350" cy="2842895"/>
          </a:xfrm>
          <a:prstGeom prst="rect">
            <a:avLst/>
          </a:prstGeom>
          <a:blipFill rotWithShape="1">
            <a:blip r:embed="rId1"/>
            <a:stretch>
              <a:fillRect/>
            </a:stretch>
          </a:blipFill>
          <a:ln w="9525">
            <a:noFill/>
          </a:ln>
        </p:spPr>
        <p:txBody>
          <a:bodyPr wrap="square" lIns="0" tIns="0" rIns="0" bIns="0" anchor="t"/>
          <a:lstStyle/>
          <a:p>
            <a:endParaRPr lang="zh-CN" sz="1350">
              <a:solidFill>
                <a:srgbClr val="000000"/>
              </a:solidFill>
              <a:latin typeface="Arial" panose="020B0604020202020204" pitchFamily="34" charset="0"/>
              <a:ea typeface="宋体" panose="02010600030101010101" pitchFamily="2" charset="-122"/>
            </a:endParaRPr>
          </a:p>
        </p:txBody>
      </p:sp>
      <p:sp>
        <p:nvSpPr>
          <p:cNvPr id="52228" name="object 8"/>
          <p:cNvSpPr/>
          <p:nvPr/>
        </p:nvSpPr>
        <p:spPr>
          <a:xfrm>
            <a:off x="6493510" y="3600450"/>
            <a:ext cx="4959350" cy="2854325"/>
          </a:xfrm>
          <a:prstGeom prst="rect">
            <a:avLst/>
          </a:prstGeom>
          <a:blipFill rotWithShape="1">
            <a:blip r:embed="rId2"/>
            <a:stretch>
              <a:fillRect/>
            </a:stretch>
          </a:blipFill>
          <a:ln w="9525">
            <a:noFill/>
          </a:ln>
        </p:spPr>
        <p:txBody>
          <a:bodyPr wrap="square" lIns="0" tIns="0" rIns="0" bIns="0" anchor="t"/>
          <a:lstStyle/>
          <a:p>
            <a:endParaRPr lang="zh-CN" sz="1350">
              <a:solidFill>
                <a:srgbClr val="000000"/>
              </a:solidFill>
              <a:latin typeface="Arial" panose="020B0604020202020204" pitchFamily="34" charset="0"/>
              <a:ea typeface="宋体" panose="02010600030101010101" pitchFamily="2" charset="-122"/>
            </a:endParaRPr>
          </a:p>
        </p:txBody>
      </p:sp>
      <p:sp>
        <p:nvSpPr>
          <p:cNvPr id="52229" name="矩形 5"/>
          <p:cNvSpPr/>
          <p:nvPr/>
        </p:nvSpPr>
        <p:spPr>
          <a:xfrm>
            <a:off x="6616303" y="3031331"/>
            <a:ext cx="3282553" cy="321945"/>
          </a:xfrm>
          <a:prstGeom prst="rect">
            <a:avLst/>
          </a:prstGeom>
          <a:noFill/>
          <a:ln w="9525">
            <a:noFill/>
          </a:ln>
        </p:spPr>
        <p:txBody>
          <a:bodyPr wrap="square" anchor="t">
            <a:spAutoFit/>
          </a:bodyPr>
          <a:lstStyle/>
          <a:p>
            <a:r>
              <a:rPr lang="zh-CN" altLang="en-US" sz="1500" b="1" dirty="0">
                <a:solidFill>
                  <a:srgbClr val="FFFF00"/>
                </a:solidFill>
                <a:latin typeface="微软雅黑" panose="020B0503020204020204" charset="-122"/>
                <a:ea typeface="微软雅黑" panose="020B0503020204020204" charset="-122"/>
                <a:sym typeface="Times New Roman" panose="02020603050405020304" charset="0"/>
              </a:rPr>
              <a:t>苯罐</a:t>
            </a:r>
            <a:r>
              <a:rPr lang="en-US" altLang="zh-CN" sz="1500" b="1" dirty="0">
                <a:solidFill>
                  <a:srgbClr val="FFFF00"/>
                </a:solidFill>
                <a:latin typeface="微软雅黑" panose="020B0503020204020204" charset="-122"/>
                <a:ea typeface="微软雅黑" panose="020B0503020204020204" charset="-122"/>
                <a:sym typeface="Times New Roman" panose="02020603050405020304" charset="0"/>
              </a:rPr>
              <a:t>75-TK-0201</a:t>
            </a:r>
            <a:r>
              <a:rPr lang="zh-CN" altLang="en-US" sz="1500" b="1" dirty="0">
                <a:solidFill>
                  <a:srgbClr val="FFFF00"/>
                </a:solidFill>
                <a:latin typeface="微软雅黑" panose="020B0503020204020204" charset="-122"/>
                <a:ea typeface="微软雅黑" panose="020B0503020204020204" charset="-122"/>
                <a:sym typeface="Times New Roman" panose="02020603050405020304" charset="0"/>
              </a:rPr>
              <a:t> </a:t>
            </a:r>
            <a:endParaRPr lang="zh-CN" altLang="en-US" sz="1500" b="1" dirty="0">
              <a:solidFill>
                <a:srgbClr val="FFFF00"/>
              </a:solidFill>
              <a:latin typeface="微软雅黑" panose="020B0503020204020204" charset="-122"/>
              <a:ea typeface="微软雅黑" panose="020B0503020204020204" charset="-122"/>
              <a:sym typeface="Times New Roman" panose="02020603050405020304" charset="0"/>
            </a:endParaRPr>
          </a:p>
        </p:txBody>
      </p:sp>
      <p:sp>
        <p:nvSpPr>
          <p:cNvPr id="52230" name="矩形 6"/>
          <p:cNvSpPr/>
          <p:nvPr/>
        </p:nvSpPr>
        <p:spPr>
          <a:xfrm>
            <a:off x="6685360" y="5070872"/>
            <a:ext cx="1816894" cy="321945"/>
          </a:xfrm>
          <a:prstGeom prst="rect">
            <a:avLst/>
          </a:prstGeom>
          <a:noFill/>
          <a:ln w="9525">
            <a:noFill/>
          </a:ln>
        </p:spPr>
        <p:txBody>
          <a:bodyPr wrap="square" anchor="t">
            <a:spAutoFit/>
          </a:bodyPr>
          <a:lstStyle/>
          <a:p>
            <a:r>
              <a:rPr lang="zh-CN" altLang="en-US" sz="1500" b="1" dirty="0">
                <a:solidFill>
                  <a:srgbClr val="FFFF00"/>
                </a:solidFill>
                <a:latin typeface="微软雅黑" panose="020B0503020204020204" charset="-122"/>
                <a:ea typeface="微软雅黑" panose="020B0503020204020204" charset="-122"/>
                <a:sym typeface="Times New Roman" panose="02020603050405020304" charset="0"/>
              </a:rPr>
              <a:t>箱式浮盘</a:t>
            </a:r>
            <a:endParaRPr lang="zh-CN" altLang="en-US" sz="1350" dirty="0">
              <a:latin typeface="Arial" panose="020B0604020202020204" pitchFamily="34" charset="0"/>
              <a:ea typeface="宋体" panose="02010600030101010101" pitchFamily="2" charset="-122"/>
            </a:endParaRPr>
          </a:p>
        </p:txBody>
      </p:sp>
      <p:sp>
        <p:nvSpPr>
          <p:cNvPr id="2" name="文本框 1"/>
          <p:cNvSpPr txBox="1"/>
          <p:nvPr/>
        </p:nvSpPr>
        <p:spPr>
          <a:xfrm>
            <a:off x="528320" y="2284730"/>
            <a:ext cx="6442075" cy="3499485"/>
          </a:xfrm>
          <a:prstGeom prst="rect">
            <a:avLst/>
          </a:prstGeom>
          <a:noFill/>
        </p:spPr>
        <p:txBody>
          <a:bodyPr wrap="square" rtlCol="0" anchor="t">
            <a:spAutoFit/>
          </a:bodyPr>
          <a:lstStyle/>
          <a:p>
            <a:pPr marL="447675" algn="l" defTabSz="914400">
              <a:lnSpc>
                <a:spcPts val="2225"/>
              </a:lnSpc>
              <a:spcBef>
                <a:spcPts val="15"/>
              </a:spcBef>
            </a:pPr>
            <a:r>
              <a:rPr lang="zh-CN" altLang="en-US" dirty="0">
                <a:solidFill>
                  <a:srgbClr val="252525"/>
                </a:solidFill>
                <a:latin typeface="微软雅黑" panose="020B0503020204020204" charset="-122"/>
                <a:ea typeface="微软雅黑" panose="020B0503020204020204" charset="-122"/>
                <a:sym typeface="微软雅黑" panose="020B0503020204020204" charset="-122"/>
              </a:rPr>
              <a:t>建造日期：2009年；</a:t>
            </a:r>
            <a:endParaRPr lang="zh-CN" altLang="en-US" kern="1200" dirty="0">
              <a:solidFill>
                <a:srgbClr val="252525"/>
              </a:solidFill>
              <a:latin typeface="微软雅黑" panose="020B0503020204020204" charset="-122"/>
              <a:ea typeface="微软雅黑" panose="020B0503020204020204" charset="-122"/>
              <a:cs typeface="+mn-cs"/>
              <a:sym typeface="微软雅黑" panose="020B0503020204020204" charset="-122"/>
            </a:endParaRPr>
          </a:p>
          <a:p>
            <a:pPr marL="447675" algn="l" defTabSz="914400">
              <a:lnSpc>
                <a:spcPts val="2225"/>
              </a:lnSpc>
              <a:spcBef>
                <a:spcPts val="15"/>
              </a:spcBef>
            </a:pPr>
            <a:r>
              <a:rPr lang="zh-CN" altLang="en-US" dirty="0">
                <a:solidFill>
                  <a:srgbClr val="252525"/>
                </a:solidFill>
                <a:latin typeface="微软雅黑" panose="020B0503020204020204" charset="-122"/>
                <a:ea typeface="微软雅黑" panose="020B0503020204020204" charset="-122"/>
                <a:sym typeface="微软雅黑" panose="020B0503020204020204" charset="-122"/>
              </a:rPr>
              <a:t>投用日期：2010年；</a:t>
            </a:r>
            <a:endParaRPr lang="zh-CN" altLang="en-US" kern="1200" dirty="0">
              <a:solidFill>
                <a:srgbClr val="252525"/>
              </a:solidFill>
              <a:latin typeface="微软雅黑" panose="020B0503020204020204" charset="-122"/>
              <a:ea typeface="微软雅黑" panose="020B0503020204020204" charset="-122"/>
              <a:cs typeface="+mn-cs"/>
              <a:sym typeface="微软雅黑" panose="020B0503020204020204" charset="-122"/>
            </a:endParaRPr>
          </a:p>
          <a:p>
            <a:pPr marL="447675" algn="l" defTabSz="914400">
              <a:lnSpc>
                <a:spcPts val="2225"/>
              </a:lnSpc>
            </a:pPr>
            <a:r>
              <a:rPr lang="zh-CN" altLang="en-US" dirty="0">
                <a:solidFill>
                  <a:srgbClr val="252525"/>
                </a:solidFill>
                <a:latin typeface="微软雅黑" panose="020B0503020204020204" charset="-122"/>
                <a:ea typeface="微软雅黑" panose="020B0503020204020204" charset="-122"/>
                <a:sym typeface="微软雅黑" panose="020B0503020204020204" charset="-122"/>
              </a:rPr>
              <a:t>结构形式：钢制立式内浮顶拱顶罐；  </a:t>
            </a:r>
            <a:endParaRPr lang="zh-CN" altLang="en-US" kern="1200" dirty="0">
              <a:solidFill>
                <a:srgbClr val="252525"/>
              </a:solidFill>
              <a:latin typeface="微软雅黑" panose="020B0503020204020204" charset="-122"/>
              <a:ea typeface="微软雅黑" panose="020B0503020204020204" charset="-122"/>
              <a:cs typeface="+mn-cs"/>
              <a:sym typeface="微软雅黑" panose="020B0503020204020204" charset="-122"/>
            </a:endParaRPr>
          </a:p>
          <a:p>
            <a:pPr marL="447675" algn="l" defTabSz="914400">
              <a:lnSpc>
                <a:spcPts val="2225"/>
              </a:lnSpc>
            </a:pPr>
            <a:r>
              <a:rPr lang="zh-CN" altLang="en-US" dirty="0">
                <a:solidFill>
                  <a:srgbClr val="252525"/>
                </a:solidFill>
                <a:latin typeface="微软雅黑" panose="020B0503020204020204" charset="-122"/>
                <a:ea typeface="微软雅黑" panose="020B0503020204020204" charset="-122"/>
                <a:sym typeface="微软雅黑" panose="020B0503020204020204" charset="-122"/>
              </a:rPr>
              <a:t>公称容积：10000m3；  </a:t>
            </a:r>
            <a:endParaRPr lang="zh-CN" altLang="en-US" kern="1200" dirty="0">
              <a:solidFill>
                <a:srgbClr val="252525"/>
              </a:solidFill>
              <a:latin typeface="微软雅黑" panose="020B0503020204020204" charset="-122"/>
              <a:ea typeface="微软雅黑" panose="020B0503020204020204" charset="-122"/>
              <a:cs typeface="+mn-cs"/>
              <a:sym typeface="微软雅黑" panose="020B0503020204020204" charset="-122"/>
            </a:endParaRPr>
          </a:p>
          <a:p>
            <a:pPr marL="447675" algn="l" defTabSz="914400">
              <a:lnSpc>
                <a:spcPts val="2225"/>
              </a:lnSpc>
            </a:pPr>
            <a:r>
              <a:rPr lang="zh-CN" altLang="en-US" dirty="0">
                <a:solidFill>
                  <a:srgbClr val="252525"/>
                </a:solidFill>
                <a:latin typeface="微软雅黑" panose="020B0503020204020204" charset="-122"/>
                <a:ea typeface="微软雅黑" panose="020B0503020204020204" charset="-122"/>
                <a:sym typeface="微软雅黑" panose="020B0503020204020204" charset="-122"/>
              </a:rPr>
              <a:t>设计压力：1.96/-0.49kPa；  </a:t>
            </a:r>
            <a:endParaRPr lang="zh-CN" altLang="en-US" kern="1200" dirty="0">
              <a:solidFill>
                <a:srgbClr val="252525"/>
              </a:solidFill>
              <a:latin typeface="微软雅黑" panose="020B0503020204020204" charset="-122"/>
              <a:ea typeface="微软雅黑" panose="020B0503020204020204" charset="-122"/>
              <a:cs typeface="+mn-cs"/>
              <a:sym typeface="微软雅黑" panose="020B0503020204020204" charset="-122"/>
            </a:endParaRPr>
          </a:p>
          <a:p>
            <a:pPr marL="447675" algn="l" defTabSz="914400">
              <a:lnSpc>
                <a:spcPts val="2225"/>
              </a:lnSpc>
            </a:pPr>
            <a:r>
              <a:rPr lang="zh-CN" altLang="en-US" dirty="0">
                <a:solidFill>
                  <a:srgbClr val="252525"/>
                </a:solidFill>
                <a:latin typeface="微软雅黑" panose="020B0503020204020204" charset="-122"/>
                <a:ea typeface="微软雅黑" panose="020B0503020204020204" charset="-122"/>
                <a:sym typeface="微软雅黑" panose="020B0503020204020204" charset="-122"/>
              </a:rPr>
              <a:t>设计温度：65/-10℃；  </a:t>
            </a:r>
            <a:endParaRPr lang="zh-CN" altLang="en-US" kern="1200" dirty="0">
              <a:solidFill>
                <a:srgbClr val="252525"/>
              </a:solidFill>
              <a:latin typeface="微软雅黑" panose="020B0503020204020204" charset="-122"/>
              <a:ea typeface="微软雅黑" panose="020B0503020204020204" charset="-122"/>
              <a:cs typeface="+mn-cs"/>
              <a:sym typeface="微软雅黑" panose="020B0503020204020204" charset="-122"/>
            </a:endParaRPr>
          </a:p>
          <a:p>
            <a:pPr marL="447675" algn="l" defTabSz="914400">
              <a:lnSpc>
                <a:spcPts val="2225"/>
              </a:lnSpc>
            </a:pPr>
            <a:r>
              <a:rPr lang="zh-CN" altLang="en-US" dirty="0">
                <a:solidFill>
                  <a:srgbClr val="252525"/>
                </a:solidFill>
                <a:latin typeface="微软雅黑" panose="020B0503020204020204" charset="-122"/>
                <a:ea typeface="微软雅黑" panose="020B0503020204020204" charset="-122"/>
                <a:sym typeface="微软雅黑" panose="020B0503020204020204" charset="-122"/>
              </a:rPr>
              <a:t>储罐尺寸：直径30m，罐顶高度19m；</a:t>
            </a:r>
            <a:endParaRPr lang="zh-CN" altLang="en-US" kern="1200" dirty="0">
              <a:solidFill>
                <a:srgbClr val="252525"/>
              </a:solidFill>
              <a:latin typeface="微软雅黑" panose="020B0503020204020204" charset="-122"/>
              <a:ea typeface="微软雅黑" panose="020B0503020204020204" charset="-122"/>
              <a:cs typeface="+mn-cs"/>
              <a:sym typeface="微软雅黑" panose="020B0503020204020204" charset="-122"/>
            </a:endParaRPr>
          </a:p>
          <a:p>
            <a:pPr marL="447675" algn="l" defTabSz="914400">
              <a:lnSpc>
                <a:spcPts val="2225"/>
              </a:lnSpc>
            </a:pPr>
            <a:r>
              <a:rPr lang="zh-CN" altLang="en-US" dirty="0">
                <a:solidFill>
                  <a:srgbClr val="252525"/>
                </a:solidFill>
                <a:latin typeface="微软雅黑" panose="020B0503020204020204" charset="-122"/>
                <a:ea typeface="微软雅黑" panose="020B0503020204020204" charset="-122"/>
                <a:sym typeface="微软雅黑" panose="020B0503020204020204" charset="-122"/>
              </a:rPr>
              <a:t>浮盘形式：箱式铝合金装配式；  </a:t>
            </a:r>
            <a:endParaRPr lang="zh-CN" altLang="en-US" kern="1200" dirty="0">
              <a:solidFill>
                <a:srgbClr val="252525"/>
              </a:solidFill>
              <a:latin typeface="微软雅黑" panose="020B0503020204020204" charset="-122"/>
              <a:ea typeface="微软雅黑" panose="020B0503020204020204" charset="-122"/>
              <a:cs typeface="+mn-cs"/>
              <a:sym typeface="微软雅黑" panose="020B0503020204020204" charset="-122"/>
            </a:endParaRPr>
          </a:p>
          <a:p>
            <a:pPr marL="447675" algn="l" defTabSz="914400">
              <a:lnSpc>
                <a:spcPts val="2225"/>
              </a:lnSpc>
            </a:pPr>
            <a:r>
              <a:rPr lang="zh-CN" altLang="en-US" dirty="0">
                <a:solidFill>
                  <a:srgbClr val="252525"/>
                </a:solidFill>
                <a:latin typeface="微软雅黑" panose="020B0503020204020204" charset="-122"/>
                <a:ea typeface="微软雅黑" panose="020B0503020204020204" charset="-122"/>
                <a:sym typeface="微软雅黑" panose="020B0503020204020204" charset="-122"/>
              </a:rPr>
              <a:t>密封形式：舌形密封加囊式密封；  </a:t>
            </a:r>
            <a:endParaRPr lang="zh-CN" altLang="en-US" kern="1200" dirty="0">
              <a:solidFill>
                <a:srgbClr val="252525"/>
              </a:solidFill>
              <a:latin typeface="微软雅黑" panose="020B0503020204020204" charset="-122"/>
              <a:ea typeface="微软雅黑" panose="020B0503020204020204" charset="-122"/>
              <a:cs typeface="+mn-cs"/>
              <a:sym typeface="微软雅黑" panose="020B0503020204020204" charset="-122"/>
            </a:endParaRPr>
          </a:p>
          <a:p>
            <a:pPr marL="447675" algn="l" defTabSz="914400">
              <a:lnSpc>
                <a:spcPts val="2225"/>
              </a:lnSpc>
            </a:pPr>
            <a:r>
              <a:rPr lang="zh-CN" altLang="en-US" dirty="0">
                <a:solidFill>
                  <a:srgbClr val="252525"/>
                </a:solidFill>
                <a:latin typeface="微软雅黑" panose="020B0503020204020204" charset="-122"/>
                <a:ea typeface="微软雅黑" panose="020B0503020204020204" charset="-122"/>
                <a:sym typeface="微软雅黑" panose="020B0503020204020204" charset="-122"/>
              </a:rPr>
              <a:t>浮箱规格：3800mm×520mm×80mm</a:t>
            </a:r>
            <a:endParaRPr lang="zh-CN" altLang="en-US" kern="1200" dirty="0">
              <a:solidFill>
                <a:srgbClr val="252525"/>
              </a:solidFill>
              <a:latin typeface="微软雅黑" panose="020B0503020204020204" charset="-122"/>
              <a:ea typeface="微软雅黑" panose="020B0503020204020204" charset="-122"/>
              <a:cs typeface="+mn-cs"/>
              <a:sym typeface="微软雅黑" panose="020B0503020204020204" charset="-122"/>
            </a:endParaRPr>
          </a:p>
          <a:p>
            <a:pPr marL="447675" algn="l" defTabSz="914400">
              <a:lnSpc>
                <a:spcPts val="2150"/>
              </a:lnSpc>
            </a:pPr>
            <a:r>
              <a:rPr lang="zh-CN" altLang="en-US" dirty="0">
                <a:solidFill>
                  <a:srgbClr val="252525"/>
                </a:solidFill>
                <a:latin typeface="微软雅黑" panose="020B0503020204020204" charset="-122"/>
                <a:ea typeface="微软雅黑" panose="020B0503020204020204" charset="-122"/>
                <a:sym typeface="微软雅黑" panose="020B0503020204020204" charset="-122"/>
              </a:rPr>
              <a:t>壁厚0.65mm，共359只；</a:t>
            </a:r>
            <a:endParaRPr lang="zh-CN" altLang="en-US" kern="1200" dirty="0">
              <a:solidFill>
                <a:srgbClr val="252525"/>
              </a:solidFill>
              <a:latin typeface="微软雅黑" panose="020B0503020204020204" charset="-122"/>
              <a:ea typeface="微软雅黑" panose="020B0503020204020204" charset="-122"/>
              <a:cs typeface="+mn-cs"/>
              <a:sym typeface="微软雅黑" panose="020B0503020204020204" charset="-122"/>
            </a:endParaRPr>
          </a:p>
          <a:p>
            <a:pPr marL="447675" algn="l" defTabSz="914400"/>
            <a:r>
              <a:rPr lang="en-US" altLang="zh-CN" b="1" dirty="0">
                <a:solidFill>
                  <a:srgbClr val="0F3053"/>
                </a:solidFill>
                <a:latin typeface="微软雅黑" panose="020B0503020204020204" charset="-122"/>
                <a:sym typeface="微软雅黑" panose="020B0503020204020204" charset="-122"/>
              </a:rPr>
              <a:t> </a:t>
            </a:r>
            <a:endParaRPr lang="zh-CN" alt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标题 1"/>
          <p:cNvSpPr>
            <a:spLocks noGrp="1"/>
          </p:cNvSpPr>
          <p:nvPr>
            <p:ph type="ctrTitle"/>
          </p:nvPr>
        </p:nvSpPr>
        <p:spPr>
          <a:xfrm>
            <a:off x="2152650" y="1131094"/>
            <a:ext cx="7886700" cy="994172"/>
          </a:xfrm>
        </p:spPr>
        <p:txBody>
          <a:bodyPr vert="horz" anchor="ctr"/>
          <a:lstStyle/>
          <a:p>
            <a:pPr algn="l"/>
            <a:r>
              <a:rPr lang="en-US" altLang="zh-CN" sz="3300" kern="1200" dirty="0">
                <a:latin typeface="+mj-lt"/>
                <a:ea typeface="+mj-ea"/>
                <a:cs typeface="+mj-cs"/>
                <a:sym typeface="等线 Light" panose="02010600030101010101" charset="-122"/>
              </a:rPr>
              <a:t> </a:t>
            </a:r>
            <a:endParaRPr lang="zh-CN" altLang="en-US" sz="3300" kern="1200" dirty="0">
              <a:latin typeface="+mj-lt"/>
              <a:ea typeface="+mj-ea"/>
              <a:cs typeface="+mj-cs"/>
              <a:sym typeface="等线 Light" panose="02010600030101010101" charset="-122"/>
            </a:endParaRPr>
          </a:p>
        </p:txBody>
      </p:sp>
      <p:sp>
        <p:nvSpPr>
          <p:cNvPr id="53250" name="内容占位符 2"/>
          <p:cNvSpPr>
            <a:spLocks noGrp="1"/>
          </p:cNvSpPr>
          <p:nvPr>
            <p:ph type="subTitle" idx="1"/>
          </p:nvPr>
        </p:nvSpPr>
        <p:spPr>
          <a:xfrm>
            <a:off x="2152650" y="1646635"/>
            <a:ext cx="7897416" cy="536972"/>
          </a:xfrm>
        </p:spPr>
        <p:txBody>
          <a:bodyPr vert="horz" anchor="t"/>
          <a:lstStyle/>
          <a:p>
            <a:pPr marL="228600" indent="-228600" algn="l" defTabSz="914400"/>
            <a:r>
              <a:rPr lang="en-US" altLang="zh-CN" sz="2100" b="1" kern="1200">
                <a:solidFill>
                  <a:srgbClr val="82D540"/>
                </a:solidFill>
                <a:latin typeface="微软雅黑" panose="020B0503020204020204" charset="-122"/>
                <a:ea typeface="微软雅黑" panose="020B0503020204020204" charset="-122"/>
                <a:cs typeface="+mn-cs"/>
                <a:sym typeface="微软雅黑" panose="020B0503020204020204" charset="-122"/>
              </a:rPr>
              <a:t>         </a:t>
            </a:r>
            <a:r>
              <a:rPr lang="zh-CN" altLang="en-US" sz="1500" b="1" kern="1200">
                <a:solidFill>
                  <a:srgbClr val="82D540"/>
                </a:solidFill>
                <a:latin typeface="微软雅黑" panose="020B0503020204020204" charset="-122"/>
                <a:ea typeface="微软雅黑" panose="020B0503020204020204" charset="-122"/>
                <a:cs typeface="+mn-cs"/>
                <a:sym typeface="微软雅黑" panose="020B0503020204020204" charset="-122"/>
              </a:rPr>
              <a:t>蒸罐置换</a:t>
            </a:r>
            <a:endParaRPr lang="zh-CN" altLang="en-US" sz="1500" kern="1200">
              <a:latin typeface="微软雅黑" panose="020B0503020204020204" charset="-122"/>
              <a:ea typeface="微软雅黑" panose="020B0503020204020204" charset="-122"/>
              <a:cs typeface="+mn-cs"/>
              <a:sym typeface="微软雅黑" panose="020B0503020204020204" charset="-122"/>
            </a:endParaRPr>
          </a:p>
          <a:p>
            <a:pPr marL="228600" indent="-228600" algn="l" defTabSz="914400">
              <a:buChar char="•"/>
            </a:pPr>
            <a:endParaRPr lang="zh-CN" altLang="en-US" sz="2100" kern="1200">
              <a:latin typeface="+mn-lt"/>
              <a:ea typeface="+mn-ea"/>
              <a:cs typeface="+mn-cs"/>
              <a:sym typeface="等线" panose="02010600030101010101" charset="-122"/>
            </a:endParaRPr>
          </a:p>
        </p:txBody>
      </p:sp>
      <p:sp>
        <p:nvSpPr>
          <p:cNvPr id="53251" name="矩形 3"/>
          <p:cNvSpPr/>
          <p:nvPr/>
        </p:nvSpPr>
        <p:spPr>
          <a:xfrm>
            <a:off x="1815703" y="1227535"/>
            <a:ext cx="4872038" cy="368300"/>
          </a:xfrm>
          <a:prstGeom prst="rect">
            <a:avLst/>
          </a:prstGeom>
          <a:noFill/>
          <a:ln w="9525">
            <a:noFill/>
          </a:ln>
        </p:spPr>
        <p:txBody>
          <a:bodyPr wrap="square" anchor="t">
            <a:spAutoFit/>
          </a:bodyPr>
          <a:lstStyle/>
          <a:p>
            <a:r>
              <a:rPr lang="zh-CN" altLang="en-US" b="1" dirty="0">
                <a:solidFill>
                  <a:srgbClr val="C00000"/>
                </a:solidFill>
                <a:latin typeface="微软雅黑" panose="020B0503020204020204" charset="-122"/>
                <a:ea typeface="微软雅黑" panose="020B0503020204020204" charset="-122"/>
                <a:sym typeface="黑体" panose="02010609060101010101" pitchFamily="49" charset="-122"/>
              </a:rPr>
              <a:t>事故经过</a:t>
            </a:r>
            <a:endParaRPr lang="en-US" altLang="zh-CN" b="1" dirty="0">
              <a:solidFill>
                <a:srgbClr val="C00000"/>
              </a:solidFill>
              <a:latin typeface="微软雅黑" panose="020B0503020204020204" charset="-122"/>
              <a:ea typeface="微软雅黑" panose="020B0503020204020204" charset="-122"/>
              <a:sym typeface="黑体" panose="02010609060101010101" pitchFamily="49" charset="-122"/>
            </a:endParaRPr>
          </a:p>
        </p:txBody>
      </p:sp>
      <p:sp>
        <p:nvSpPr>
          <p:cNvPr id="53252" name="矩形 4"/>
          <p:cNvSpPr/>
          <p:nvPr/>
        </p:nvSpPr>
        <p:spPr>
          <a:xfrm>
            <a:off x="911225" y="2030095"/>
            <a:ext cx="4451350" cy="922020"/>
          </a:xfrm>
          <a:prstGeom prst="rect">
            <a:avLst/>
          </a:prstGeom>
          <a:noFill/>
          <a:ln w="9525">
            <a:noFill/>
          </a:ln>
        </p:spPr>
        <p:txBody>
          <a:bodyPr wrap="square" anchor="t">
            <a:spAutoFit/>
          </a:bodyPr>
          <a:lstStyle/>
          <a:p>
            <a:pPr>
              <a:lnSpc>
                <a:spcPct val="150000"/>
              </a:lnSpc>
            </a:pPr>
            <a:r>
              <a:rPr lang="en-US" altLang="zh-CN" sz="1200" dirty="0">
                <a:solidFill>
                  <a:srgbClr val="252525"/>
                </a:solidFill>
                <a:latin typeface="微软雅黑" panose="020B0503020204020204" charset="-122"/>
                <a:ea typeface="微软雅黑" panose="020B0503020204020204" charset="-122"/>
                <a:sym typeface="Times New Roman" panose="02020603050405020304" charset="0"/>
              </a:rPr>
              <a:t>4</a:t>
            </a:r>
            <a:r>
              <a:rPr lang="zh-CN" altLang="en-US" sz="1200" dirty="0">
                <a:solidFill>
                  <a:srgbClr val="252525"/>
                </a:solidFill>
                <a:latin typeface="微软雅黑" panose="020B0503020204020204" charset="-122"/>
                <a:ea typeface="微软雅黑" panose="020B0503020204020204" charset="-122"/>
                <a:sym typeface="Times New Roman" panose="02020603050405020304" charset="0"/>
              </a:rPr>
              <a:t>月</a:t>
            </a:r>
            <a:r>
              <a:rPr lang="en-US" altLang="zh-CN" sz="1200" dirty="0">
                <a:solidFill>
                  <a:srgbClr val="252525"/>
                </a:solidFill>
                <a:latin typeface="微软雅黑" panose="020B0503020204020204" charset="-122"/>
                <a:ea typeface="微软雅黑" panose="020B0503020204020204" charset="-122"/>
                <a:sym typeface="Times New Roman" panose="02020603050405020304" charset="0"/>
              </a:rPr>
              <a:t>19</a:t>
            </a:r>
            <a:r>
              <a:rPr lang="zh-CN" altLang="en-US" sz="1200" dirty="0">
                <a:solidFill>
                  <a:srgbClr val="252525"/>
                </a:solidFill>
                <a:latin typeface="微软雅黑" panose="020B0503020204020204" charset="-122"/>
                <a:ea typeface="微软雅黑" panose="020B0503020204020204" charset="-122"/>
                <a:sym typeface="Times New Roman" panose="02020603050405020304" charset="0"/>
              </a:rPr>
              <a:t>日，安排苯罐</a:t>
            </a:r>
            <a:r>
              <a:rPr lang="en-US" altLang="zh-CN" sz="1200" dirty="0">
                <a:solidFill>
                  <a:srgbClr val="252525"/>
                </a:solidFill>
                <a:latin typeface="微软雅黑" panose="020B0503020204020204" charset="-122"/>
                <a:ea typeface="微软雅黑" panose="020B0503020204020204" charset="-122"/>
                <a:sym typeface="Times New Roman" panose="02020603050405020304" charset="0"/>
              </a:rPr>
              <a:t>75-TK-0201</a:t>
            </a:r>
            <a:r>
              <a:rPr lang="zh-CN" altLang="en-US" sz="1200" dirty="0">
                <a:solidFill>
                  <a:srgbClr val="252525"/>
                </a:solidFill>
                <a:latin typeface="微软雅黑" panose="020B0503020204020204" charset="-122"/>
                <a:ea typeface="微软雅黑" panose="020B0503020204020204" charset="-122"/>
                <a:sym typeface="Times New Roman" panose="02020603050405020304" charset="0"/>
              </a:rPr>
              <a:t>倒空作业；</a:t>
            </a:r>
            <a:r>
              <a:rPr lang="en-US" altLang="zh-CN" sz="1200" dirty="0">
                <a:solidFill>
                  <a:srgbClr val="252525"/>
                </a:solidFill>
                <a:latin typeface="微软雅黑" panose="020B0503020204020204" charset="-122"/>
                <a:ea typeface="微软雅黑" panose="020B0503020204020204" charset="-122"/>
                <a:sym typeface="Times New Roman" panose="02020603050405020304" charset="0"/>
              </a:rPr>
              <a:t>4</a:t>
            </a:r>
            <a:r>
              <a:rPr lang="zh-CN" altLang="en-US" sz="1200" dirty="0">
                <a:solidFill>
                  <a:srgbClr val="252525"/>
                </a:solidFill>
                <a:latin typeface="微软雅黑" panose="020B0503020204020204" charset="-122"/>
                <a:ea typeface="微软雅黑" panose="020B0503020204020204" charset="-122"/>
                <a:sym typeface="Times New Roman" panose="02020603050405020304" charset="0"/>
              </a:rPr>
              <a:t>月</a:t>
            </a:r>
            <a:r>
              <a:rPr lang="en-US" altLang="zh-CN" sz="1200" dirty="0">
                <a:solidFill>
                  <a:srgbClr val="252525"/>
                </a:solidFill>
                <a:latin typeface="微软雅黑" panose="020B0503020204020204" charset="-122"/>
                <a:ea typeface="微软雅黑" panose="020B0503020204020204" charset="-122"/>
                <a:sym typeface="Times New Roman" panose="02020603050405020304" charset="0"/>
              </a:rPr>
              <a:t>19</a:t>
            </a:r>
            <a:r>
              <a:rPr lang="zh-CN" altLang="en-US" sz="1200" dirty="0">
                <a:solidFill>
                  <a:srgbClr val="252525"/>
                </a:solidFill>
                <a:latin typeface="微软雅黑" panose="020B0503020204020204" charset="-122"/>
                <a:ea typeface="微软雅黑" panose="020B0503020204020204" charset="-122"/>
                <a:sym typeface="Times New Roman" panose="02020603050405020304" charset="0"/>
              </a:rPr>
              <a:t>日至</a:t>
            </a:r>
            <a:r>
              <a:rPr lang="en-US" altLang="zh-CN" sz="1200" dirty="0">
                <a:solidFill>
                  <a:srgbClr val="252525"/>
                </a:solidFill>
                <a:latin typeface="微软雅黑" panose="020B0503020204020204" charset="-122"/>
                <a:ea typeface="微软雅黑" panose="020B0503020204020204" charset="-122"/>
                <a:sym typeface="Times New Roman" panose="02020603050405020304" charset="0"/>
              </a:rPr>
              <a:t>23</a:t>
            </a:r>
            <a:r>
              <a:rPr lang="zh-CN" altLang="en-US" sz="1200" dirty="0">
                <a:solidFill>
                  <a:srgbClr val="252525"/>
                </a:solidFill>
                <a:latin typeface="微软雅黑" panose="020B0503020204020204" charset="-122"/>
                <a:ea typeface="微软雅黑" panose="020B0503020204020204" charset="-122"/>
                <a:sym typeface="Times New Roman" panose="02020603050405020304" charset="0"/>
              </a:rPr>
              <a:t>日，蒸罐</a:t>
            </a:r>
            <a:r>
              <a:rPr lang="en-US" altLang="zh-CN" sz="1200" dirty="0">
                <a:solidFill>
                  <a:srgbClr val="252525"/>
                </a:solidFill>
                <a:latin typeface="微软雅黑" panose="020B0503020204020204" charset="-122"/>
                <a:ea typeface="微软雅黑" panose="020B0503020204020204" charset="-122"/>
                <a:sym typeface="Times New Roman" panose="02020603050405020304" charset="0"/>
              </a:rPr>
              <a:t>4</a:t>
            </a:r>
            <a:r>
              <a:rPr lang="zh-CN" altLang="en-US" sz="1200" dirty="0">
                <a:solidFill>
                  <a:srgbClr val="252525"/>
                </a:solidFill>
                <a:latin typeface="微软雅黑" panose="020B0503020204020204" charset="-122"/>
                <a:ea typeface="微软雅黑" panose="020B0503020204020204" charset="-122"/>
                <a:sym typeface="Times New Roman" panose="02020603050405020304" charset="0"/>
              </a:rPr>
              <a:t>天；</a:t>
            </a:r>
            <a:r>
              <a:rPr lang="en-US" altLang="zh-CN" sz="1200" dirty="0">
                <a:solidFill>
                  <a:srgbClr val="252525"/>
                </a:solidFill>
                <a:latin typeface="微软雅黑" panose="020B0503020204020204" charset="-122"/>
                <a:ea typeface="微软雅黑" panose="020B0503020204020204" charset="-122"/>
                <a:sym typeface="Times New Roman" panose="02020603050405020304" charset="0"/>
              </a:rPr>
              <a:t>4</a:t>
            </a:r>
            <a:r>
              <a:rPr lang="zh-CN" altLang="en-US" sz="1200" dirty="0">
                <a:solidFill>
                  <a:srgbClr val="252525"/>
                </a:solidFill>
                <a:latin typeface="微软雅黑" panose="020B0503020204020204" charset="-122"/>
                <a:ea typeface="微软雅黑" panose="020B0503020204020204" charset="-122"/>
                <a:sym typeface="Times New Roman" panose="02020603050405020304" charset="0"/>
              </a:rPr>
              <a:t>月</a:t>
            </a:r>
            <a:r>
              <a:rPr lang="en-US" altLang="zh-CN" sz="1200" dirty="0">
                <a:solidFill>
                  <a:srgbClr val="252525"/>
                </a:solidFill>
                <a:latin typeface="微软雅黑" panose="020B0503020204020204" charset="-122"/>
                <a:ea typeface="微软雅黑" panose="020B0503020204020204" charset="-122"/>
                <a:sym typeface="Times New Roman" panose="02020603050405020304" charset="0"/>
              </a:rPr>
              <a:t>24</a:t>
            </a:r>
            <a:r>
              <a:rPr lang="zh-CN" altLang="en-US" sz="1200" dirty="0">
                <a:solidFill>
                  <a:srgbClr val="252525"/>
                </a:solidFill>
                <a:latin typeface="微软雅黑" panose="020B0503020204020204" charset="-122"/>
                <a:ea typeface="微软雅黑" panose="020B0503020204020204" charset="-122"/>
                <a:sym typeface="Times New Roman" panose="02020603050405020304" charset="0"/>
              </a:rPr>
              <a:t>日至</a:t>
            </a:r>
            <a:r>
              <a:rPr lang="en-US" altLang="zh-CN" sz="1200" dirty="0">
                <a:solidFill>
                  <a:srgbClr val="252525"/>
                </a:solidFill>
                <a:latin typeface="微软雅黑" panose="020B0503020204020204" charset="-122"/>
                <a:ea typeface="微软雅黑" panose="020B0503020204020204" charset="-122"/>
                <a:sym typeface="Times New Roman" panose="02020603050405020304" charset="0"/>
              </a:rPr>
              <a:t>5</a:t>
            </a:r>
            <a:r>
              <a:rPr lang="zh-CN" altLang="en-US" sz="1200" dirty="0">
                <a:solidFill>
                  <a:srgbClr val="252525"/>
                </a:solidFill>
                <a:latin typeface="微软雅黑" panose="020B0503020204020204" charset="-122"/>
                <a:ea typeface="微软雅黑" panose="020B0503020204020204" charset="-122"/>
                <a:sym typeface="Times New Roman" panose="02020603050405020304" charset="0"/>
              </a:rPr>
              <a:t>月</a:t>
            </a:r>
            <a:r>
              <a:rPr lang="en-US" altLang="zh-CN" sz="1200" dirty="0">
                <a:solidFill>
                  <a:srgbClr val="252525"/>
                </a:solidFill>
                <a:latin typeface="微软雅黑" panose="020B0503020204020204" charset="-122"/>
                <a:ea typeface="微软雅黑" panose="020B0503020204020204" charset="-122"/>
                <a:sym typeface="Times New Roman" panose="02020603050405020304" charset="0"/>
              </a:rPr>
              <a:t>1</a:t>
            </a:r>
            <a:r>
              <a:rPr lang="zh-CN" altLang="en-US" sz="1200" dirty="0">
                <a:solidFill>
                  <a:srgbClr val="252525"/>
                </a:solidFill>
                <a:latin typeface="微软雅黑" panose="020B0503020204020204" charset="-122"/>
                <a:ea typeface="微软雅黑" panose="020B0503020204020204" charset="-122"/>
                <a:sym typeface="Times New Roman" panose="02020603050405020304" charset="0"/>
              </a:rPr>
              <a:t>日，氮气置换</a:t>
            </a:r>
            <a:r>
              <a:rPr lang="en-US" altLang="zh-CN" sz="1200" dirty="0">
                <a:solidFill>
                  <a:srgbClr val="252525"/>
                </a:solidFill>
                <a:latin typeface="微软雅黑" panose="020B0503020204020204" charset="-122"/>
                <a:ea typeface="微软雅黑" panose="020B0503020204020204" charset="-122"/>
                <a:sym typeface="Times New Roman" panose="02020603050405020304" charset="0"/>
              </a:rPr>
              <a:t>8</a:t>
            </a:r>
            <a:r>
              <a:rPr lang="zh-CN" altLang="en-US" sz="1200" dirty="0">
                <a:solidFill>
                  <a:srgbClr val="252525"/>
                </a:solidFill>
                <a:latin typeface="微软雅黑" panose="020B0503020204020204" charset="-122"/>
                <a:ea typeface="微软雅黑" panose="020B0503020204020204" charset="-122"/>
                <a:sym typeface="Times New Roman" panose="02020603050405020304" charset="0"/>
              </a:rPr>
              <a:t>天；</a:t>
            </a:r>
            <a:r>
              <a:rPr lang="en-US" altLang="zh-CN" sz="1200" dirty="0">
                <a:solidFill>
                  <a:srgbClr val="252525"/>
                </a:solidFill>
                <a:latin typeface="微软雅黑" panose="020B0503020204020204" charset="-122"/>
                <a:ea typeface="微软雅黑" panose="020B0503020204020204" charset="-122"/>
                <a:sym typeface="Times New Roman" panose="02020603050405020304" charset="0"/>
              </a:rPr>
              <a:t>5</a:t>
            </a:r>
            <a:r>
              <a:rPr lang="zh-CN" altLang="en-US" sz="1200" dirty="0">
                <a:solidFill>
                  <a:srgbClr val="252525"/>
                </a:solidFill>
                <a:latin typeface="微软雅黑" panose="020B0503020204020204" charset="-122"/>
                <a:ea typeface="微软雅黑" panose="020B0503020204020204" charset="-122"/>
                <a:sym typeface="Times New Roman" panose="02020603050405020304" charset="0"/>
              </a:rPr>
              <a:t>月</a:t>
            </a:r>
            <a:r>
              <a:rPr lang="en-US" altLang="zh-CN" sz="1200" dirty="0">
                <a:solidFill>
                  <a:srgbClr val="252525"/>
                </a:solidFill>
                <a:latin typeface="微软雅黑" panose="020B0503020204020204" charset="-122"/>
                <a:ea typeface="微软雅黑" panose="020B0503020204020204" charset="-122"/>
                <a:sym typeface="Times New Roman" panose="02020603050405020304" charset="0"/>
              </a:rPr>
              <a:t>1</a:t>
            </a:r>
            <a:r>
              <a:rPr lang="zh-CN" altLang="en-US" sz="1200" dirty="0">
                <a:solidFill>
                  <a:srgbClr val="252525"/>
                </a:solidFill>
                <a:latin typeface="微软雅黑" panose="020B0503020204020204" charset="-122"/>
                <a:ea typeface="微软雅黑" panose="020B0503020204020204" charset="-122"/>
                <a:sym typeface="Times New Roman" panose="02020603050405020304" charset="0"/>
              </a:rPr>
              <a:t>日，打开储罐人孔进行自然通风。</a:t>
            </a:r>
            <a:endParaRPr lang="zh-CN" altLang="en-US" sz="1200" dirty="0">
              <a:solidFill>
                <a:srgbClr val="252525"/>
              </a:solidFill>
              <a:latin typeface="微软雅黑" panose="020B0503020204020204" charset="-122"/>
              <a:ea typeface="微软雅黑" panose="020B0503020204020204" charset="-122"/>
              <a:sym typeface="Times New Roman" panose="02020603050405020304" charset="0"/>
            </a:endParaRPr>
          </a:p>
        </p:txBody>
      </p:sp>
      <p:sp>
        <p:nvSpPr>
          <p:cNvPr id="53253" name="矩形 5"/>
          <p:cNvSpPr/>
          <p:nvPr/>
        </p:nvSpPr>
        <p:spPr>
          <a:xfrm>
            <a:off x="2739629" y="3069431"/>
            <a:ext cx="3944540" cy="299085"/>
          </a:xfrm>
          <a:prstGeom prst="rect">
            <a:avLst/>
          </a:prstGeom>
          <a:noFill/>
          <a:ln w="9525">
            <a:noFill/>
          </a:ln>
        </p:spPr>
        <p:txBody>
          <a:bodyPr wrap="square" anchor="t">
            <a:spAutoFit/>
          </a:bodyPr>
          <a:lstStyle/>
          <a:p>
            <a:r>
              <a:rPr lang="zh-CN" altLang="en-US" sz="1350" b="1" dirty="0">
                <a:solidFill>
                  <a:srgbClr val="FFC000"/>
                </a:solidFill>
                <a:latin typeface="微软雅黑" panose="020B0503020204020204" charset="-122"/>
                <a:ea typeface="微软雅黑" panose="020B0503020204020204" charset="-122"/>
                <a:sym typeface="微软雅黑" panose="020B0503020204020204" charset="-122"/>
              </a:rPr>
              <a:t>   浮箱打孔</a:t>
            </a:r>
            <a:endParaRPr lang="zh-CN" altLang="en-US" sz="1350" dirty="0">
              <a:solidFill>
                <a:srgbClr val="000000"/>
              </a:solidFill>
              <a:latin typeface="等线" panose="02010600030101010101" charset="-122"/>
              <a:ea typeface="等线" panose="02010600030101010101" charset="-122"/>
              <a:sym typeface="等线" panose="02010600030101010101" charset="-122"/>
            </a:endParaRPr>
          </a:p>
        </p:txBody>
      </p:sp>
      <p:sp>
        <p:nvSpPr>
          <p:cNvPr id="53254" name="矩形 6"/>
          <p:cNvSpPr/>
          <p:nvPr/>
        </p:nvSpPr>
        <p:spPr>
          <a:xfrm>
            <a:off x="911225" y="3345815"/>
            <a:ext cx="4385945" cy="922020"/>
          </a:xfrm>
          <a:prstGeom prst="rect">
            <a:avLst/>
          </a:prstGeom>
          <a:noFill/>
          <a:ln w="9525">
            <a:noFill/>
          </a:ln>
        </p:spPr>
        <p:txBody>
          <a:bodyPr wrap="square" anchor="t">
            <a:spAutoFit/>
          </a:bodyPr>
          <a:lstStyle/>
          <a:p>
            <a:pPr>
              <a:lnSpc>
                <a:spcPct val="150000"/>
              </a:lnSpc>
            </a:pPr>
            <a:r>
              <a:rPr lang="en-US" altLang="zh-CN" sz="1200" dirty="0">
                <a:solidFill>
                  <a:srgbClr val="252525"/>
                </a:solidFill>
                <a:latin typeface="微软雅黑" panose="020B0503020204020204" charset="-122"/>
                <a:ea typeface="微软雅黑" panose="020B0503020204020204" charset="-122"/>
                <a:sym typeface="Times New Roman" panose="02020603050405020304" charset="0"/>
              </a:rPr>
              <a:t>5</a:t>
            </a:r>
            <a:r>
              <a:rPr lang="zh-CN" altLang="en-US" sz="1200" dirty="0">
                <a:solidFill>
                  <a:srgbClr val="252525"/>
                </a:solidFill>
                <a:latin typeface="微软雅黑" panose="020B0503020204020204" charset="-122"/>
                <a:ea typeface="微软雅黑" panose="020B0503020204020204" charset="-122"/>
                <a:sym typeface="Times New Roman" panose="02020603050405020304" charset="0"/>
              </a:rPr>
              <a:t>月</a:t>
            </a:r>
            <a:r>
              <a:rPr lang="en-US" altLang="zh-CN" sz="1200" dirty="0">
                <a:solidFill>
                  <a:srgbClr val="252525"/>
                </a:solidFill>
                <a:latin typeface="微软雅黑" panose="020B0503020204020204" charset="-122"/>
                <a:ea typeface="微软雅黑" panose="020B0503020204020204" charset="-122"/>
                <a:sym typeface="Times New Roman" panose="02020603050405020304" charset="0"/>
              </a:rPr>
              <a:t>4</a:t>
            </a:r>
            <a:r>
              <a:rPr lang="zh-CN" altLang="en-US" sz="1200" dirty="0">
                <a:solidFill>
                  <a:srgbClr val="252525"/>
                </a:solidFill>
                <a:latin typeface="微软雅黑" panose="020B0503020204020204" charset="-122"/>
                <a:ea typeface="微软雅黑" panose="020B0503020204020204" charset="-122"/>
                <a:sym typeface="Times New Roman" panose="02020603050405020304" charset="0"/>
              </a:rPr>
              <a:t>日，进罐检查发现</a:t>
            </a:r>
            <a:r>
              <a:rPr lang="en-US" altLang="zh-CN" sz="1200" dirty="0">
                <a:solidFill>
                  <a:srgbClr val="252525"/>
                </a:solidFill>
                <a:latin typeface="微软雅黑" panose="020B0503020204020204" charset="-122"/>
                <a:ea typeface="微软雅黑" panose="020B0503020204020204" charset="-122"/>
                <a:sym typeface="Times New Roman" panose="02020603050405020304" charset="0"/>
              </a:rPr>
              <a:t>39</a:t>
            </a:r>
            <a:r>
              <a:rPr lang="zh-CN" altLang="en-US" sz="1200" dirty="0">
                <a:solidFill>
                  <a:srgbClr val="252525"/>
                </a:solidFill>
                <a:latin typeface="微软雅黑" panose="020B0503020204020204" charset="-122"/>
                <a:ea typeface="微软雅黑" panose="020B0503020204020204" charset="-122"/>
                <a:sym typeface="Times New Roman" panose="02020603050405020304" charset="0"/>
              </a:rPr>
              <a:t>个浮箱泄漏积液，打孔后排液</a:t>
            </a:r>
            <a:r>
              <a:rPr lang="en-US" altLang="zh-CN" sz="1200" dirty="0">
                <a:solidFill>
                  <a:srgbClr val="252525"/>
                </a:solidFill>
                <a:latin typeface="微软雅黑" panose="020B0503020204020204" charset="-122"/>
                <a:ea typeface="微软雅黑" panose="020B0503020204020204" charset="-122"/>
                <a:sym typeface="Times New Roman" panose="02020603050405020304" charset="0"/>
              </a:rPr>
              <a:t>6</a:t>
            </a:r>
            <a:r>
              <a:rPr lang="zh-CN" altLang="en-US" sz="1200" dirty="0">
                <a:solidFill>
                  <a:srgbClr val="252525"/>
                </a:solidFill>
                <a:latin typeface="微软雅黑" panose="020B0503020204020204" charset="-122"/>
                <a:ea typeface="微软雅黑" panose="020B0503020204020204" charset="-122"/>
                <a:sym typeface="Times New Roman" panose="02020603050405020304" charset="0"/>
              </a:rPr>
              <a:t>桶，后续检查超过半数浮箱积液，并将部分浮箱打孔；至</a:t>
            </a:r>
            <a:r>
              <a:rPr lang="en-US" altLang="zh-CN" sz="1200" dirty="0">
                <a:solidFill>
                  <a:srgbClr val="252525"/>
                </a:solidFill>
                <a:latin typeface="微软雅黑" panose="020B0503020204020204" charset="-122"/>
                <a:ea typeface="微软雅黑" panose="020B0503020204020204" charset="-122"/>
                <a:sym typeface="Times New Roman" panose="02020603050405020304" charset="0"/>
              </a:rPr>
              <a:t>5</a:t>
            </a:r>
            <a:r>
              <a:rPr lang="zh-CN" altLang="en-US" sz="1200" dirty="0">
                <a:solidFill>
                  <a:srgbClr val="252525"/>
                </a:solidFill>
                <a:latin typeface="微软雅黑" panose="020B0503020204020204" charset="-122"/>
                <a:ea typeface="微软雅黑" panose="020B0503020204020204" charset="-122"/>
                <a:sym typeface="Times New Roman" panose="02020603050405020304" charset="0"/>
              </a:rPr>
              <a:t>月</a:t>
            </a:r>
            <a:r>
              <a:rPr lang="en-US" altLang="zh-CN" sz="1200" dirty="0">
                <a:solidFill>
                  <a:srgbClr val="252525"/>
                </a:solidFill>
                <a:latin typeface="微软雅黑" panose="020B0503020204020204" charset="-122"/>
                <a:ea typeface="微软雅黑" panose="020B0503020204020204" charset="-122"/>
                <a:sym typeface="Times New Roman" panose="02020603050405020304" charset="0"/>
              </a:rPr>
              <a:t>8</a:t>
            </a:r>
            <a:r>
              <a:rPr lang="zh-CN" altLang="en-US" sz="1200" dirty="0">
                <a:solidFill>
                  <a:srgbClr val="252525"/>
                </a:solidFill>
                <a:latin typeface="微软雅黑" panose="020B0503020204020204" charset="-122"/>
                <a:ea typeface="微软雅黑" panose="020B0503020204020204" charset="-122"/>
                <a:sym typeface="Times New Roman" panose="02020603050405020304" charset="0"/>
              </a:rPr>
              <a:t>日共排液</a:t>
            </a:r>
            <a:r>
              <a:rPr lang="en-US" altLang="zh-CN" sz="1200" dirty="0">
                <a:solidFill>
                  <a:srgbClr val="252525"/>
                </a:solidFill>
                <a:latin typeface="微软雅黑" panose="020B0503020204020204" charset="-122"/>
                <a:ea typeface="微软雅黑" panose="020B0503020204020204" charset="-122"/>
                <a:sym typeface="Times New Roman" panose="02020603050405020304" charset="0"/>
              </a:rPr>
              <a:t>25</a:t>
            </a:r>
            <a:r>
              <a:rPr lang="zh-CN" altLang="en-US" sz="1200" dirty="0">
                <a:solidFill>
                  <a:srgbClr val="252525"/>
                </a:solidFill>
                <a:latin typeface="微软雅黑" panose="020B0503020204020204" charset="-122"/>
                <a:ea typeface="微软雅黑" panose="020B0503020204020204" charset="-122"/>
                <a:sym typeface="Times New Roman" panose="02020603050405020304" charset="0"/>
              </a:rPr>
              <a:t>桶，约</a:t>
            </a:r>
            <a:r>
              <a:rPr lang="en-US" altLang="zh-CN" sz="1200" dirty="0">
                <a:solidFill>
                  <a:srgbClr val="252525"/>
                </a:solidFill>
                <a:latin typeface="微软雅黑" panose="020B0503020204020204" charset="-122"/>
                <a:ea typeface="微软雅黑" panose="020B0503020204020204" charset="-122"/>
                <a:sym typeface="Times New Roman" panose="02020603050405020304" charset="0"/>
              </a:rPr>
              <a:t>3.08</a:t>
            </a:r>
            <a:r>
              <a:rPr lang="zh-CN" altLang="en-US" sz="1200" dirty="0">
                <a:solidFill>
                  <a:srgbClr val="252525"/>
                </a:solidFill>
                <a:latin typeface="微软雅黑" panose="020B0503020204020204" charset="-122"/>
                <a:ea typeface="微软雅黑" panose="020B0503020204020204" charset="-122"/>
                <a:sym typeface="Times New Roman" panose="02020603050405020304" charset="0"/>
              </a:rPr>
              <a:t>吨。</a:t>
            </a:r>
            <a:endParaRPr lang="en-US" altLang="zh-CN" sz="1200" dirty="0">
              <a:solidFill>
                <a:srgbClr val="252525"/>
              </a:solidFill>
              <a:latin typeface="微软雅黑" panose="020B0503020204020204" charset="-122"/>
              <a:ea typeface="微软雅黑" panose="020B0503020204020204" charset="-122"/>
              <a:sym typeface="Times New Roman" panose="02020603050405020304" charset="0"/>
            </a:endParaRPr>
          </a:p>
        </p:txBody>
      </p:sp>
      <p:sp>
        <p:nvSpPr>
          <p:cNvPr id="53255" name="矩形 7"/>
          <p:cNvSpPr/>
          <p:nvPr/>
        </p:nvSpPr>
        <p:spPr>
          <a:xfrm>
            <a:off x="911225" y="4899660"/>
            <a:ext cx="4451985" cy="922020"/>
          </a:xfrm>
          <a:prstGeom prst="rect">
            <a:avLst/>
          </a:prstGeom>
          <a:noFill/>
          <a:ln w="9525">
            <a:noFill/>
          </a:ln>
        </p:spPr>
        <p:txBody>
          <a:bodyPr wrap="square" anchor="t">
            <a:spAutoFit/>
          </a:bodyPr>
          <a:lstStyle/>
          <a:p>
            <a:pPr>
              <a:lnSpc>
                <a:spcPct val="150000"/>
              </a:lnSpc>
            </a:pPr>
            <a:r>
              <a:rPr lang="en-US" altLang="zh-CN" sz="1200" dirty="0">
                <a:solidFill>
                  <a:srgbClr val="252525"/>
                </a:solidFill>
                <a:latin typeface="微软雅黑" panose="020B0503020204020204" charset="-122"/>
                <a:ea typeface="微软雅黑" panose="020B0503020204020204" charset="-122"/>
                <a:sym typeface="Times New Roman" panose="02020603050405020304" charset="0"/>
              </a:rPr>
              <a:t>5</a:t>
            </a:r>
            <a:r>
              <a:rPr lang="zh-CN" altLang="en-US" sz="1200" dirty="0">
                <a:solidFill>
                  <a:srgbClr val="252525"/>
                </a:solidFill>
                <a:latin typeface="微软雅黑" panose="020B0503020204020204" charset="-122"/>
                <a:ea typeface="微软雅黑" panose="020B0503020204020204" charset="-122"/>
                <a:sym typeface="Times New Roman" panose="02020603050405020304" charset="0"/>
              </a:rPr>
              <a:t>月</a:t>
            </a:r>
            <a:r>
              <a:rPr lang="en-US" altLang="zh-CN" sz="1200" dirty="0">
                <a:solidFill>
                  <a:srgbClr val="252525"/>
                </a:solidFill>
                <a:latin typeface="微软雅黑" panose="020B0503020204020204" charset="-122"/>
                <a:ea typeface="微软雅黑" panose="020B0503020204020204" charset="-122"/>
                <a:sym typeface="Times New Roman" panose="02020603050405020304" charset="0"/>
              </a:rPr>
              <a:t>12</a:t>
            </a:r>
            <a:r>
              <a:rPr lang="zh-CN" altLang="en-US" sz="1200" dirty="0">
                <a:solidFill>
                  <a:srgbClr val="252525"/>
                </a:solidFill>
                <a:latin typeface="微软雅黑" panose="020B0503020204020204" charset="-122"/>
                <a:ea typeface="微软雅黑" panose="020B0503020204020204" charset="-122"/>
                <a:sym typeface="Times New Roman" panose="02020603050405020304" charset="0"/>
              </a:rPr>
              <a:t>日，埃金科</a:t>
            </a:r>
            <a:r>
              <a:rPr lang="en-US" altLang="zh-CN" sz="1200" dirty="0">
                <a:solidFill>
                  <a:srgbClr val="252525"/>
                </a:solidFill>
                <a:latin typeface="微软雅黑" panose="020B0503020204020204" charset="-122"/>
                <a:ea typeface="微软雅黑" panose="020B0503020204020204" charset="-122"/>
                <a:sym typeface="Times New Roman" panose="02020603050405020304" charset="0"/>
              </a:rPr>
              <a:t>6</a:t>
            </a:r>
            <a:r>
              <a:rPr lang="zh-CN" altLang="en-US" sz="1200" dirty="0">
                <a:solidFill>
                  <a:srgbClr val="252525"/>
                </a:solidFill>
                <a:latin typeface="微软雅黑" panose="020B0503020204020204" charset="-122"/>
                <a:ea typeface="微软雅黑" panose="020B0503020204020204" charset="-122"/>
                <a:sym typeface="Times New Roman" panose="02020603050405020304" charset="0"/>
              </a:rPr>
              <a:t>名作业人员进入罐内继续作业；</a:t>
            </a:r>
            <a:r>
              <a:rPr lang="en-US" altLang="zh-CN" sz="1200" dirty="0">
                <a:solidFill>
                  <a:srgbClr val="252525"/>
                </a:solidFill>
                <a:latin typeface="微软雅黑" panose="020B0503020204020204" charset="-122"/>
                <a:ea typeface="微软雅黑" panose="020B0503020204020204" charset="-122"/>
                <a:sym typeface="Times New Roman" panose="02020603050405020304" charset="0"/>
              </a:rPr>
              <a:t>15</a:t>
            </a:r>
            <a:r>
              <a:rPr lang="zh-CN" altLang="en-US" sz="1200" dirty="0">
                <a:solidFill>
                  <a:srgbClr val="252525"/>
                </a:solidFill>
                <a:latin typeface="微软雅黑" panose="020B0503020204020204" charset="-122"/>
                <a:ea typeface="微软雅黑" panose="020B0503020204020204" charset="-122"/>
                <a:sym typeface="Times New Roman" panose="02020603050405020304" charset="0"/>
              </a:rPr>
              <a:t>时</a:t>
            </a:r>
            <a:r>
              <a:rPr lang="en-US" altLang="zh-CN" sz="1200" dirty="0">
                <a:solidFill>
                  <a:srgbClr val="252525"/>
                </a:solidFill>
                <a:latin typeface="微软雅黑" panose="020B0503020204020204" charset="-122"/>
                <a:ea typeface="微软雅黑" panose="020B0503020204020204" charset="-122"/>
                <a:sym typeface="Times New Roman" panose="02020603050405020304" charset="0"/>
              </a:rPr>
              <a:t>25</a:t>
            </a:r>
            <a:r>
              <a:rPr lang="zh-CN" altLang="en-US" sz="1200" dirty="0">
                <a:solidFill>
                  <a:srgbClr val="252525"/>
                </a:solidFill>
                <a:latin typeface="微软雅黑" panose="020B0503020204020204" charset="-122"/>
                <a:ea typeface="微软雅黑" panose="020B0503020204020204" charset="-122"/>
                <a:sym typeface="Times New Roman" panose="02020603050405020304" charset="0"/>
              </a:rPr>
              <a:t>分，苯罐发生爆炸并燃烧，造成</a:t>
            </a:r>
            <a:r>
              <a:rPr lang="en-US" altLang="zh-CN" sz="1200" dirty="0">
                <a:solidFill>
                  <a:srgbClr val="252525"/>
                </a:solidFill>
                <a:latin typeface="微软雅黑" panose="020B0503020204020204" charset="-122"/>
                <a:ea typeface="微软雅黑" panose="020B0503020204020204" charset="-122"/>
                <a:sym typeface="Times New Roman" panose="02020603050405020304" charset="0"/>
              </a:rPr>
              <a:t>6</a:t>
            </a:r>
            <a:r>
              <a:rPr lang="zh-CN" altLang="en-US" sz="1200" dirty="0">
                <a:solidFill>
                  <a:srgbClr val="252525"/>
                </a:solidFill>
                <a:latin typeface="微软雅黑" panose="020B0503020204020204" charset="-122"/>
                <a:ea typeface="微软雅黑" panose="020B0503020204020204" charset="-122"/>
                <a:sym typeface="Times New Roman" panose="02020603050405020304" charset="0"/>
              </a:rPr>
              <a:t>名作业人员死亡，罐顶撕裂，罐体位移；</a:t>
            </a:r>
            <a:r>
              <a:rPr lang="en-US" altLang="zh-CN" sz="1200" dirty="0">
                <a:solidFill>
                  <a:srgbClr val="252525"/>
                </a:solidFill>
                <a:latin typeface="微软雅黑" panose="020B0503020204020204" charset="-122"/>
                <a:ea typeface="微软雅黑" panose="020B0503020204020204" charset="-122"/>
                <a:sym typeface="Times New Roman" panose="02020603050405020304" charset="0"/>
              </a:rPr>
              <a:t>12</a:t>
            </a:r>
            <a:r>
              <a:rPr lang="zh-CN" altLang="en-US" sz="1200" dirty="0">
                <a:solidFill>
                  <a:srgbClr val="252525"/>
                </a:solidFill>
                <a:latin typeface="微软雅黑" panose="020B0503020204020204" charset="-122"/>
                <a:ea typeface="微软雅黑" panose="020B0503020204020204" charset="-122"/>
                <a:sym typeface="Times New Roman" panose="02020603050405020304" charset="0"/>
              </a:rPr>
              <a:t>日拆除</a:t>
            </a:r>
            <a:r>
              <a:rPr lang="en-US" altLang="zh-CN" sz="1200" dirty="0">
                <a:solidFill>
                  <a:srgbClr val="252525"/>
                </a:solidFill>
                <a:latin typeface="微软雅黑" panose="020B0503020204020204" charset="-122"/>
                <a:ea typeface="微软雅黑" panose="020B0503020204020204" charset="-122"/>
                <a:sym typeface="Times New Roman" panose="02020603050405020304" charset="0"/>
              </a:rPr>
              <a:t>27</a:t>
            </a:r>
            <a:r>
              <a:rPr lang="zh-CN" altLang="en-US" sz="1200" dirty="0">
                <a:solidFill>
                  <a:srgbClr val="252525"/>
                </a:solidFill>
                <a:latin typeface="微软雅黑" panose="020B0503020204020204" charset="-122"/>
                <a:ea typeface="微软雅黑" panose="020B0503020204020204" charset="-122"/>
                <a:sym typeface="Times New Roman" panose="02020603050405020304" charset="0"/>
              </a:rPr>
              <a:t>块浮箱。</a:t>
            </a:r>
            <a:endParaRPr lang="zh-CN" altLang="en-US" sz="1350" dirty="0">
              <a:latin typeface="Arial" panose="020B0604020202020204" pitchFamily="34" charset="0"/>
              <a:ea typeface="宋体" panose="02010600030101010101" pitchFamily="2" charset="-122"/>
            </a:endParaRPr>
          </a:p>
        </p:txBody>
      </p:sp>
      <p:sp>
        <p:nvSpPr>
          <p:cNvPr id="53256" name="矩形 8"/>
          <p:cNvSpPr/>
          <p:nvPr/>
        </p:nvSpPr>
        <p:spPr>
          <a:xfrm>
            <a:off x="2943225" y="4451747"/>
            <a:ext cx="2419350" cy="402590"/>
          </a:xfrm>
          <a:prstGeom prst="rect">
            <a:avLst/>
          </a:prstGeom>
          <a:noFill/>
          <a:ln w="9525">
            <a:noFill/>
          </a:ln>
        </p:spPr>
        <p:txBody>
          <a:bodyPr wrap="square" anchor="t">
            <a:spAutoFit/>
          </a:bodyPr>
          <a:lstStyle/>
          <a:p>
            <a:pPr>
              <a:lnSpc>
                <a:spcPct val="150000"/>
              </a:lnSpc>
            </a:pPr>
            <a:r>
              <a:rPr lang="zh-CN" altLang="en-US" sz="1350" b="1" dirty="0">
                <a:solidFill>
                  <a:srgbClr val="0070C0"/>
                </a:solidFill>
                <a:latin typeface="微软雅黑" panose="020B0503020204020204" charset="-122"/>
                <a:ea typeface="微软雅黑" panose="020B0503020204020204" charset="-122"/>
                <a:sym typeface="微软雅黑" panose="020B0503020204020204" charset="-122"/>
              </a:rPr>
              <a:t>爆炸起火</a:t>
            </a:r>
            <a:endParaRPr lang="en-US" altLang="zh-CN" sz="1350" b="1" dirty="0">
              <a:solidFill>
                <a:srgbClr val="0070C0"/>
              </a:solidFill>
              <a:latin typeface="微软雅黑" panose="020B0503020204020204" charset="-122"/>
              <a:ea typeface="微软雅黑" panose="020B0503020204020204" charset="-122"/>
              <a:sym typeface="微软雅黑" panose="020B0503020204020204" charset="-122"/>
            </a:endParaRPr>
          </a:p>
        </p:txBody>
      </p:sp>
      <p:sp>
        <p:nvSpPr>
          <p:cNvPr id="53257" name="object 3"/>
          <p:cNvSpPr/>
          <p:nvPr/>
        </p:nvSpPr>
        <p:spPr>
          <a:xfrm>
            <a:off x="6286500" y="1458516"/>
            <a:ext cx="152400" cy="4346972"/>
          </a:xfrm>
          <a:custGeom>
            <a:avLst/>
            <a:gdLst/>
            <a:ahLst/>
            <a:cxnLst>
              <a:cxn ang="0">
                <a:pos x="0" y="0"/>
              </a:cxn>
            </a:cxnLst>
            <a:rect l="0" t="0" r="0" b="0"/>
            <a:pathLst>
              <a:path w="172085" h="5212080">
                <a:moveTo>
                  <a:pt x="57274" y="5046079"/>
                </a:moveTo>
                <a:lnTo>
                  <a:pt x="52472" y="5047049"/>
                </a:lnTo>
                <a:lnTo>
                  <a:pt x="25225" y="5065420"/>
                </a:lnTo>
                <a:lnTo>
                  <a:pt x="6859" y="5092669"/>
                </a:lnTo>
                <a:lnTo>
                  <a:pt x="126" y="5126037"/>
                </a:lnTo>
                <a:lnTo>
                  <a:pt x="6859" y="5159405"/>
                </a:lnTo>
                <a:lnTo>
                  <a:pt x="25225" y="5186653"/>
                </a:lnTo>
                <a:lnTo>
                  <a:pt x="52472" y="5205023"/>
                </a:lnTo>
                <a:lnTo>
                  <a:pt x="85851" y="5211759"/>
                </a:lnTo>
                <a:lnTo>
                  <a:pt x="119177" y="5205023"/>
                </a:lnTo>
                <a:lnTo>
                  <a:pt x="146430" y="5186653"/>
                </a:lnTo>
                <a:lnTo>
                  <a:pt x="164826" y="5159405"/>
                </a:lnTo>
                <a:lnTo>
                  <a:pt x="171576" y="5126037"/>
                </a:lnTo>
                <a:lnTo>
                  <a:pt x="57276" y="5126037"/>
                </a:lnTo>
                <a:lnTo>
                  <a:pt x="57274" y="5046079"/>
                </a:lnTo>
                <a:close/>
              </a:path>
              <a:path w="172085" h="5212080">
                <a:moveTo>
                  <a:pt x="85851" y="5040312"/>
                </a:moveTo>
                <a:lnTo>
                  <a:pt x="57274" y="5046079"/>
                </a:lnTo>
                <a:lnTo>
                  <a:pt x="57276" y="5126037"/>
                </a:lnTo>
                <a:lnTo>
                  <a:pt x="114426" y="5126037"/>
                </a:lnTo>
                <a:lnTo>
                  <a:pt x="114383" y="5046079"/>
                </a:lnTo>
                <a:lnTo>
                  <a:pt x="85851" y="5040312"/>
                </a:lnTo>
                <a:close/>
              </a:path>
              <a:path w="172085" h="5212080">
                <a:moveTo>
                  <a:pt x="114424" y="5046088"/>
                </a:moveTo>
                <a:lnTo>
                  <a:pt x="114426" y="5126037"/>
                </a:lnTo>
                <a:lnTo>
                  <a:pt x="171576" y="5126037"/>
                </a:lnTo>
                <a:lnTo>
                  <a:pt x="164826" y="5092669"/>
                </a:lnTo>
                <a:lnTo>
                  <a:pt x="146431" y="5065420"/>
                </a:lnTo>
                <a:lnTo>
                  <a:pt x="119177" y="5047049"/>
                </a:lnTo>
                <a:lnTo>
                  <a:pt x="114424" y="5046088"/>
                </a:lnTo>
                <a:close/>
              </a:path>
              <a:path w="172085" h="5212080">
                <a:moveTo>
                  <a:pt x="114424" y="5040312"/>
                </a:moveTo>
                <a:lnTo>
                  <a:pt x="85851" y="5040312"/>
                </a:lnTo>
                <a:lnTo>
                  <a:pt x="114424" y="5046088"/>
                </a:lnTo>
                <a:lnTo>
                  <a:pt x="114424" y="5040312"/>
                </a:lnTo>
                <a:close/>
              </a:path>
              <a:path w="172085" h="5212080">
                <a:moveTo>
                  <a:pt x="57152" y="165677"/>
                </a:moveTo>
                <a:lnTo>
                  <a:pt x="57274" y="5046079"/>
                </a:lnTo>
                <a:lnTo>
                  <a:pt x="85851" y="5040312"/>
                </a:lnTo>
                <a:lnTo>
                  <a:pt x="114424" y="5040312"/>
                </a:lnTo>
                <a:lnTo>
                  <a:pt x="114302" y="171450"/>
                </a:lnTo>
                <a:lnTo>
                  <a:pt x="85725" y="171450"/>
                </a:lnTo>
                <a:lnTo>
                  <a:pt x="57152" y="165677"/>
                </a:lnTo>
                <a:close/>
              </a:path>
              <a:path w="172085" h="5212080">
                <a:moveTo>
                  <a:pt x="114300" y="85725"/>
                </a:moveTo>
                <a:lnTo>
                  <a:pt x="57150" y="85725"/>
                </a:lnTo>
                <a:lnTo>
                  <a:pt x="57193" y="165685"/>
                </a:lnTo>
                <a:lnTo>
                  <a:pt x="85725" y="171450"/>
                </a:lnTo>
                <a:lnTo>
                  <a:pt x="114302" y="165685"/>
                </a:lnTo>
                <a:lnTo>
                  <a:pt x="114300" y="85725"/>
                </a:lnTo>
                <a:close/>
              </a:path>
              <a:path w="172085" h="5212080">
                <a:moveTo>
                  <a:pt x="114302" y="165685"/>
                </a:moveTo>
                <a:lnTo>
                  <a:pt x="85725" y="171450"/>
                </a:lnTo>
                <a:lnTo>
                  <a:pt x="114302" y="171450"/>
                </a:lnTo>
                <a:lnTo>
                  <a:pt x="114302" y="165685"/>
                </a:lnTo>
                <a:close/>
              </a:path>
              <a:path w="172085" h="5212080">
                <a:moveTo>
                  <a:pt x="171450" y="85725"/>
                </a:moveTo>
                <a:lnTo>
                  <a:pt x="114300" y="85725"/>
                </a:lnTo>
                <a:lnTo>
                  <a:pt x="114302" y="165685"/>
                </a:lnTo>
                <a:lnTo>
                  <a:pt x="119104" y="164717"/>
                </a:lnTo>
                <a:lnTo>
                  <a:pt x="146351" y="146351"/>
                </a:lnTo>
                <a:lnTo>
                  <a:pt x="164717" y="119104"/>
                </a:lnTo>
                <a:lnTo>
                  <a:pt x="171450" y="85725"/>
                </a:lnTo>
                <a:close/>
              </a:path>
              <a:path w="172085" h="5212080">
                <a:moveTo>
                  <a:pt x="85725" y="0"/>
                </a:moveTo>
                <a:lnTo>
                  <a:pt x="52399" y="6732"/>
                </a:lnTo>
                <a:lnTo>
                  <a:pt x="25146" y="25098"/>
                </a:lnTo>
                <a:lnTo>
                  <a:pt x="6750" y="52345"/>
                </a:lnTo>
                <a:lnTo>
                  <a:pt x="0" y="85725"/>
                </a:lnTo>
                <a:lnTo>
                  <a:pt x="6750" y="119104"/>
                </a:lnTo>
                <a:lnTo>
                  <a:pt x="25145" y="146351"/>
                </a:lnTo>
                <a:lnTo>
                  <a:pt x="52399" y="164717"/>
                </a:lnTo>
                <a:lnTo>
                  <a:pt x="57152" y="165677"/>
                </a:lnTo>
                <a:lnTo>
                  <a:pt x="57150" y="85725"/>
                </a:lnTo>
                <a:lnTo>
                  <a:pt x="171450" y="85725"/>
                </a:lnTo>
                <a:lnTo>
                  <a:pt x="164717" y="52345"/>
                </a:lnTo>
                <a:lnTo>
                  <a:pt x="146351" y="25098"/>
                </a:lnTo>
                <a:lnTo>
                  <a:pt x="119104" y="6732"/>
                </a:lnTo>
                <a:lnTo>
                  <a:pt x="85725" y="0"/>
                </a:lnTo>
                <a:close/>
              </a:path>
            </a:pathLst>
          </a:custGeom>
          <a:solidFill>
            <a:srgbClr val="404040"/>
          </a:solidFill>
          <a:ln w="9525">
            <a:noFill/>
          </a:ln>
        </p:spPr>
        <p:txBody>
          <a:bodyPr/>
          <a:lstStyle/>
          <a:p>
            <a:endParaRPr lang="zh-CN" altLang="en-US" sz="1350"/>
          </a:p>
        </p:txBody>
      </p:sp>
      <p:sp>
        <p:nvSpPr>
          <p:cNvPr id="53258" name="object 12"/>
          <p:cNvSpPr/>
          <p:nvPr/>
        </p:nvSpPr>
        <p:spPr>
          <a:xfrm>
            <a:off x="5565140" y="1831340"/>
            <a:ext cx="1597660" cy="294005"/>
          </a:xfrm>
          <a:custGeom>
            <a:avLst/>
            <a:gdLst>
              <a:gd name="txL" fmla="*/ 0 w 1200150"/>
              <a:gd name="txT" fmla="*/ 0 h 316864"/>
              <a:gd name="txR" fmla="*/ 1200150 w 1200150"/>
              <a:gd name="txB" fmla="*/ 316864 h 316864"/>
            </a:gdLst>
            <a:ahLst/>
            <a:cxnLst>
              <a:cxn ang="0">
                <a:pos x="0" y="0"/>
              </a:cxn>
            </a:cxnLst>
            <a:rect l="txL" t="txT" r="txR" b="txB"/>
            <a:pathLst>
              <a:path w="1200150" h="316864">
                <a:moveTo>
                  <a:pt x="1041654" y="0"/>
                </a:moveTo>
                <a:lnTo>
                  <a:pt x="0" y="0"/>
                </a:lnTo>
                <a:lnTo>
                  <a:pt x="0" y="316357"/>
                </a:lnTo>
                <a:lnTo>
                  <a:pt x="1041654" y="316357"/>
                </a:lnTo>
                <a:lnTo>
                  <a:pt x="1199769" y="158242"/>
                </a:lnTo>
                <a:lnTo>
                  <a:pt x="1041654" y="0"/>
                </a:lnTo>
                <a:close/>
              </a:path>
            </a:pathLst>
          </a:custGeom>
          <a:solidFill>
            <a:srgbClr val="5295DE"/>
          </a:solidFill>
          <a:ln w="9525">
            <a:noFill/>
          </a:ln>
        </p:spPr>
        <p:txBody>
          <a:bodyPr wrap="square" lIns="0" tIns="0" rIns="0" bIns="0" anchor="t"/>
          <a:lstStyle/>
          <a:p>
            <a:pPr marL="12700"/>
            <a:r>
              <a:rPr lang="en-US" altLang="zh-CN" sz="1350" b="1" dirty="0">
                <a:solidFill>
                  <a:srgbClr val="FFFFFF"/>
                </a:solidFill>
                <a:latin typeface="Century Gothic" panose="020B0502020202020204" charset="0"/>
                <a:ea typeface="宋体" panose="02010600030101010101" pitchFamily="2" charset="-122"/>
                <a:sym typeface="Century Gothic" panose="020B0502020202020204" charset="0"/>
              </a:rPr>
              <a:t>     2018.3</a:t>
            </a:r>
            <a:endParaRPr lang="zh-CN" altLang="en-US" sz="1350" dirty="0">
              <a:solidFill>
                <a:srgbClr val="000000"/>
              </a:solidFill>
              <a:latin typeface="Century Gothic" panose="020B0502020202020204" charset="0"/>
              <a:ea typeface="宋体" panose="02010600030101010101" pitchFamily="2" charset="-122"/>
              <a:sym typeface="Century Gothic" panose="020B0502020202020204" charset="0"/>
            </a:endParaRPr>
          </a:p>
        </p:txBody>
      </p:sp>
      <p:sp>
        <p:nvSpPr>
          <p:cNvPr id="53259" name="object 15"/>
          <p:cNvSpPr/>
          <p:nvPr/>
        </p:nvSpPr>
        <p:spPr>
          <a:xfrm>
            <a:off x="4915535" y="2683510"/>
            <a:ext cx="2117725" cy="268605"/>
          </a:xfrm>
          <a:custGeom>
            <a:avLst/>
            <a:gdLst>
              <a:gd name="txL" fmla="*/ 0 w 1963420"/>
              <a:gd name="txT" fmla="*/ 0 h 316864"/>
              <a:gd name="txR" fmla="*/ 1963420 w 1963420"/>
              <a:gd name="txB" fmla="*/ 316864 h 316864"/>
            </a:gdLst>
            <a:ahLst/>
            <a:cxnLst>
              <a:cxn ang="0">
                <a:pos x="0" y="0"/>
              </a:cxn>
            </a:cxnLst>
            <a:rect l="txL" t="txT" r="txR" b="txB"/>
            <a:pathLst>
              <a:path w="1963420" h="316864">
                <a:moveTo>
                  <a:pt x="1962912" y="0"/>
                </a:moveTo>
                <a:lnTo>
                  <a:pt x="158114" y="0"/>
                </a:lnTo>
                <a:lnTo>
                  <a:pt x="0" y="158242"/>
                </a:lnTo>
                <a:lnTo>
                  <a:pt x="158114" y="316357"/>
                </a:lnTo>
                <a:lnTo>
                  <a:pt x="1962912" y="316357"/>
                </a:lnTo>
                <a:lnTo>
                  <a:pt x="1962912" y="0"/>
                </a:lnTo>
                <a:close/>
              </a:path>
            </a:pathLst>
          </a:custGeom>
          <a:solidFill>
            <a:srgbClr val="92D050"/>
          </a:solidFill>
          <a:ln w="9525">
            <a:noFill/>
          </a:ln>
        </p:spPr>
        <p:txBody>
          <a:bodyPr wrap="square" lIns="0" tIns="0" rIns="0" bIns="0" anchor="t"/>
          <a:lstStyle/>
          <a:p>
            <a:pPr marL="12700"/>
            <a:r>
              <a:rPr lang="en-US" altLang="zh-CN" sz="1350" b="1" dirty="0">
                <a:solidFill>
                  <a:srgbClr val="FFFFFF"/>
                </a:solidFill>
                <a:latin typeface="Century Gothic" panose="020B0502020202020204" charset="0"/>
                <a:ea typeface="宋体" panose="02010600030101010101" pitchFamily="2" charset="-122"/>
                <a:sym typeface="Century Gothic" panose="020B0502020202020204" charset="0"/>
              </a:rPr>
              <a:t>          2018.4.19~5.1</a:t>
            </a:r>
            <a:endParaRPr lang="zh-CN" altLang="en-US" sz="1350" dirty="0">
              <a:solidFill>
                <a:srgbClr val="000000"/>
              </a:solidFill>
              <a:latin typeface="Century Gothic" panose="020B0502020202020204" charset="0"/>
              <a:ea typeface="宋体" panose="02010600030101010101" pitchFamily="2" charset="-122"/>
              <a:sym typeface="Century Gothic" panose="020B0502020202020204" charset="0"/>
            </a:endParaRPr>
          </a:p>
        </p:txBody>
      </p:sp>
      <p:sp>
        <p:nvSpPr>
          <p:cNvPr id="53260" name="object 18"/>
          <p:cNvSpPr/>
          <p:nvPr/>
        </p:nvSpPr>
        <p:spPr>
          <a:xfrm>
            <a:off x="5589905" y="3231515"/>
            <a:ext cx="1526540" cy="306705"/>
          </a:xfrm>
          <a:custGeom>
            <a:avLst/>
            <a:gdLst>
              <a:gd name="txL" fmla="*/ 0 w 1230629"/>
              <a:gd name="txT" fmla="*/ 0 h 317500"/>
              <a:gd name="txR" fmla="*/ 1230629 w 1230629"/>
              <a:gd name="txB" fmla="*/ 317500 h 317500"/>
            </a:gdLst>
            <a:ahLst/>
            <a:cxnLst>
              <a:cxn ang="0">
                <a:pos x="0" y="0"/>
              </a:cxn>
            </a:cxnLst>
            <a:rect l="txL" t="txT" r="txR" b="txB"/>
            <a:pathLst>
              <a:path w="1230629" h="317500">
                <a:moveTo>
                  <a:pt x="1071626" y="0"/>
                </a:moveTo>
                <a:lnTo>
                  <a:pt x="0" y="0"/>
                </a:lnTo>
                <a:lnTo>
                  <a:pt x="0" y="317500"/>
                </a:lnTo>
                <a:lnTo>
                  <a:pt x="1071626" y="317500"/>
                </a:lnTo>
                <a:lnTo>
                  <a:pt x="1230376" y="158750"/>
                </a:lnTo>
                <a:lnTo>
                  <a:pt x="1071626" y="0"/>
                </a:lnTo>
                <a:close/>
              </a:path>
            </a:pathLst>
          </a:custGeom>
          <a:solidFill>
            <a:srgbClr val="F6562C"/>
          </a:solidFill>
          <a:ln w="9525">
            <a:noFill/>
          </a:ln>
        </p:spPr>
        <p:txBody>
          <a:bodyPr wrap="square" lIns="0" tIns="0" rIns="0" bIns="0" anchor="t"/>
          <a:lstStyle/>
          <a:p>
            <a:r>
              <a:rPr lang="en-US" altLang="zh-CN" sz="1350" b="1" dirty="0">
                <a:solidFill>
                  <a:srgbClr val="FFFFFF"/>
                </a:solidFill>
                <a:latin typeface="Century Gothic" panose="020B0502020202020204" charset="0"/>
                <a:ea typeface="宋体" panose="02010600030101010101" pitchFamily="2" charset="-122"/>
                <a:sym typeface="Century Gothic" panose="020B0502020202020204" charset="0"/>
              </a:rPr>
              <a:t>    2018.5.2</a:t>
            </a:r>
            <a:endParaRPr lang="zh-CN" altLang="en-US" sz="1350" dirty="0">
              <a:solidFill>
                <a:srgbClr val="000000"/>
              </a:solidFill>
              <a:latin typeface="Arial" panose="020B0604020202020204" pitchFamily="34" charset="0"/>
              <a:ea typeface="宋体" panose="02010600030101010101" pitchFamily="2" charset="-122"/>
            </a:endParaRPr>
          </a:p>
        </p:txBody>
      </p:sp>
      <p:sp>
        <p:nvSpPr>
          <p:cNvPr id="53261" name="object 21"/>
          <p:cNvSpPr/>
          <p:nvPr/>
        </p:nvSpPr>
        <p:spPr>
          <a:xfrm>
            <a:off x="5362575" y="3749040"/>
            <a:ext cx="1755140" cy="310515"/>
          </a:xfrm>
          <a:custGeom>
            <a:avLst/>
            <a:gdLst>
              <a:gd name="txL" fmla="*/ 0 w 1622425"/>
              <a:gd name="txT" fmla="*/ 0 h 316229"/>
              <a:gd name="txR" fmla="*/ 1622425 w 1622425"/>
              <a:gd name="txB" fmla="*/ 316229 h 316229"/>
            </a:gdLst>
            <a:ahLst/>
            <a:cxnLst>
              <a:cxn ang="0">
                <a:pos x="0" y="0"/>
              </a:cxn>
            </a:cxnLst>
            <a:rect l="txL" t="txT" r="txR" b="txB"/>
            <a:pathLst>
              <a:path w="1622425" h="316229">
                <a:moveTo>
                  <a:pt x="1622425" y="0"/>
                </a:moveTo>
                <a:lnTo>
                  <a:pt x="157861" y="0"/>
                </a:lnTo>
                <a:lnTo>
                  <a:pt x="0" y="157987"/>
                </a:lnTo>
                <a:lnTo>
                  <a:pt x="157861" y="315849"/>
                </a:lnTo>
                <a:lnTo>
                  <a:pt x="1622425" y="315849"/>
                </a:lnTo>
                <a:lnTo>
                  <a:pt x="1622425" y="0"/>
                </a:lnTo>
                <a:close/>
              </a:path>
            </a:pathLst>
          </a:custGeom>
          <a:solidFill>
            <a:srgbClr val="FFC000"/>
          </a:solidFill>
          <a:ln w="9525">
            <a:noFill/>
          </a:ln>
        </p:spPr>
        <p:txBody>
          <a:bodyPr wrap="square" lIns="0" tIns="0" rIns="0" bIns="0" anchor="t"/>
          <a:lstStyle/>
          <a:p>
            <a:pPr marL="12700"/>
            <a:r>
              <a:rPr lang="en-US" altLang="zh-CN" sz="1350" b="1" dirty="0">
                <a:solidFill>
                  <a:srgbClr val="FFFFFF"/>
                </a:solidFill>
                <a:latin typeface="Century Gothic" panose="020B0502020202020204" charset="0"/>
                <a:ea typeface="宋体" panose="02010600030101010101" pitchFamily="2" charset="-122"/>
                <a:sym typeface="Century Gothic" panose="020B0502020202020204" charset="0"/>
              </a:rPr>
              <a:t>       2018.5.9</a:t>
            </a:r>
            <a:endParaRPr lang="zh-CN" altLang="en-US" sz="1350" dirty="0">
              <a:solidFill>
                <a:srgbClr val="000000"/>
              </a:solidFill>
              <a:latin typeface="Century Gothic" panose="020B0502020202020204" charset="0"/>
              <a:ea typeface="宋体" panose="02010600030101010101" pitchFamily="2" charset="-122"/>
              <a:sym typeface="Century Gothic" panose="020B0502020202020204" charset="0"/>
            </a:endParaRPr>
          </a:p>
        </p:txBody>
      </p:sp>
      <p:sp>
        <p:nvSpPr>
          <p:cNvPr id="53262" name="object 24"/>
          <p:cNvSpPr/>
          <p:nvPr/>
        </p:nvSpPr>
        <p:spPr>
          <a:xfrm>
            <a:off x="5643880" y="4267835"/>
            <a:ext cx="1620520" cy="273050"/>
          </a:xfrm>
          <a:custGeom>
            <a:avLst/>
            <a:gdLst>
              <a:gd name="txL" fmla="*/ 0 w 1805304"/>
              <a:gd name="txT" fmla="*/ 0 h 316864"/>
              <a:gd name="txR" fmla="*/ 1805304 w 1805304"/>
              <a:gd name="txB" fmla="*/ 316864 h 316864"/>
            </a:gdLst>
            <a:ahLst/>
            <a:cxnLst>
              <a:cxn ang="0">
                <a:pos x="0" y="0"/>
              </a:cxn>
            </a:cxnLst>
            <a:rect l="txL" t="txT" r="txR" b="txB"/>
            <a:pathLst>
              <a:path w="1805304" h="316864">
                <a:moveTo>
                  <a:pt x="1646682" y="0"/>
                </a:moveTo>
                <a:lnTo>
                  <a:pt x="0" y="0"/>
                </a:lnTo>
                <a:lnTo>
                  <a:pt x="0" y="316484"/>
                </a:lnTo>
                <a:lnTo>
                  <a:pt x="1646682" y="316484"/>
                </a:lnTo>
                <a:lnTo>
                  <a:pt x="1804797" y="158242"/>
                </a:lnTo>
                <a:lnTo>
                  <a:pt x="1646682" y="0"/>
                </a:lnTo>
                <a:close/>
              </a:path>
            </a:pathLst>
          </a:custGeom>
          <a:solidFill>
            <a:srgbClr val="2E7950"/>
          </a:solidFill>
          <a:ln w="9525">
            <a:noFill/>
          </a:ln>
        </p:spPr>
        <p:txBody>
          <a:bodyPr wrap="square" lIns="0" tIns="0" rIns="0" bIns="0" anchor="t"/>
          <a:lstStyle/>
          <a:p>
            <a:pPr marL="12700"/>
            <a:r>
              <a:rPr lang="en-US" altLang="zh-CN" sz="1350" b="1" dirty="0">
                <a:solidFill>
                  <a:srgbClr val="FFFFFF"/>
                </a:solidFill>
                <a:latin typeface="Century Gothic" panose="020B0502020202020204" charset="0"/>
                <a:ea typeface="宋体" panose="02010600030101010101" pitchFamily="2" charset="-122"/>
                <a:sym typeface="Century Gothic" panose="020B0502020202020204" charset="0"/>
              </a:rPr>
              <a:t>    2018.5.8~5.10</a:t>
            </a:r>
            <a:endParaRPr lang="zh-CN" altLang="en-US" sz="1350" dirty="0">
              <a:solidFill>
                <a:srgbClr val="000000"/>
              </a:solidFill>
              <a:latin typeface="Century Gothic" panose="020B0502020202020204" charset="0"/>
              <a:ea typeface="宋体" panose="02010600030101010101" pitchFamily="2" charset="-122"/>
              <a:sym typeface="Century Gothic" panose="020B0502020202020204" charset="0"/>
            </a:endParaRPr>
          </a:p>
        </p:txBody>
      </p:sp>
      <p:sp>
        <p:nvSpPr>
          <p:cNvPr id="53263" name="object 27"/>
          <p:cNvSpPr/>
          <p:nvPr/>
        </p:nvSpPr>
        <p:spPr>
          <a:xfrm>
            <a:off x="5297805" y="5240655"/>
            <a:ext cx="1936750" cy="401955"/>
          </a:xfrm>
          <a:custGeom>
            <a:avLst/>
            <a:gdLst>
              <a:gd name="txL" fmla="*/ 0 w 1677035"/>
              <a:gd name="txT" fmla="*/ 0 h 316864"/>
              <a:gd name="txR" fmla="*/ 1677035 w 1677035"/>
              <a:gd name="txB" fmla="*/ 316864 h 316864"/>
            </a:gdLst>
            <a:ahLst/>
            <a:cxnLst>
              <a:cxn ang="0">
                <a:pos x="0" y="0"/>
              </a:cxn>
            </a:cxnLst>
            <a:rect l="txL" t="txT" r="txR" b="txB"/>
            <a:pathLst>
              <a:path w="1677035" h="316864">
                <a:moveTo>
                  <a:pt x="1676907" y="0"/>
                </a:moveTo>
                <a:lnTo>
                  <a:pt x="158241" y="0"/>
                </a:lnTo>
                <a:lnTo>
                  <a:pt x="0" y="158191"/>
                </a:lnTo>
                <a:lnTo>
                  <a:pt x="158241" y="316395"/>
                </a:lnTo>
                <a:lnTo>
                  <a:pt x="1676907" y="316395"/>
                </a:lnTo>
                <a:lnTo>
                  <a:pt x="1676907" y="0"/>
                </a:lnTo>
                <a:close/>
              </a:path>
            </a:pathLst>
          </a:custGeom>
          <a:solidFill>
            <a:srgbClr val="15619C"/>
          </a:solidFill>
          <a:ln w="9525">
            <a:noFill/>
          </a:ln>
        </p:spPr>
        <p:txBody>
          <a:bodyPr wrap="square" lIns="0" tIns="0" rIns="0" bIns="0" anchor="t"/>
          <a:lstStyle/>
          <a:p>
            <a:pPr marL="12700"/>
            <a:r>
              <a:rPr lang="en-US" altLang="zh-CN" sz="1350" b="1" dirty="0">
                <a:solidFill>
                  <a:srgbClr val="FFFFFF"/>
                </a:solidFill>
                <a:latin typeface="Century Gothic" panose="020B0502020202020204" charset="0"/>
                <a:ea typeface="宋体" panose="02010600030101010101" pitchFamily="2" charset="-122"/>
                <a:sym typeface="Century Gothic" panose="020B0502020202020204" charset="0"/>
              </a:rPr>
              <a:t>                   2018.5.12</a:t>
            </a:r>
            <a:endParaRPr lang="zh-CN" altLang="en-US" sz="1350" dirty="0">
              <a:solidFill>
                <a:srgbClr val="000000"/>
              </a:solidFill>
              <a:latin typeface="Century Gothic" panose="020B0502020202020204" charset="0"/>
              <a:ea typeface="宋体" panose="02010600030101010101" pitchFamily="2" charset="-122"/>
              <a:sym typeface="Century Gothic" panose="020B0502020202020204" charset="0"/>
            </a:endParaRPr>
          </a:p>
        </p:txBody>
      </p:sp>
      <p:sp>
        <p:nvSpPr>
          <p:cNvPr id="53264" name="矩形 16"/>
          <p:cNvSpPr/>
          <p:nvPr/>
        </p:nvSpPr>
        <p:spPr>
          <a:xfrm>
            <a:off x="7116366" y="1601391"/>
            <a:ext cx="2010965" cy="402590"/>
          </a:xfrm>
          <a:prstGeom prst="rect">
            <a:avLst/>
          </a:prstGeom>
          <a:noFill/>
          <a:ln w="9525">
            <a:noFill/>
          </a:ln>
        </p:spPr>
        <p:txBody>
          <a:bodyPr wrap="square" anchor="t">
            <a:spAutoFit/>
          </a:bodyPr>
          <a:lstStyle/>
          <a:p>
            <a:pPr marL="12700">
              <a:lnSpc>
                <a:spcPct val="150000"/>
              </a:lnSpc>
            </a:pPr>
            <a:r>
              <a:rPr lang="zh-CN" altLang="en-US" sz="1350" b="1" dirty="0">
                <a:solidFill>
                  <a:srgbClr val="4683DB"/>
                </a:solidFill>
                <a:latin typeface="微软雅黑" panose="020B0503020204020204" charset="-122"/>
                <a:ea typeface="微软雅黑" panose="020B0503020204020204" charset="-122"/>
                <a:sym typeface="微软雅黑" panose="020B0503020204020204" charset="-122"/>
              </a:rPr>
              <a:t>   安排检修</a:t>
            </a:r>
            <a:endParaRPr lang="zh-CN" altLang="en-US" sz="1350" dirty="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53265" name="矩形 17"/>
          <p:cNvSpPr/>
          <p:nvPr/>
        </p:nvSpPr>
        <p:spPr>
          <a:xfrm>
            <a:off x="7313930" y="2030095"/>
            <a:ext cx="3901440" cy="922020"/>
          </a:xfrm>
          <a:prstGeom prst="rect">
            <a:avLst/>
          </a:prstGeom>
          <a:noFill/>
          <a:ln w="9525">
            <a:noFill/>
          </a:ln>
        </p:spPr>
        <p:txBody>
          <a:bodyPr wrap="square" anchor="t">
            <a:spAutoFit/>
          </a:bodyPr>
          <a:lstStyle/>
          <a:p>
            <a:pPr>
              <a:lnSpc>
                <a:spcPct val="150000"/>
              </a:lnSpc>
            </a:pPr>
            <a:r>
              <a:rPr lang="zh-CN" altLang="en-US" sz="1200" dirty="0">
                <a:solidFill>
                  <a:srgbClr val="252525"/>
                </a:solidFill>
                <a:latin typeface="微软雅黑" panose="020B0503020204020204" charset="-122"/>
                <a:ea typeface="微软雅黑" panose="020B0503020204020204" charset="-122"/>
                <a:sym typeface="Times New Roman" panose="02020603050405020304" charset="0"/>
              </a:rPr>
              <a:t>发现苯罐</a:t>
            </a:r>
            <a:r>
              <a:rPr lang="en-US" altLang="zh-CN" sz="1200" dirty="0">
                <a:solidFill>
                  <a:srgbClr val="252525"/>
                </a:solidFill>
                <a:latin typeface="微软雅黑" panose="020B0503020204020204" charset="-122"/>
                <a:ea typeface="微软雅黑" panose="020B0503020204020204" charset="-122"/>
                <a:sym typeface="Times New Roman" panose="02020603050405020304" charset="0"/>
              </a:rPr>
              <a:t>75-TK-0201</a:t>
            </a:r>
            <a:r>
              <a:rPr lang="zh-CN" altLang="en-US" sz="1200" dirty="0">
                <a:solidFill>
                  <a:srgbClr val="252525"/>
                </a:solidFill>
                <a:latin typeface="微软雅黑" panose="020B0503020204020204" charset="-122"/>
                <a:ea typeface="微软雅黑" panose="020B0503020204020204" charset="-122"/>
                <a:sym typeface="Times New Roman" panose="02020603050405020304" charset="0"/>
              </a:rPr>
              <a:t>呼吸阀有微量泄漏导致</a:t>
            </a:r>
            <a:r>
              <a:rPr lang="en-US" altLang="zh-CN" sz="1200" dirty="0">
                <a:solidFill>
                  <a:srgbClr val="252525"/>
                </a:solidFill>
                <a:latin typeface="微软雅黑" panose="020B0503020204020204" charset="-122"/>
                <a:ea typeface="微软雅黑" panose="020B0503020204020204" charset="-122"/>
                <a:sym typeface="Times New Roman" panose="02020603050405020304" charset="0"/>
              </a:rPr>
              <a:t>VOC</a:t>
            </a:r>
            <a:r>
              <a:rPr lang="zh-CN" altLang="en-US" sz="1200" dirty="0">
                <a:solidFill>
                  <a:srgbClr val="252525"/>
                </a:solidFill>
                <a:latin typeface="微软雅黑" panose="020B0503020204020204" charset="-122"/>
                <a:ea typeface="微软雅黑" panose="020B0503020204020204" charset="-122"/>
                <a:sym typeface="Times New Roman" panose="02020603050405020304" charset="0"/>
              </a:rPr>
              <a:t>浓度超限，经呼吸阀检修后判断为浮盘密封泄漏，并安排浮盘密封检修。</a:t>
            </a:r>
            <a:endParaRPr lang="zh-CN" altLang="en-US" sz="1350" dirty="0">
              <a:latin typeface="Arial" panose="020B0604020202020204" pitchFamily="34" charset="0"/>
              <a:ea typeface="宋体" panose="02010600030101010101" pitchFamily="2" charset="-122"/>
            </a:endParaRPr>
          </a:p>
        </p:txBody>
      </p:sp>
      <p:sp>
        <p:nvSpPr>
          <p:cNvPr id="53266" name="矩形 18"/>
          <p:cNvSpPr/>
          <p:nvPr/>
        </p:nvSpPr>
        <p:spPr>
          <a:xfrm>
            <a:off x="7235190" y="3069590"/>
            <a:ext cx="3432175" cy="679450"/>
          </a:xfrm>
          <a:prstGeom prst="rect">
            <a:avLst/>
          </a:prstGeom>
          <a:noFill/>
          <a:ln w="9525">
            <a:noFill/>
          </a:ln>
        </p:spPr>
        <p:txBody>
          <a:bodyPr wrap="square" anchor="t">
            <a:spAutoFit/>
          </a:bodyPr>
          <a:lstStyle/>
          <a:p>
            <a:pPr marL="12700">
              <a:lnSpc>
                <a:spcPct val="150000"/>
              </a:lnSpc>
            </a:pPr>
            <a:r>
              <a:rPr lang="zh-CN" altLang="en-US" sz="1350" b="1" dirty="0">
                <a:solidFill>
                  <a:srgbClr val="F6562C"/>
                </a:solidFill>
                <a:latin typeface="微软雅黑" panose="020B0503020204020204" charset="-122"/>
                <a:ea typeface="微软雅黑" panose="020B0503020204020204" charset="-122"/>
                <a:sym typeface="微软雅黑" panose="020B0503020204020204" charset="-122"/>
              </a:rPr>
              <a:t>  密封检查</a:t>
            </a:r>
            <a:endParaRPr lang="en-US" altLang="zh-CN" sz="1350" b="1" dirty="0">
              <a:solidFill>
                <a:srgbClr val="F6562C"/>
              </a:solidFill>
              <a:latin typeface="微软雅黑" panose="020B0503020204020204" charset="-122"/>
              <a:ea typeface="微软雅黑" panose="020B0503020204020204" charset="-122"/>
              <a:sym typeface="微软雅黑" panose="020B0503020204020204" charset="-122"/>
            </a:endParaRPr>
          </a:p>
          <a:p>
            <a:pPr marL="12700">
              <a:lnSpc>
                <a:spcPct val="150000"/>
              </a:lnSpc>
            </a:pPr>
            <a:r>
              <a:rPr lang="en-US" altLang="zh-CN" sz="1200" dirty="0">
                <a:solidFill>
                  <a:srgbClr val="252525"/>
                </a:solidFill>
                <a:latin typeface="微软雅黑" panose="020B0503020204020204" charset="-122"/>
                <a:ea typeface="微软雅黑" panose="020B0503020204020204" charset="-122"/>
                <a:sym typeface="Times New Roman" panose="02020603050405020304" charset="0"/>
              </a:rPr>
              <a:t>5</a:t>
            </a:r>
            <a:r>
              <a:rPr lang="zh-CN" altLang="en-US" sz="1200" dirty="0">
                <a:solidFill>
                  <a:srgbClr val="252525"/>
                </a:solidFill>
                <a:latin typeface="微软雅黑" panose="020B0503020204020204" charset="-122"/>
                <a:ea typeface="微软雅黑" panose="020B0503020204020204" charset="-122"/>
                <a:sym typeface="Times New Roman" panose="02020603050405020304" charset="0"/>
              </a:rPr>
              <a:t>月</a:t>
            </a:r>
            <a:r>
              <a:rPr lang="en-US" altLang="zh-CN" sz="1200" dirty="0">
                <a:solidFill>
                  <a:srgbClr val="252525"/>
                </a:solidFill>
                <a:latin typeface="微软雅黑" panose="020B0503020204020204" charset="-122"/>
                <a:ea typeface="微软雅黑" panose="020B0503020204020204" charset="-122"/>
                <a:sym typeface="Times New Roman" panose="02020603050405020304" charset="0"/>
              </a:rPr>
              <a:t>2</a:t>
            </a:r>
            <a:r>
              <a:rPr lang="zh-CN" altLang="en-US" sz="1200" dirty="0">
                <a:solidFill>
                  <a:srgbClr val="252525"/>
                </a:solidFill>
                <a:latin typeface="微软雅黑" panose="020B0503020204020204" charset="-122"/>
                <a:ea typeface="微软雅黑" panose="020B0503020204020204" charset="-122"/>
                <a:sym typeface="Times New Roman" panose="02020603050405020304" charset="0"/>
              </a:rPr>
              <a:t>日，从储罐人孔处检查发现浮盘密封损坏。</a:t>
            </a:r>
            <a:endParaRPr lang="zh-CN" altLang="en-US" sz="1350" dirty="0">
              <a:latin typeface="Arial" panose="020B0604020202020204" pitchFamily="34" charset="0"/>
              <a:ea typeface="宋体" panose="02010600030101010101" pitchFamily="2" charset="-122"/>
            </a:endParaRPr>
          </a:p>
        </p:txBody>
      </p:sp>
      <p:sp>
        <p:nvSpPr>
          <p:cNvPr id="53267" name="矩形 19"/>
          <p:cNvSpPr/>
          <p:nvPr/>
        </p:nvSpPr>
        <p:spPr>
          <a:xfrm>
            <a:off x="7314010" y="4060031"/>
            <a:ext cx="1621631" cy="299085"/>
          </a:xfrm>
          <a:prstGeom prst="rect">
            <a:avLst/>
          </a:prstGeom>
          <a:noFill/>
          <a:ln w="9525">
            <a:noFill/>
          </a:ln>
        </p:spPr>
        <p:txBody>
          <a:bodyPr wrap="square" anchor="t">
            <a:spAutoFit/>
          </a:bodyPr>
          <a:lstStyle/>
          <a:p>
            <a:r>
              <a:rPr lang="zh-CN" altLang="en-US" sz="1350" b="1" dirty="0">
                <a:solidFill>
                  <a:srgbClr val="2E7950"/>
                </a:solidFill>
                <a:latin typeface="微软雅黑" panose="020B0503020204020204" charset="-122"/>
                <a:ea typeface="微软雅黑" panose="020B0503020204020204" charset="-122"/>
                <a:sym typeface="微软雅黑" panose="020B0503020204020204" charset="-122"/>
              </a:rPr>
              <a:t>浮箱拆除</a:t>
            </a:r>
            <a:endParaRPr lang="zh-CN" altLang="en-US" sz="1350" dirty="0">
              <a:solidFill>
                <a:srgbClr val="000000"/>
              </a:solidFill>
              <a:latin typeface="等线" panose="02010600030101010101" charset="-122"/>
              <a:ea typeface="等线" panose="02010600030101010101" charset="-122"/>
              <a:sym typeface="等线" panose="02010600030101010101" charset="-122"/>
            </a:endParaRPr>
          </a:p>
        </p:txBody>
      </p:sp>
      <p:sp>
        <p:nvSpPr>
          <p:cNvPr id="53268" name="矩形 20"/>
          <p:cNvSpPr/>
          <p:nvPr/>
        </p:nvSpPr>
        <p:spPr>
          <a:xfrm>
            <a:off x="7313930" y="4451985"/>
            <a:ext cx="4002405" cy="1476375"/>
          </a:xfrm>
          <a:prstGeom prst="rect">
            <a:avLst/>
          </a:prstGeom>
          <a:noFill/>
          <a:ln w="9525">
            <a:noFill/>
          </a:ln>
        </p:spPr>
        <p:txBody>
          <a:bodyPr wrap="square" anchor="t">
            <a:spAutoFit/>
          </a:bodyPr>
          <a:lstStyle/>
          <a:p>
            <a:pPr>
              <a:lnSpc>
                <a:spcPct val="150000"/>
              </a:lnSpc>
            </a:pPr>
            <a:r>
              <a:rPr lang="en-US" altLang="zh-CN" sz="1200" dirty="0">
                <a:solidFill>
                  <a:srgbClr val="252525"/>
                </a:solidFill>
                <a:latin typeface="微软雅黑" panose="020B0503020204020204" charset="-122"/>
                <a:ea typeface="微软雅黑" panose="020B0503020204020204" charset="-122"/>
                <a:sym typeface="Times New Roman" panose="02020603050405020304" charset="0"/>
              </a:rPr>
              <a:t>5</a:t>
            </a:r>
            <a:r>
              <a:rPr lang="zh-CN" altLang="en-US" sz="1200" dirty="0">
                <a:solidFill>
                  <a:srgbClr val="252525"/>
                </a:solidFill>
                <a:latin typeface="微软雅黑" panose="020B0503020204020204" charset="-122"/>
                <a:ea typeface="微软雅黑" panose="020B0503020204020204" charset="-122"/>
                <a:sym typeface="Times New Roman" panose="02020603050405020304" charset="0"/>
              </a:rPr>
              <a:t>月</a:t>
            </a:r>
            <a:r>
              <a:rPr lang="en-US" altLang="zh-CN" sz="1200" dirty="0">
                <a:solidFill>
                  <a:srgbClr val="252525"/>
                </a:solidFill>
                <a:latin typeface="微软雅黑" panose="020B0503020204020204" charset="-122"/>
                <a:ea typeface="微软雅黑" panose="020B0503020204020204" charset="-122"/>
                <a:sym typeface="Times New Roman" panose="02020603050405020304" charset="0"/>
              </a:rPr>
              <a:t>8</a:t>
            </a:r>
            <a:r>
              <a:rPr lang="zh-CN" altLang="en-US" sz="1200" dirty="0">
                <a:solidFill>
                  <a:srgbClr val="252525"/>
                </a:solidFill>
                <a:latin typeface="微软雅黑" panose="020B0503020204020204" charset="-122"/>
                <a:ea typeface="微软雅黑" panose="020B0503020204020204" charset="-122"/>
                <a:sym typeface="Times New Roman" panose="02020603050405020304" charset="0"/>
              </a:rPr>
              <a:t>日，工程服务部维护经理组织专题会，确认浮箱已无修复价值，决定整体更换浮盘；</a:t>
            </a:r>
            <a:r>
              <a:rPr lang="en-US" altLang="zh-CN" sz="1200" dirty="0">
                <a:solidFill>
                  <a:srgbClr val="252525"/>
                </a:solidFill>
                <a:latin typeface="微软雅黑" panose="020B0503020204020204" charset="-122"/>
                <a:ea typeface="微软雅黑" panose="020B0503020204020204" charset="-122"/>
                <a:sym typeface="Times New Roman" panose="02020603050405020304" charset="0"/>
              </a:rPr>
              <a:t>5</a:t>
            </a:r>
            <a:r>
              <a:rPr lang="zh-CN" altLang="en-US" sz="1200" dirty="0">
                <a:solidFill>
                  <a:srgbClr val="252525"/>
                </a:solidFill>
                <a:latin typeface="微软雅黑" panose="020B0503020204020204" charset="-122"/>
                <a:ea typeface="微软雅黑" panose="020B0503020204020204" charset="-122"/>
                <a:sym typeface="Times New Roman" panose="02020603050405020304" charset="0"/>
              </a:rPr>
              <a:t>月</a:t>
            </a:r>
            <a:r>
              <a:rPr lang="en-US" altLang="zh-CN" sz="1200" dirty="0">
                <a:solidFill>
                  <a:srgbClr val="252525"/>
                </a:solidFill>
                <a:latin typeface="微软雅黑" panose="020B0503020204020204" charset="-122"/>
                <a:ea typeface="微软雅黑" panose="020B0503020204020204" charset="-122"/>
                <a:sym typeface="Times New Roman" panose="02020603050405020304" charset="0"/>
              </a:rPr>
              <a:t>9</a:t>
            </a:r>
            <a:r>
              <a:rPr lang="zh-CN" altLang="en-US" sz="1200" dirty="0">
                <a:solidFill>
                  <a:srgbClr val="252525"/>
                </a:solidFill>
                <a:latin typeface="微软雅黑" panose="020B0503020204020204" charset="-122"/>
                <a:ea typeface="微软雅黑" panose="020B0503020204020204" charset="-122"/>
                <a:sym typeface="Times New Roman" panose="02020603050405020304" charset="0"/>
              </a:rPr>
              <a:t>日，埃金科施工仁安将疑有积液的浮箱全部打孔，并将流出的积液用泵排  至另一苯罐；</a:t>
            </a:r>
            <a:r>
              <a:rPr lang="en-US" altLang="zh-CN" sz="1200" dirty="0">
                <a:solidFill>
                  <a:srgbClr val="252525"/>
                </a:solidFill>
                <a:latin typeface="微软雅黑" panose="020B0503020204020204" charset="-122"/>
                <a:ea typeface="微软雅黑" panose="020B0503020204020204" charset="-122"/>
                <a:sym typeface="Times New Roman" panose="02020603050405020304" charset="0"/>
              </a:rPr>
              <a:t>5</a:t>
            </a:r>
            <a:r>
              <a:rPr lang="zh-CN" altLang="en-US" sz="1200" dirty="0">
                <a:solidFill>
                  <a:srgbClr val="252525"/>
                </a:solidFill>
                <a:latin typeface="微软雅黑" panose="020B0503020204020204" charset="-122"/>
                <a:ea typeface="微软雅黑" panose="020B0503020204020204" charset="-122"/>
                <a:sym typeface="Times New Roman" panose="02020603050405020304" charset="0"/>
              </a:rPr>
              <a:t>月</a:t>
            </a:r>
            <a:r>
              <a:rPr lang="en-US" altLang="zh-CN" sz="1200" dirty="0">
                <a:solidFill>
                  <a:srgbClr val="252525"/>
                </a:solidFill>
                <a:latin typeface="微软雅黑" panose="020B0503020204020204" charset="-122"/>
                <a:ea typeface="微软雅黑" panose="020B0503020204020204" charset="-122"/>
                <a:sym typeface="Times New Roman" panose="02020603050405020304" charset="0"/>
              </a:rPr>
              <a:t>10</a:t>
            </a:r>
            <a:r>
              <a:rPr lang="zh-CN" altLang="en-US" sz="1200" dirty="0">
                <a:solidFill>
                  <a:srgbClr val="252525"/>
                </a:solidFill>
                <a:latin typeface="微软雅黑" panose="020B0503020204020204" charset="-122"/>
                <a:ea typeface="微软雅黑" panose="020B0503020204020204" charset="-122"/>
                <a:sym typeface="Times New Roman" panose="02020603050405020304" charset="0"/>
              </a:rPr>
              <a:t>日，开始浮箱拆除作业；至</a:t>
            </a:r>
            <a:r>
              <a:rPr lang="en-US" altLang="zh-CN" sz="1200" dirty="0">
                <a:solidFill>
                  <a:srgbClr val="252525"/>
                </a:solidFill>
                <a:latin typeface="微软雅黑" panose="020B0503020204020204" charset="-122"/>
                <a:ea typeface="微软雅黑" panose="020B0503020204020204" charset="-122"/>
                <a:sym typeface="Times New Roman" panose="02020603050405020304" charset="0"/>
              </a:rPr>
              <a:t>11</a:t>
            </a:r>
            <a:r>
              <a:rPr lang="zh-CN" altLang="en-US" sz="1200" dirty="0">
                <a:solidFill>
                  <a:srgbClr val="252525"/>
                </a:solidFill>
                <a:latin typeface="微软雅黑" panose="020B0503020204020204" charset="-122"/>
                <a:ea typeface="微软雅黑" panose="020B0503020204020204" charset="-122"/>
                <a:sym typeface="Times New Roman" panose="02020603050405020304" charset="0"/>
              </a:rPr>
              <a:t>日，共拆除</a:t>
            </a:r>
            <a:r>
              <a:rPr lang="en-US" altLang="zh-CN" sz="1200" dirty="0">
                <a:solidFill>
                  <a:srgbClr val="252525"/>
                </a:solidFill>
                <a:latin typeface="微软雅黑" panose="020B0503020204020204" charset="-122"/>
                <a:ea typeface="微软雅黑" panose="020B0503020204020204" charset="-122"/>
                <a:sym typeface="Times New Roman" panose="02020603050405020304" charset="0"/>
              </a:rPr>
              <a:t>38</a:t>
            </a:r>
            <a:r>
              <a:rPr lang="zh-CN" altLang="en-US" sz="1200" dirty="0">
                <a:solidFill>
                  <a:srgbClr val="252525"/>
                </a:solidFill>
                <a:latin typeface="微软雅黑" panose="020B0503020204020204" charset="-122"/>
                <a:ea typeface="微软雅黑" panose="020B0503020204020204" charset="-122"/>
                <a:sym typeface="Times New Roman" panose="02020603050405020304" charset="0"/>
              </a:rPr>
              <a:t>块浮箱。</a:t>
            </a:r>
            <a:endParaRPr lang="zh-CN" altLang="en-US" sz="1350" dirty="0">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标题 1"/>
          <p:cNvSpPr>
            <a:spLocks noGrp="1"/>
          </p:cNvSpPr>
          <p:nvPr>
            <p:ph type="ctrTitle"/>
          </p:nvPr>
        </p:nvSpPr>
        <p:spPr>
          <a:xfrm>
            <a:off x="2152650" y="1533525"/>
            <a:ext cx="7897416" cy="113110"/>
          </a:xfrm>
        </p:spPr>
        <p:txBody>
          <a:bodyPr vert="horz" anchor="ctr">
            <a:normAutofit fontScale="90000"/>
          </a:bodyPr>
          <a:lstStyle/>
          <a:p>
            <a:pPr algn="l"/>
            <a:r>
              <a:rPr lang="zh-CN" altLang="en-US" sz="3000" b="1" kern="1200" dirty="0">
                <a:solidFill>
                  <a:srgbClr val="C00000"/>
                </a:solidFill>
                <a:latin typeface="微软雅黑" panose="020B0503020204020204" charset="-122"/>
                <a:ea typeface="微软雅黑" panose="020B0503020204020204" charset="-122"/>
                <a:cs typeface="+mj-cs"/>
                <a:sym typeface="微软雅黑" panose="020B0503020204020204" charset="-122"/>
              </a:rPr>
              <a:t>   </a:t>
            </a:r>
            <a:r>
              <a:rPr lang="en-US" altLang="zh-CN" sz="3000" b="1" kern="1200" dirty="0">
                <a:solidFill>
                  <a:srgbClr val="C00000"/>
                </a:solidFill>
                <a:latin typeface="微软雅黑" panose="020B0503020204020204" charset="-122"/>
                <a:ea typeface="微软雅黑" panose="020B0503020204020204" charset="-122"/>
                <a:cs typeface="+mj-cs"/>
                <a:sym typeface="微软雅黑" panose="020B0503020204020204" charset="-122"/>
              </a:rPr>
              <a:t> </a:t>
            </a:r>
            <a:endParaRPr lang="zh-CN" altLang="en-US" sz="3000" kern="1200" dirty="0">
              <a:latin typeface="+mj-lt"/>
              <a:ea typeface="+mj-ea"/>
              <a:cs typeface="+mj-cs"/>
              <a:sym typeface="等线 Light" panose="02010600030101010101" charset="-122"/>
            </a:endParaRPr>
          </a:p>
        </p:txBody>
      </p:sp>
      <p:sp>
        <p:nvSpPr>
          <p:cNvPr id="54274" name="内容占位符 2"/>
          <p:cNvSpPr>
            <a:spLocks noGrp="1"/>
          </p:cNvSpPr>
          <p:nvPr>
            <p:ph type="subTitle" idx="1"/>
          </p:nvPr>
        </p:nvSpPr>
        <p:spPr>
          <a:xfrm>
            <a:off x="2152650" y="1866900"/>
            <a:ext cx="7897416" cy="641747"/>
          </a:xfrm>
        </p:spPr>
        <p:txBody>
          <a:bodyPr vert="horz" anchor="t"/>
          <a:lstStyle/>
          <a:p>
            <a:pPr marL="228600" indent="-228600" algn="l" defTabSz="914400"/>
            <a:r>
              <a:rPr lang="zh-CN" altLang="en-US" sz="2100" b="1" kern="1200" dirty="0">
                <a:solidFill>
                  <a:srgbClr val="0F3053"/>
                </a:solidFill>
                <a:latin typeface="微软雅黑" panose="020B0503020204020204" charset="-122"/>
                <a:ea typeface="+mn-ea"/>
                <a:cs typeface="+mn-cs"/>
                <a:sym typeface="微软雅黑" panose="020B0503020204020204" charset="-122"/>
              </a:rPr>
              <a:t>  </a:t>
            </a:r>
            <a:r>
              <a:rPr lang="en-US" altLang="zh-CN" sz="2100" b="1" kern="1200" dirty="0">
                <a:solidFill>
                  <a:srgbClr val="0F3053"/>
                </a:solidFill>
                <a:latin typeface="微软雅黑" panose="020B0503020204020204" charset="-122"/>
                <a:ea typeface="+mn-ea"/>
                <a:cs typeface="+mn-cs"/>
                <a:sym typeface="微软雅黑" panose="020B0503020204020204" charset="-122"/>
              </a:rPr>
              <a:t> </a:t>
            </a:r>
            <a:endParaRPr lang="zh-CN" altLang="en-US" sz="2100" kern="1200" dirty="0">
              <a:latin typeface="微软雅黑" panose="020B0503020204020204" charset="-122"/>
              <a:ea typeface="+mn-ea"/>
              <a:cs typeface="+mn-cs"/>
              <a:sym typeface="微软雅黑" panose="020B0503020204020204" charset="-122"/>
            </a:endParaRPr>
          </a:p>
          <a:p>
            <a:pPr marL="228600" indent="-228600" algn="l" defTabSz="914400">
              <a:buChar char="•"/>
            </a:pPr>
            <a:endParaRPr lang="zh-CN" altLang="en-US" sz="2100" kern="1200" dirty="0">
              <a:latin typeface="+mn-lt"/>
              <a:ea typeface="+mn-ea"/>
              <a:cs typeface="+mn-cs"/>
              <a:sym typeface="等线" panose="02010600030101010101" charset="-122"/>
            </a:endParaRPr>
          </a:p>
        </p:txBody>
      </p:sp>
      <p:sp>
        <p:nvSpPr>
          <p:cNvPr id="54275" name="object 16"/>
          <p:cNvSpPr/>
          <p:nvPr/>
        </p:nvSpPr>
        <p:spPr>
          <a:xfrm>
            <a:off x="810895" y="1023620"/>
            <a:ext cx="3449320" cy="2486025"/>
          </a:xfrm>
          <a:prstGeom prst="rect">
            <a:avLst/>
          </a:prstGeom>
          <a:blipFill rotWithShape="1">
            <a:blip r:embed="rId1"/>
            <a:stretch>
              <a:fillRect/>
            </a:stretch>
          </a:blipFill>
          <a:ln w="9525">
            <a:noFill/>
          </a:ln>
        </p:spPr>
        <p:txBody>
          <a:bodyPr wrap="square" lIns="0" tIns="0" rIns="0" bIns="0" anchor="t"/>
          <a:lstStyle/>
          <a:p>
            <a:endParaRPr lang="zh-CN" sz="1350">
              <a:solidFill>
                <a:srgbClr val="000000"/>
              </a:solidFill>
              <a:latin typeface="Arial" panose="020B0604020202020204" pitchFamily="34" charset="0"/>
              <a:ea typeface="宋体" panose="02010600030101010101" pitchFamily="2" charset="-122"/>
            </a:endParaRPr>
          </a:p>
        </p:txBody>
      </p:sp>
      <p:sp>
        <p:nvSpPr>
          <p:cNvPr id="54276" name="object 8"/>
          <p:cNvSpPr/>
          <p:nvPr/>
        </p:nvSpPr>
        <p:spPr>
          <a:xfrm>
            <a:off x="810895" y="3744595"/>
            <a:ext cx="3449320" cy="2301875"/>
          </a:xfrm>
          <a:prstGeom prst="rect">
            <a:avLst/>
          </a:prstGeom>
          <a:blipFill rotWithShape="1">
            <a:blip r:embed="rId2"/>
            <a:stretch>
              <a:fillRect/>
            </a:stretch>
          </a:blipFill>
          <a:ln w="9525">
            <a:noFill/>
          </a:ln>
        </p:spPr>
        <p:txBody>
          <a:bodyPr wrap="square" lIns="0" tIns="0" rIns="0" bIns="0" anchor="t"/>
          <a:lstStyle/>
          <a:p>
            <a:endParaRPr lang="zh-CN" sz="1350">
              <a:solidFill>
                <a:srgbClr val="000000"/>
              </a:solidFill>
              <a:latin typeface="Arial" panose="020B0604020202020204" pitchFamily="34" charset="0"/>
              <a:ea typeface="宋体" panose="02010600030101010101" pitchFamily="2" charset="-122"/>
            </a:endParaRPr>
          </a:p>
        </p:txBody>
      </p:sp>
      <p:sp>
        <p:nvSpPr>
          <p:cNvPr id="54277" name="object 6"/>
          <p:cNvSpPr/>
          <p:nvPr/>
        </p:nvSpPr>
        <p:spPr>
          <a:xfrm>
            <a:off x="4466590" y="1023620"/>
            <a:ext cx="3390265" cy="2486025"/>
          </a:xfrm>
          <a:prstGeom prst="rect">
            <a:avLst/>
          </a:prstGeom>
          <a:blipFill rotWithShape="1">
            <a:blip r:embed="rId3"/>
            <a:stretch>
              <a:fillRect/>
            </a:stretch>
          </a:blipFill>
          <a:ln w="9525">
            <a:noFill/>
          </a:ln>
        </p:spPr>
        <p:txBody>
          <a:bodyPr wrap="square" lIns="0" tIns="0" rIns="0" bIns="0" anchor="t"/>
          <a:lstStyle/>
          <a:p>
            <a:endParaRPr lang="zh-CN" sz="1350">
              <a:solidFill>
                <a:srgbClr val="000000"/>
              </a:solidFill>
              <a:latin typeface="Arial" panose="020B0604020202020204" pitchFamily="34" charset="0"/>
              <a:ea typeface="宋体" panose="02010600030101010101" pitchFamily="2" charset="-122"/>
            </a:endParaRPr>
          </a:p>
        </p:txBody>
      </p:sp>
      <p:sp>
        <p:nvSpPr>
          <p:cNvPr id="54278" name="object 12"/>
          <p:cNvSpPr/>
          <p:nvPr/>
        </p:nvSpPr>
        <p:spPr>
          <a:xfrm>
            <a:off x="4466590" y="3744595"/>
            <a:ext cx="3289300" cy="2301875"/>
          </a:xfrm>
          <a:prstGeom prst="rect">
            <a:avLst/>
          </a:prstGeom>
          <a:blipFill rotWithShape="1">
            <a:blip r:embed="rId4"/>
            <a:stretch>
              <a:fillRect/>
            </a:stretch>
          </a:blipFill>
          <a:ln w="9525">
            <a:noFill/>
          </a:ln>
        </p:spPr>
        <p:txBody>
          <a:bodyPr wrap="square" lIns="0" tIns="0" rIns="0" bIns="0" anchor="t"/>
          <a:lstStyle/>
          <a:p>
            <a:endParaRPr lang="zh-CN" sz="1350">
              <a:solidFill>
                <a:srgbClr val="000000"/>
              </a:solidFill>
              <a:latin typeface="Arial" panose="020B0604020202020204" pitchFamily="34" charset="0"/>
              <a:ea typeface="宋体" panose="02010600030101010101" pitchFamily="2" charset="-122"/>
            </a:endParaRPr>
          </a:p>
        </p:txBody>
      </p:sp>
      <p:sp>
        <p:nvSpPr>
          <p:cNvPr id="54279" name="object 10"/>
          <p:cNvSpPr/>
          <p:nvPr/>
        </p:nvSpPr>
        <p:spPr>
          <a:xfrm>
            <a:off x="8063230" y="1023620"/>
            <a:ext cx="3326765" cy="2486025"/>
          </a:xfrm>
          <a:prstGeom prst="rect">
            <a:avLst/>
          </a:prstGeom>
          <a:blipFill rotWithShape="1">
            <a:blip r:embed="rId5"/>
            <a:stretch>
              <a:fillRect/>
            </a:stretch>
          </a:blipFill>
          <a:ln w="9525">
            <a:noFill/>
          </a:ln>
        </p:spPr>
        <p:txBody>
          <a:bodyPr wrap="square" lIns="0" tIns="0" rIns="0" bIns="0" anchor="t"/>
          <a:lstStyle/>
          <a:p>
            <a:endParaRPr lang="zh-CN" sz="1350">
              <a:solidFill>
                <a:srgbClr val="000000"/>
              </a:solidFill>
              <a:latin typeface="Arial" panose="020B0604020202020204" pitchFamily="34" charset="0"/>
              <a:ea typeface="宋体" panose="02010600030101010101" pitchFamily="2" charset="-122"/>
            </a:endParaRPr>
          </a:p>
        </p:txBody>
      </p:sp>
      <p:sp>
        <p:nvSpPr>
          <p:cNvPr id="54280" name="object 18"/>
          <p:cNvSpPr/>
          <p:nvPr/>
        </p:nvSpPr>
        <p:spPr>
          <a:xfrm>
            <a:off x="8063230" y="3745230"/>
            <a:ext cx="3272155" cy="2301240"/>
          </a:xfrm>
          <a:prstGeom prst="rect">
            <a:avLst/>
          </a:prstGeom>
          <a:blipFill rotWithShape="1">
            <a:blip r:embed="rId6"/>
            <a:stretch>
              <a:fillRect/>
            </a:stretch>
          </a:blipFill>
          <a:ln w="9525">
            <a:noFill/>
          </a:ln>
        </p:spPr>
        <p:txBody>
          <a:bodyPr wrap="square" lIns="0" tIns="0" rIns="0" bIns="0" anchor="t"/>
          <a:lstStyle/>
          <a:p>
            <a:endParaRPr lang="zh-CN" sz="1350">
              <a:solidFill>
                <a:srgbClr val="000000"/>
              </a:solidFill>
              <a:latin typeface="Arial" panose="020B0604020202020204" pitchFamily="34" charset="0"/>
              <a:ea typeface="宋体" panose="02010600030101010101" pitchFamily="2" charset="-122"/>
            </a:endParaRPr>
          </a:p>
        </p:txBody>
      </p:sp>
      <p:sp>
        <p:nvSpPr>
          <p:cNvPr id="54281" name="矩形 9"/>
          <p:cNvSpPr/>
          <p:nvPr/>
        </p:nvSpPr>
        <p:spPr>
          <a:xfrm>
            <a:off x="2836069" y="3176588"/>
            <a:ext cx="1884760" cy="299085"/>
          </a:xfrm>
          <a:prstGeom prst="rect">
            <a:avLst/>
          </a:prstGeom>
          <a:noFill/>
          <a:ln w="9525">
            <a:noFill/>
          </a:ln>
        </p:spPr>
        <p:txBody>
          <a:bodyPr wrap="square" anchor="t">
            <a:spAutoFit/>
          </a:bodyPr>
          <a:lstStyle/>
          <a:p>
            <a:r>
              <a:rPr lang="zh-CN" altLang="en-US" sz="1350" b="1" dirty="0">
                <a:solidFill>
                  <a:srgbClr val="FFFF00"/>
                </a:solidFill>
                <a:latin typeface="微软雅黑" panose="020B0503020204020204" charset="-122"/>
                <a:ea typeface="微软雅黑" panose="020B0503020204020204" charset="-122"/>
                <a:sym typeface="Times New Roman" panose="02020603050405020304" charset="0"/>
              </a:rPr>
              <a:t>     脚手架散落</a:t>
            </a:r>
            <a:endParaRPr lang="zh-CN" altLang="en-US" sz="1350" b="1" dirty="0">
              <a:solidFill>
                <a:srgbClr val="FFFF00"/>
              </a:solidFill>
              <a:latin typeface="微软雅黑" panose="020B0503020204020204" charset="-122"/>
              <a:ea typeface="微软雅黑" panose="020B0503020204020204" charset="-122"/>
              <a:sym typeface="Times New Roman" panose="02020603050405020304" charset="0"/>
            </a:endParaRPr>
          </a:p>
        </p:txBody>
      </p:sp>
      <p:sp>
        <p:nvSpPr>
          <p:cNvPr id="54282" name="矩形 10"/>
          <p:cNvSpPr/>
          <p:nvPr/>
        </p:nvSpPr>
        <p:spPr>
          <a:xfrm>
            <a:off x="6240066" y="3176588"/>
            <a:ext cx="1239440" cy="299085"/>
          </a:xfrm>
          <a:prstGeom prst="rect">
            <a:avLst/>
          </a:prstGeom>
          <a:noFill/>
          <a:ln w="9525">
            <a:noFill/>
          </a:ln>
        </p:spPr>
        <p:txBody>
          <a:bodyPr wrap="square" anchor="t">
            <a:spAutoFit/>
          </a:bodyPr>
          <a:lstStyle/>
          <a:p>
            <a:r>
              <a:rPr lang="zh-CN" altLang="en-US" sz="1350" b="1" dirty="0">
                <a:solidFill>
                  <a:srgbClr val="FFFF00"/>
                </a:solidFill>
                <a:latin typeface="微软雅黑" panose="020B0503020204020204" charset="-122"/>
                <a:ea typeface="微软雅黑" panose="020B0503020204020204" charset="-122"/>
                <a:sym typeface="Times New Roman" panose="02020603050405020304" charset="0"/>
              </a:rPr>
              <a:t>罐顶撕裂</a:t>
            </a:r>
            <a:endParaRPr lang="zh-CN" altLang="en-US" sz="1350" b="1" dirty="0">
              <a:solidFill>
                <a:srgbClr val="FFFF00"/>
              </a:solidFill>
              <a:latin typeface="等线" panose="02010600030101010101" charset="-122"/>
              <a:ea typeface="等线" panose="02010600030101010101" charset="-122"/>
              <a:sym typeface="等线" panose="02010600030101010101" charset="-122"/>
            </a:endParaRPr>
          </a:p>
        </p:txBody>
      </p:sp>
      <p:sp>
        <p:nvSpPr>
          <p:cNvPr id="54283" name="矩形 11"/>
          <p:cNvSpPr/>
          <p:nvPr/>
        </p:nvSpPr>
        <p:spPr>
          <a:xfrm>
            <a:off x="9864090" y="3176905"/>
            <a:ext cx="1416050" cy="299085"/>
          </a:xfrm>
          <a:prstGeom prst="rect">
            <a:avLst/>
          </a:prstGeom>
          <a:noFill/>
          <a:ln w="9525">
            <a:noFill/>
          </a:ln>
        </p:spPr>
        <p:txBody>
          <a:bodyPr wrap="square" anchor="t">
            <a:spAutoFit/>
          </a:bodyPr>
          <a:lstStyle/>
          <a:p>
            <a:r>
              <a:rPr lang="en-US" altLang="zh-CN" sz="1350" b="1" dirty="0">
                <a:solidFill>
                  <a:srgbClr val="FFFF00"/>
                </a:solidFill>
                <a:latin typeface="微软雅黑" panose="020B0503020204020204" charset="-122"/>
                <a:ea typeface="微软雅黑" panose="020B0503020204020204" charset="-122"/>
                <a:sym typeface="Times New Roman" panose="02020603050405020304" charset="0"/>
              </a:rPr>
              <a:t>   </a:t>
            </a:r>
            <a:r>
              <a:rPr lang="zh-CN" altLang="en-US" sz="1350" b="1" dirty="0">
                <a:solidFill>
                  <a:srgbClr val="FFFF00"/>
                </a:solidFill>
                <a:latin typeface="微软雅黑" panose="020B0503020204020204" charset="-122"/>
                <a:ea typeface="微软雅黑" panose="020B0503020204020204" charset="-122"/>
                <a:sym typeface="Times New Roman" panose="02020603050405020304" charset="0"/>
              </a:rPr>
              <a:t>罐体位移</a:t>
            </a:r>
            <a:endParaRPr lang="zh-CN" altLang="en-US" sz="1350" dirty="0">
              <a:latin typeface="Arial" panose="020B0604020202020204" pitchFamily="34" charset="0"/>
              <a:ea typeface="宋体" panose="02010600030101010101" pitchFamily="2" charset="-122"/>
            </a:endParaRPr>
          </a:p>
        </p:txBody>
      </p:sp>
      <p:sp>
        <p:nvSpPr>
          <p:cNvPr id="54284" name="矩形 12"/>
          <p:cNvSpPr/>
          <p:nvPr/>
        </p:nvSpPr>
        <p:spPr>
          <a:xfrm>
            <a:off x="3051572" y="4981575"/>
            <a:ext cx="1469231" cy="299085"/>
          </a:xfrm>
          <a:prstGeom prst="rect">
            <a:avLst/>
          </a:prstGeom>
          <a:noFill/>
          <a:ln w="9525">
            <a:noFill/>
          </a:ln>
        </p:spPr>
        <p:txBody>
          <a:bodyPr wrap="square" anchor="t">
            <a:spAutoFit/>
          </a:bodyPr>
          <a:lstStyle/>
          <a:p>
            <a:r>
              <a:rPr lang="zh-CN" altLang="en-US" sz="1350" b="1" dirty="0">
                <a:solidFill>
                  <a:srgbClr val="FFFF00"/>
                </a:solidFill>
                <a:latin typeface="微软雅黑" panose="020B0503020204020204" charset="-122"/>
                <a:ea typeface="微软雅黑" panose="020B0503020204020204" charset="-122"/>
                <a:sym typeface="Times New Roman" panose="02020603050405020304" charset="0"/>
              </a:rPr>
              <a:t>   螺栓断裂</a:t>
            </a:r>
            <a:endParaRPr lang="zh-CN" altLang="en-US" sz="1350" dirty="0">
              <a:latin typeface="Arial" panose="020B0604020202020204" pitchFamily="34" charset="0"/>
              <a:ea typeface="宋体" panose="02010600030101010101" pitchFamily="2" charset="-122"/>
            </a:endParaRPr>
          </a:p>
        </p:txBody>
      </p:sp>
      <p:sp>
        <p:nvSpPr>
          <p:cNvPr id="54285" name="矩形 13"/>
          <p:cNvSpPr/>
          <p:nvPr/>
        </p:nvSpPr>
        <p:spPr>
          <a:xfrm>
            <a:off x="6240066" y="4981575"/>
            <a:ext cx="1239440" cy="299085"/>
          </a:xfrm>
          <a:prstGeom prst="rect">
            <a:avLst/>
          </a:prstGeom>
          <a:noFill/>
          <a:ln w="9525">
            <a:noFill/>
          </a:ln>
        </p:spPr>
        <p:txBody>
          <a:bodyPr wrap="square" anchor="t">
            <a:spAutoFit/>
          </a:bodyPr>
          <a:lstStyle/>
          <a:p>
            <a:r>
              <a:rPr lang="zh-CN" altLang="en-US" sz="1350" b="1" dirty="0">
                <a:solidFill>
                  <a:srgbClr val="FFFF00"/>
                </a:solidFill>
                <a:latin typeface="微软雅黑" panose="020B0503020204020204" charset="-122"/>
                <a:ea typeface="微软雅黑" panose="020B0503020204020204" charset="-122"/>
                <a:sym typeface="Times New Roman" panose="02020603050405020304" charset="0"/>
              </a:rPr>
              <a:t>罐体抬升</a:t>
            </a:r>
            <a:endParaRPr lang="zh-CN" altLang="en-US" sz="1350" dirty="0">
              <a:latin typeface="Arial" panose="020B0604020202020204" pitchFamily="34" charset="0"/>
              <a:ea typeface="宋体" panose="02010600030101010101" pitchFamily="2" charset="-122"/>
            </a:endParaRPr>
          </a:p>
        </p:txBody>
      </p:sp>
      <p:sp>
        <p:nvSpPr>
          <p:cNvPr id="54286" name="矩形 14"/>
          <p:cNvSpPr/>
          <p:nvPr/>
        </p:nvSpPr>
        <p:spPr>
          <a:xfrm>
            <a:off x="9910445" y="4981575"/>
            <a:ext cx="1178560" cy="299085"/>
          </a:xfrm>
          <a:prstGeom prst="rect">
            <a:avLst/>
          </a:prstGeom>
          <a:noFill/>
          <a:ln w="9525">
            <a:noFill/>
          </a:ln>
        </p:spPr>
        <p:txBody>
          <a:bodyPr wrap="square" anchor="t">
            <a:spAutoFit/>
          </a:bodyPr>
          <a:lstStyle/>
          <a:p>
            <a:r>
              <a:rPr lang="zh-CN" altLang="en-US" sz="1350" b="1" dirty="0">
                <a:solidFill>
                  <a:srgbClr val="FFFF00"/>
                </a:solidFill>
                <a:latin typeface="微软雅黑" panose="020B0503020204020204" charset="-122"/>
                <a:ea typeface="微软雅黑" panose="020B0503020204020204" charset="-122"/>
                <a:sym typeface="Times New Roman" panose="02020603050405020304" charset="0"/>
              </a:rPr>
              <a:t>     人孔过火</a:t>
            </a:r>
            <a:endParaRPr lang="zh-CN" altLang="en-US" sz="1350" dirty="0">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标题 1"/>
          <p:cNvSpPr>
            <a:spLocks noGrp="1"/>
          </p:cNvSpPr>
          <p:nvPr>
            <p:ph type="ctrTitle"/>
          </p:nvPr>
        </p:nvSpPr>
        <p:spPr>
          <a:xfrm>
            <a:off x="753110" y="563880"/>
            <a:ext cx="9297035" cy="1457960"/>
          </a:xfrm>
        </p:spPr>
        <p:txBody>
          <a:bodyPr vert="horz" anchor="ctr">
            <a:normAutofit/>
          </a:bodyPr>
          <a:lstStyle/>
          <a:p>
            <a:pPr algn="l"/>
            <a:r>
              <a:rPr lang="en-US" altLang="zh-CN" sz="2700" b="1" kern="1200">
                <a:solidFill>
                  <a:srgbClr val="C00000"/>
                </a:solidFill>
                <a:latin typeface="微软雅黑" panose="020B0503020204020204" charset="-122"/>
                <a:ea typeface="微软雅黑" panose="020B0503020204020204" charset="-122"/>
                <a:cs typeface="+mj-cs"/>
                <a:sym typeface="微软雅黑" panose="020B0503020204020204" charset="-122"/>
              </a:rPr>
              <a:t> </a:t>
            </a:r>
            <a:r>
              <a:rPr lang="zh-CN" altLang="en-US" sz="2700" b="1" kern="1200">
                <a:solidFill>
                  <a:srgbClr val="C00000"/>
                </a:solidFill>
                <a:latin typeface="微软雅黑" panose="020B0503020204020204" charset="-122"/>
                <a:ea typeface="微软雅黑" panose="020B0503020204020204" charset="-122"/>
                <a:cs typeface="+mj-cs"/>
                <a:sym typeface="微软雅黑" panose="020B0503020204020204" charset="-122"/>
              </a:rPr>
              <a:t>事故原因分析</a:t>
            </a:r>
            <a:br>
              <a:rPr lang="zh-CN" altLang="en-US" sz="2700" b="1" kern="1200">
                <a:solidFill>
                  <a:srgbClr val="C00000"/>
                </a:solidFill>
                <a:latin typeface="微软雅黑" panose="020B0503020204020204" charset="-122"/>
                <a:ea typeface="微软雅黑" panose="020B0503020204020204" charset="-122"/>
                <a:cs typeface="+mj-cs"/>
                <a:sym typeface="微软雅黑" panose="020B0503020204020204" charset="-122"/>
              </a:rPr>
            </a:br>
            <a:endParaRPr lang="zh-CN" altLang="en-US" sz="2700" b="1" kern="1200">
              <a:solidFill>
                <a:srgbClr val="C00000"/>
              </a:solidFill>
              <a:latin typeface="微软雅黑" panose="020B0503020204020204" charset="-122"/>
              <a:ea typeface="微软雅黑" panose="020B0503020204020204" charset="-122"/>
              <a:cs typeface="+mj-cs"/>
              <a:sym typeface="微软雅黑" panose="020B0503020204020204" charset="-122"/>
            </a:endParaRPr>
          </a:p>
        </p:txBody>
      </p:sp>
      <p:sp>
        <p:nvSpPr>
          <p:cNvPr id="55298" name="object 5"/>
          <p:cNvSpPr>
            <a:spLocks noGrp="1"/>
          </p:cNvSpPr>
          <p:nvPr>
            <p:ph type="subTitle" idx="1"/>
          </p:nvPr>
        </p:nvSpPr>
        <p:spPr>
          <a:xfrm>
            <a:off x="753110" y="1402080"/>
            <a:ext cx="5788660" cy="4810760"/>
          </a:xfrm>
          <a:blipFill rotWithShape="1">
            <a:blip r:embed="rId1"/>
            <a:stretch>
              <a:fillRect/>
            </a:stretch>
          </a:blipFill>
        </p:spPr>
        <p:txBody>
          <a:bodyPr vert="horz" wrap="square" lIns="0" tIns="0" rIns="0" bIns="0" anchor="t"/>
          <a:lstStyle/>
          <a:p>
            <a:pPr algn="l" defTabSz="914400">
              <a:lnSpc>
                <a:spcPct val="100000"/>
              </a:lnSpc>
              <a:spcBef>
                <a:spcPct val="0"/>
              </a:spcBef>
              <a:spcAft>
                <a:spcPct val="0"/>
              </a:spcAft>
            </a:pPr>
            <a:r>
              <a:rPr lang="en-US" altLang="zh-CN" sz="2100" kern="1200">
                <a:latin typeface="+mn-lt"/>
                <a:ea typeface="+mn-ea"/>
                <a:cs typeface="+mn-cs"/>
                <a:sym typeface="等线" panose="02010600030101010101" charset="-122"/>
              </a:rPr>
              <a:t> </a:t>
            </a:r>
            <a:endParaRPr lang="en-US" altLang="zh-CN" sz="1350" b="1" kern="1200">
              <a:solidFill>
                <a:srgbClr val="FFFF00"/>
              </a:solidFill>
              <a:latin typeface="微软雅黑" panose="020B0503020204020204" charset="-122"/>
              <a:ea typeface="微软雅黑" panose="020B0503020204020204" charset="-122"/>
              <a:cs typeface="+mn-cs"/>
              <a:sym typeface="Times New Roman" panose="02020603050405020304" charset="0"/>
            </a:endParaRPr>
          </a:p>
        </p:txBody>
      </p:sp>
      <p:sp>
        <p:nvSpPr>
          <p:cNvPr id="55299" name="object 13"/>
          <p:cNvSpPr/>
          <p:nvPr/>
        </p:nvSpPr>
        <p:spPr>
          <a:xfrm>
            <a:off x="6760210" y="1462405"/>
            <a:ext cx="4486275" cy="2110740"/>
          </a:xfrm>
          <a:prstGeom prst="rect">
            <a:avLst/>
          </a:prstGeom>
          <a:blipFill rotWithShape="1">
            <a:blip r:embed="rId2"/>
            <a:stretch>
              <a:fillRect/>
            </a:stretch>
          </a:blipFill>
          <a:ln w="9525">
            <a:noFill/>
          </a:ln>
        </p:spPr>
        <p:txBody>
          <a:bodyPr wrap="square" lIns="0" tIns="0" rIns="0" bIns="0" anchor="t"/>
          <a:lstStyle/>
          <a:p>
            <a:endParaRPr lang="zh-CN" sz="1350">
              <a:solidFill>
                <a:srgbClr val="000000"/>
              </a:solidFill>
              <a:latin typeface="Arial" panose="020B0604020202020204" pitchFamily="34" charset="0"/>
              <a:ea typeface="宋体" panose="02010600030101010101" pitchFamily="2" charset="-122"/>
            </a:endParaRPr>
          </a:p>
        </p:txBody>
      </p:sp>
      <p:sp>
        <p:nvSpPr>
          <p:cNvPr id="55300" name="object 14"/>
          <p:cNvSpPr/>
          <p:nvPr/>
        </p:nvSpPr>
        <p:spPr>
          <a:xfrm>
            <a:off x="6760210" y="3702050"/>
            <a:ext cx="4486275" cy="2564130"/>
          </a:xfrm>
          <a:prstGeom prst="rect">
            <a:avLst/>
          </a:prstGeom>
          <a:blipFill rotWithShape="1">
            <a:blip r:embed="rId3"/>
            <a:stretch>
              <a:fillRect/>
            </a:stretch>
          </a:blipFill>
          <a:ln w="9525">
            <a:noFill/>
          </a:ln>
        </p:spPr>
        <p:txBody>
          <a:bodyPr wrap="square" lIns="0" tIns="0" rIns="0" bIns="0" anchor="t"/>
          <a:lstStyle/>
          <a:p>
            <a:endParaRPr lang="zh-CN" sz="1350">
              <a:solidFill>
                <a:srgbClr val="000000"/>
              </a:solidFill>
              <a:latin typeface="Arial" panose="020B0604020202020204" pitchFamily="34" charset="0"/>
              <a:ea typeface="宋体" panose="02010600030101010101" pitchFamily="2" charset="-122"/>
            </a:endParaRPr>
          </a:p>
        </p:txBody>
      </p:sp>
      <p:sp>
        <p:nvSpPr>
          <p:cNvPr id="55301" name="矩形 6"/>
          <p:cNvSpPr/>
          <p:nvPr/>
        </p:nvSpPr>
        <p:spPr>
          <a:xfrm>
            <a:off x="8995172" y="3121819"/>
            <a:ext cx="1366838" cy="299085"/>
          </a:xfrm>
          <a:prstGeom prst="rect">
            <a:avLst/>
          </a:prstGeom>
          <a:noFill/>
          <a:ln w="9525">
            <a:noFill/>
          </a:ln>
        </p:spPr>
        <p:txBody>
          <a:bodyPr wrap="square" anchor="t">
            <a:spAutoFit/>
          </a:bodyPr>
          <a:lstStyle/>
          <a:p>
            <a:r>
              <a:rPr lang="zh-CN" altLang="en-US" sz="1350" b="1" dirty="0">
                <a:solidFill>
                  <a:srgbClr val="FFFF00"/>
                </a:solidFill>
                <a:latin typeface="微软雅黑" panose="020B0503020204020204" charset="-122"/>
                <a:ea typeface="微软雅黑" panose="020B0503020204020204" charset="-122"/>
                <a:sym typeface="Times New Roman" panose="02020603050405020304" charset="0"/>
              </a:rPr>
              <a:t>罐顶撕裂</a:t>
            </a:r>
            <a:endParaRPr lang="zh-CN" altLang="en-US" sz="1350" b="1" dirty="0">
              <a:solidFill>
                <a:srgbClr val="FFFF00"/>
              </a:solidFill>
              <a:latin typeface="等线" panose="02010600030101010101" charset="-122"/>
              <a:ea typeface="等线" panose="02010600030101010101" charset="-122"/>
              <a:sym typeface="等线" panose="02010600030101010101" charset="-122"/>
            </a:endParaRPr>
          </a:p>
        </p:txBody>
      </p:sp>
      <p:sp>
        <p:nvSpPr>
          <p:cNvPr id="55302" name="矩形 7"/>
          <p:cNvSpPr/>
          <p:nvPr/>
        </p:nvSpPr>
        <p:spPr>
          <a:xfrm>
            <a:off x="5061347" y="5070872"/>
            <a:ext cx="1479947" cy="299085"/>
          </a:xfrm>
          <a:prstGeom prst="rect">
            <a:avLst/>
          </a:prstGeom>
          <a:noFill/>
          <a:ln w="9525">
            <a:noFill/>
          </a:ln>
        </p:spPr>
        <p:txBody>
          <a:bodyPr wrap="square" anchor="t">
            <a:spAutoFit/>
          </a:bodyPr>
          <a:lstStyle/>
          <a:p>
            <a:r>
              <a:rPr lang="zh-CN" altLang="en-US" sz="1350" b="1" dirty="0">
                <a:solidFill>
                  <a:srgbClr val="FFFF00"/>
                </a:solidFill>
                <a:latin typeface="微软雅黑" panose="020B0503020204020204" charset="-122"/>
                <a:ea typeface="微软雅黑" panose="020B0503020204020204" charset="-122"/>
                <a:sym typeface="Times New Roman" panose="02020603050405020304" charset="0"/>
              </a:rPr>
              <a:t>现场监控</a:t>
            </a:r>
            <a:endParaRPr lang="zh-CN" altLang="en-US" sz="1350" dirty="0">
              <a:latin typeface="Arial" panose="020B0604020202020204" pitchFamily="34" charset="0"/>
              <a:ea typeface="宋体" panose="02010600030101010101" pitchFamily="2" charset="-122"/>
            </a:endParaRPr>
          </a:p>
        </p:txBody>
      </p:sp>
      <p:sp>
        <p:nvSpPr>
          <p:cNvPr id="55303" name="矩形 8"/>
          <p:cNvSpPr/>
          <p:nvPr/>
        </p:nvSpPr>
        <p:spPr>
          <a:xfrm>
            <a:off x="8995172" y="5070872"/>
            <a:ext cx="1366838" cy="299085"/>
          </a:xfrm>
          <a:prstGeom prst="rect">
            <a:avLst/>
          </a:prstGeom>
          <a:noFill/>
          <a:ln w="9525">
            <a:noFill/>
          </a:ln>
        </p:spPr>
        <p:txBody>
          <a:bodyPr wrap="square" anchor="t">
            <a:spAutoFit/>
          </a:bodyPr>
          <a:lstStyle/>
          <a:p>
            <a:r>
              <a:rPr lang="zh-CN" altLang="en-US" sz="1350" b="1" dirty="0">
                <a:solidFill>
                  <a:srgbClr val="FFFF00"/>
                </a:solidFill>
                <a:latin typeface="微软雅黑" panose="020B0503020204020204" charset="-122"/>
                <a:ea typeface="微软雅黑" panose="020B0503020204020204" charset="-122"/>
                <a:sym typeface="Times New Roman" panose="02020603050405020304" charset="0"/>
              </a:rPr>
              <a:t>环绕视角</a:t>
            </a:r>
            <a:endParaRPr lang="zh-CN" altLang="en-US" sz="1350" dirty="0">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标题 1"/>
          <p:cNvSpPr>
            <a:spLocks noGrp="1"/>
          </p:cNvSpPr>
          <p:nvPr>
            <p:ph type="ctrTitle"/>
          </p:nvPr>
        </p:nvSpPr>
        <p:spPr>
          <a:xfrm>
            <a:off x="2152650" y="1131094"/>
            <a:ext cx="7886700" cy="994172"/>
          </a:xfrm>
        </p:spPr>
        <p:txBody>
          <a:bodyPr vert="horz" anchor="ctr"/>
          <a:lstStyle/>
          <a:p>
            <a:pPr algn="l"/>
            <a:r>
              <a:rPr lang="en-US" altLang="zh-CN" sz="3300" kern="1200" dirty="0">
                <a:latin typeface="+mj-lt"/>
                <a:ea typeface="+mj-ea"/>
                <a:cs typeface="+mj-cs"/>
                <a:sym typeface="等线 Light" panose="02010600030101010101" charset="-122"/>
              </a:rPr>
              <a:t> </a:t>
            </a:r>
            <a:endParaRPr lang="zh-CN" altLang="en-US" sz="3300" kern="1200" dirty="0">
              <a:latin typeface="+mj-lt"/>
              <a:ea typeface="+mj-ea"/>
              <a:cs typeface="+mj-cs"/>
              <a:sym typeface="等线 Light" panose="02010600030101010101" charset="-122"/>
            </a:endParaRPr>
          </a:p>
        </p:txBody>
      </p:sp>
      <p:sp>
        <p:nvSpPr>
          <p:cNvPr id="56322" name="内容占位符 2"/>
          <p:cNvSpPr>
            <a:spLocks noGrp="1"/>
          </p:cNvSpPr>
          <p:nvPr>
            <p:ph type="subTitle" idx="1"/>
          </p:nvPr>
        </p:nvSpPr>
        <p:spPr>
          <a:xfrm>
            <a:off x="1863090" y="1646555"/>
            <a:ext cx="8187055" cy="622300"/>
          </a:xfrm>
        </p:spPr>
        <p:txBody>
          <a:bodyPr vert="horz" anchor="t">
            <a:normAutofit/>
          </a:bodyPr>
          <a:lstStyle/>
          <a:p>
            <a:pPr marL="228600" indent="-228600" algn="l" defTabSz="914400"/>
            <a:r>
              <a:rPr lang="en-US" altLang="zh-CN" sz="2100" b="1" kern="1200" dirty="0">
                <a:solidFill>
                  <a:srgbClr val="3366FF"/>
                </a:solidFill>
                <a:latin typeface="微软雅黑" panose="020B0503020204020204" charset="-122"/>
                <a:ea typeface="微软雅黑" panose="020B0503020204020204" charset="-122"/>
                <a:cs typeface="+mn-cs"/>
                <a:sym typeface="微软雅黑" panose="020B0503020204020204" charset="-122"/>
              </a:rPr>
              <a:t>  </a:t>
            </a:r>
            <a:r>
              <a:rPr lang="zh-CN" altLang="en-US" sz="2500" b="1" kern="1200" dirty="0">
                <a:solidFill>
                  <a:srgbClr val="3366FF"/>
                </a:solidFill>
                <a:latin typeface="微软雅黑" panose="020B0503020204020204" charset="-122"/>
                <a:ea typeface="微软雅黑" panose="020B0503020204020204" charset="-122"/>
                <a:cs typeface="+mn-cs"/>
                <a:sym typeface="微软雅黑" panose="020B0503020204020204" charset="-122"/>
              </a:rPr>
              <a:t>直接原因</a:t>
            </a:r>
            <a:endParaRPr lang="zh-CN" altLang="en-US" sz="2500" b="1" kern="1200" dirty="0">
              <a:solidFill>
                <a:srgbClr val="3366FF"/>
              </a:solidFill>
              <a:latin typeface="微软雅黑" panose="020B0503020204020204" charset="-122"/>
              <a:ea typeface="微软雅黑" panose="020B0503020204020204" charset="-122"/>
              <a:cs typeface="+mn-cs"/>
              <a:sym typeface="微软雅黑" panose="020B0503020204020204" charset="-122"/>
            </a:endParaRPr>
          </a:p>
          <a:p>
            <a:pPr marL="228600" indent="-228600" algn="l" defTabSz="914400"/>
            <a:endParaRPr lang="zh-CN" altLang="en-US" sz="2500" kern="1200" dirty="0">
              <a:latin typeface="+mn-lt"/>
              <a:ea typeface="+mn-ea"/>
              <a:cs typeface="+mn-cs"/>
              <a:sym typeface="等线" panose="02010600030101010101" charset="-122"/>
            </a:endParaRPr>
          </a:p>
        </p:txBody>
      </p:sp>
      <p:sp>
        <p:nvSpPr>
          <p:cNvPr id="56323" name="矩形 3"/>
          <p:cNvSpPr/>
          <p:nvPr/>
        </p:nvSpPr>
        <p:spPr>
          <a:xfrm>
            <a:off x="1863725" y="2427605"/>
            <a:ext cx="8990330" cy="2676525"/>
          </a:xfrm>
          <a:prstGeom prst="rect">
            <a:avLst/>
          </a:prstGeom>
          <a:noFill/>
          <a:ln w="9525">
            <a:noFill/>
          </a:ln>
        </p:spPr>
        <p:txBody>
          <a:bodyPr wrap="square" anchor="t">
            <a:spAutoFit/>
          </a:bodyPr>
          <a:lstStyle/>
          <a:p>
            <a:r>
              <a:rPr lang="en-US" altLang="zh-CN" sz="2400" dirty="0">
                <a:solidFill>
                  <a:schemeClr val="tx1"/>
                </a:solidFill>
                <a:latin typeface="微软雅黑" panose="020B0503020204020204" charset="-122"/>
                <a:ea typeface="微软雅黑" panose="020B0503020204020204" charset="-122"/>
                <a:sym typeface="微软雅黑" panose="020B0503020204020204" charset="-122"/>
              </a:rPr>
              <a:t>75-TK-0201</a:t>
            </a:r>
            <a:r>
              <a:rPr lang="zh-CN" altLang="en-US" sz="2400" dirty="0">
                <a:solidFill>
                  <a:schemeClr val="tx1"/>
                </a:solidFill>
                <a:latin typeface="微软雅黑" panose="020B0503020204020204" charset="-122"/>
                <a:ea typeface="微软雅黑" panose="020B0503020204020204" charset="-122"/>
                <a:sym typeface="微软雅黑" panose="020B0503020204020204" charset="-122"/>
              </a:rPr>
              <a:t>内浮顶储罐的浮盘铝合金浮箱组件有内漏积液（苯），在拆除浮箱过程中，浮箱内的苯外泄在储罐底板上且未被及时清理。由于苯易挥发且储罐内封闭环境无有效通风，易燃的苯蒸气与空气混合形成爆炸环境，局部浓度达到爆炸极限。罐内作业人员拆除浮箱过程中，使用的非防爆工具及作业过程可能产生的点火能量，遇混合气体发生爆燃，燃烧产生的高温又将其他铝合金浮箱熔融，使浮箱内积存的苯外泄造成短时间持续燃烧。</a:t>
            </a:r>
            <a:endParaRPr lang="zh-CN" altLang="en-US" sz="2400" dirty="0">
              <a:solidFill>
                <a:schemeClr val="tx1"/>
              </a:solidFill>
              <a:latin typeface="微软雅黑" panose="020B0503020204020204" charset="-122"/>
              <a:ea typeface="微软雅黑" panose="020B0503020204020204" charset="-122"/>
              <a:sym typeface="微软雅黑" panose="020B0503020204020204" charset="-122"/>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标题 1"/>
          <p:cNvSpPr>
            <a:spLocks noGrp="1"/>
          </p:cNvSpPr>
          <p:nvPr>
            <p:ph type="ctrTitle"/>
          </p:nvPr>
        </p:nvSpPr>
        <p:spPr>
          <a:xfrm>
            <a:off x="2152650" y="1131094"/>
            <a:ext cx="7886700" cy="994172"/>
          </a:xfrm>
        </p:spPr>
        <p:txBody>
          <a:bodyPr vert="horz" anchor="ctr"/>
          <a:lstStyle/>
          <a:p>
            <a:pPr algn="l"/>
            <a:r>
              <a:rPr lang="en-US" altLang="zh-CN" sz="3300" kern="1200" dirty="0">
                <a:latin typeface="+mj-lt"/>
                <a:ea typeface="+mj-ea"/>
                <a:cs typeface="+mj-cs"/>
                <a:sym typeface="等线 Light" panose="02010600030101010101" charset="-122"/>
              </a:rPr>
              <a:t> </a:t>
            </a:r>
            <a:endParaRPr lang="zh-CN" altLang="en-US" sz="3300" kern="1200" dirty="0">
              <a:latin typeface="+mj-lt"/>
              <a:ea typeface="+mj-ea"/>
              <a:cs typeface="+mj-cs"/>
              <a:sym typeface="等线 Light" panose="02010600030101010101" charset="-122"/>
            </a:endParaRPr>
          </a:p>
        </p:txBody>
      </p:sp>
      <p:sp>
        <p:nvSpPr>
          <p:cNvPr id="57346" name="内容占位符 2"/>
          <p:cNvSpPr>
            <a:spLocks noGrp="1"/>
          </p:cNvSpPr>
          <p:nvPr>
            <p:ph type="subTitle" idx="1"/>
          </p:nvPr>
        </p:nvSpPr>
        <p:spPr>
          <a:xfrm>
            <a:off x="1089025" y="895350"/>
            <a:ext cx="8961120" cy="1171575"/>
          </a:xfrm>
        </p:spPr>
        <p:txBody>
          <a:bodyPr vert="horz" anchor="t">
            <a:normAutofit/>
          </a:bodyPr>
          <a:lstStyle/>
          <a:p>
            <a:pPr marL="228600" indent="-228600" algn="l" defTabSz="914400"/>
            <a:r>
              <a:rPr lang="en-US" altLang="zh-CN" sz="2100" b="1" kern="1200" dirty="0">
                <a:solidFill>
                  <a:srgbClr val="3366FF"/>
                </a:solidFill>
                <a:latin typeface="微软雅黑" panose="020B0503020204020204" charset="-122"/>
                <a:ea typeface="微软雅黑" panose="020B0503020204020204" charset="-122"/>
                <a:cs typeface="+mn-cs"/>
                <a:sym typeface="微软雅黑" panose="020B0503020204020204" charset="-122"/>
              </a:rPr>
              <a:t> </a:t>
            </a:r>
            <a:r>
              <a:rPr lang="zh-CN" altLang="en-US" b="1" kern="1200" dirty="0">
                <a:solidFill>
                  <a:srgbClr val="3366FF"/>
                </a:solidFill>
                <a:latin typeface="微软雅黑" panose="020B0503020204020204" charset="-122"/>
                <a:ea typeface="微软雅黑" panose="020B0503020204020204" charset="-122"/>
                <a:cs typeface="+mn-cs"/>
                <a:sym typeface="微软雅黑" panose="020B0503020204020204" charset="-122"/>
              </a:rPr>
              <a:t>间接原因</a:t>
            </a:r>
            <a:endParaRPr lang="zh-CN" altLang="en-US" b="1" kern="1200" dirty="0">
              <a:solidFill>
                <a:srgbClr val="3366FF"/>
              </a:solidFill>
              <a:latin typeface="微软雅黑" panose="020B0503020204020204" charset="-122"/>
              <a:ea typeface="微软雅黑" panose="020B0503020204020204" charset="-122"/>
              <a:cs typeface="+mn-cs"/>
              <a:sym typeface="微软雅黑" panose="020B0503020204020204" charset="-122"/>
            </a:endParaRPr>
          </a:p>
          <a:p>
            <a:pPr marL="228600" indent="-228600" algn="l" defTabSz="914400">
              <a:buChar char="•"/>
            </a:pPr>
            <a:endParaRPr lang="zh-CN" altLang="en-US" sz="2100" kern="1200" dirty="0">
              <a:latin typeface="+mn-lt"/>
              <a:ea typeface="+mn-ea"/>
              <a:cs typeface="+mn-cs"/>
              <a:sym typeface="等线" panose="02010600030101010101" charset="-122"/>
            </a:endParaRPr>
          </a:p>
        </p:txBody>
      </p:sp>
      <p:sp>
        <p:nvSpPr>
          <p:cNvPr id="57347" name="矩形 3"/>
          <p:cNvSpPr/>
          <p:nvPr/>
        </p:nvSpPr>
        <p:spPr>
          <a:xfrm>
            <a:off x="1035050" y="1831340"/>
            <a:ext cx="10007600" cy="4399915"/>
          </a:xfrm>
          <a:prstGeom prst="rect">
            <a:avLst/>
          </a:prstGeom>
          <a:noFill/>
          <a:ln w="9525">
            <a:noFill/>
          </a:ln>
        </p:spPr>
        <p:txBody>
          <a:bodyPr wrap="square" anchor="t">
            <a:spAutoFit/>
          </a:bodyPr>
          <a:lstStyle/>
          <a:p>
            <a:r>
              <a:rPr lang="en-US" altLang="zh-CN" sz="2000" b="1" dirty="0">
                <a:solidFill>
                  <a:schemeClr val="tx1"/>
                </a:solidFill>
                <a:latin typeface="微软雅黑" panose="020B0503020204020204" charset="-122"/>
                <a:ea typeface="微软雅黑" panose="020B0503020204020204" charset="-122"/>
                <a:sym typeface="微软雅黑" panose="020B0503020204020204" charset="-122"/>
              </a:rPr>
              <a:t>1.xxx</a:t>
            </a:r>
            <a:r>
              <a:rPr lang="zh-CN" altLang="en-US" sz="2000" b="1" dirty="0">
                <a:solidFill>
                  <a:schemeClr val="tx1"/>
                </a:solidFill>
                <a:latin typeface="微软雅黑" panose="020B0503020204020204" charset="-122"/>
                <a:ea typeface="微软雅黑" panose="020B0503020204020204" charset="-122"/>
                <a:sym typeface="微软雅黑" panose="020B0503020204020204" charset="-122"/>
              </a:rPr>
              <a:t>公司</a:t>
            </a:r>
            <a:endParaRPr lang="zh-CN" altLang="en-US" sz="2000" b="1" dirty="0">
              <a:solidFill>
                <a:schemeClr val="tx1"/>
              </a:solidFill>
              <a:latin typeface="微软雅黑" panose="020B0503020204020204" charset="-122"/>
              <a:ea typeface="微软雅黑" panose="020B0503020204020204" charset="-122"/>
              <a:sym typeface="微软雅黑" panose="020B0503020204020204" charset="-122"/>
            </a:endParaRPr>
          </a:p>
          <a:p>
            <a:pPr eaLnBrk="0" hangingPunct="0"/>
            <a:endParaRPr lang="zh-CN" altLang="en-US" sz="2000" dirty="0">
              <a:solidFill>
                <a:schemeClr val="tx1"/>
              </a:solidFill>
              <a:latin typeface="等线" panose="02010600030101010101" charset="-122"/>
              <a:ea typeface="等线" panose="02010600030101010101" charset="-122"/>
              <a:sym typeface="等线" panose="02010600030101010101" charset="-122"/>
            </a:endParaRPr>
          </a:p>
          <a:p>
            <a:pPr eaLnBrk="0" hangingPunct="0"/>
            <a:r>
              <a:rPr lang="zh-CN" altLang="en-US" sz="2000" dirty="0">
                <a:solidFill>
                  <a:schemeClr val="tx1"/>
                </a:solidFill>
                <a:latin typeface="微软雅黑" panose="020B0503020204020204" charset="-122"/>
                <a:ea typeface="微软雅黑" panose="020B0503020204020204" charset="-122"/>
                <a:sym typeface="微软雅黑" panose="020B0503020204020204" charset="-122"/>
              </a:rPr>
              <a:t>（</a:t>
            </a:r>
            <a:r>
              <a:rPr lang="en-US" altLang="zh-CN" sz="2000" dirty="0">
                <a:solidFill>
                  <a:schemeClr val="tx1"/>
                </a:solidFill>
                <a:latin typeface="微软雅黑" panose="020B0503020204020204" charset="-122"/>
                <a:ea typeface="微软雅黑" panose="020B0503020204020204" charset="-122"/>
                <a:sym typeface="微软雅黑" panose="020B0503020204020204" charset="-122"/>
              </a:rPr>
              <a:t>1</a:t>
            </a:r>
            <a:r>
              <a:rPr lang="zh-CN" altLang="en-US" sz="2000" dirty="0">
                <a:solidFill>
                  <a:schemeClr val="tx1"/>
                </a:solidFill>
                <a:latin typeface="微软雅黑" panose="020B0503020204020204" charset="-122"/>
                <a:ea typeface="微软雅黑" panose="020B0503020204020204" charset="-122"/>
                <a:sym typeface="微软雅黑" panose="020B0503020204020204" charset="-122"/>
              </a:rPr>
              <a:t>）未严格遵守相关安全生产规章制度和操作规程。作业前未对作业人员进行安全技术交底；知道作业内容发生重大变化后，在施工方案未变更及未落实随身携带气体检测仪的情况下安排作业人员进入受限空间进行作业。</a:t>
            </a:r>
            <a:endParaRPr lang="zh-CN" altLang="en-US" sz="2000" dirty="0">
              <a:solidFill>
                <a:schemeClr val="tx1"/>
              </a:solidFill>
              <a:latin typeface="微软雅黑" panose="020B0503020204020204" charset="-122"/>
              <a:ea typeface="微软雅黑" panose="020B0503020204020204" charset="-122"/>
              <a:sym typeface="微软雅黑" panose="020B0503020204020204" charset="-122"/>
            </a:endParaRPr>
          </a:p>
          <a:p>
            <a:pPr eaLnBrk="0" hangingPunct="0"/>
            <a:endParaRPr lang="zh-CN" altLang="en-US" sz="2000" dirty="0">
              <a:solidFill>
                <a:schemeClr val="tx1"/>
              </a:solidFill>
              <a:latin typeface="微软雅黑" panose="020B0503020204020204" charset="-122"/>
              <a:ea typeface="微软雅黑" panose="020B0503020204020204" charset="-122"/>
              <a:sym typeface="微软雅黑" panose="020B0503020204020204" charset="-122"/>
            </a:endParaRPr>
          </a:p>
          <a:p>
            <a:pPr eaLnBrk="0" hangingPunct="0"/>
            <a:r>
              <a:rPr lang="zh-CN" altLang="en-US" sz="2000" dirty="0">
                <a:solidFill>
                  <a:schemeClr val="tx1"/>
                </a:solidFill>
                <a:latin typeface="微软雅黑" panose="020B0503020204020204" charset="-122"/>
                <a:ea typeface="微软雅黑" panose="020B0503020204020204" charset="-122"/>
                <a:sym typeface="微软雅黑" panose="020B0503020204020204" charset="-122"/>
              </a:rPr>
              <a:t>（</a:t>
            </a:r>
            <a:r>
              <a:rPr lang="en-US" altLang="zh-CN" sz="2000" dirty="0">
                <a:solidFill>
                  <a:schemeClr val="tx1"/>
                </a:solidFill>
                <a:latin typeface="微软雅黑" panose="020B0503020204020204" charset="-122"/>
                <a:ea typeface="微软雅黑" panose="020B0503020204020204" charset="-122"/>
                <a:sym typeface="微软雅黑" panose="020B0503020204020204" charset="-122"/>
              </a:rPr>
              <a:t>2</a:t>
            </a:r>
            <a:r>
              <a:rPr lang="zh-CN" altLang="en-US" sz="2000" dirty="0">
                <a:solidFill>
                  <a:schemeClr val="tx1"/>
                </a:solidFill>
                <a:latin typeface="微软雅黑" panose="020B0503020204020204" charset="-122"/>
                <a:ea typeface="微软雅黑" panose="020B0503020204020204" charset="-122"/>
                <a:sym typeface="微软雅黑" panose="020B0503020204020204" charset="-122"/>
              </a:rPr>
              <a:t>）安全生产责任制落实不力，相关人员未履行安全生产管理职责。未督促检查本单位安全生产工作，及时消除生产安全事故隐患；未认真检查作业人员个人安全防范措施的落实；作业过程中未督促作业人员按要求使用防爆工器具；在知道作业内容发生重大变化且施工方案未做变更的情况下，未及时要求停止作业。</a:t>
            </a:r>
            <a:endParaRPr lang="zh-CN" altLang="en-US" sz="2000" dirty="0">
              <a:solidFill>
                <a:schemeClr val="tx1"/>
              </a:solidFill>
              <a:latin typeface="微软雅黑" panose="020B0503020204020204" charset="-122"/>
              <a:ea typeface="微软雅黑" panose="020B0503020204020204" charset="-122"/>
              <a:sym typeface="微软雅黑" panose="020B0503020204020204" charset="-122"/>
            </a:endParaRPr>
          </a:p>
          <a:p>
            <a:pPr eaLnBrk="0" hangingPunct="0"/>
            <a:endParaRPr lang="zh-CN" altLang="en-US" sz="2000" dirty="0">
              <a:solidFill>
                <a:schemeClr val="tx1"/>
              </a:solidFill>
              <a:latin typeface="微软雅黑" panose="020B0503020204020204" charset="-122"/>
              <a:ea typeface="微软雅黑" panose="020B0503020204020204" charset="-122"/>
              <a:sym typeface="微软雅黑" panose="020B0503020204020204" charset="-122"/>
            </a:endParaRPr>
          </a:p>
          <a:p>
            <a:pPr eaLnBrk="0" hangingPunct="0"/>
            <a:r>
              <a:rPr lang="zh-CN" altLang="en-US" sz="2000" dirty="0">
                <a:solidFill>
                  <a:schemeClr val="tx1"/>
                </a:solidFill>
                <a:latin typeface="微软雅黑" panose="020B0503020204020204" charset="-122"/>
                <a:ea typeface="微软雅黑" panose="020B0503020204020204" charset="-122"/>
                <a:sym typeface="微软雅黑" panose="020B0503020204020204" charset="-122"/>
              </a:rPr>
              <a:t>（</a:t>
            </a:r>
            <a:r>
              <a:rPr lang="en-US" altLang="zh-CN" sz="2000" dirty="0">
                <a:solidFill>
                  <a:schemeClr val="tx1"/>
                </a:solidFill>
                <a:latin typeface="微软雅黑" panose="020B0503020204020204" charset="-122"/>
                <a:ea typeface="微软雅黑" panose="020B0503020204020204" charset="-122"/>
                <a:sym typeface="微软雅黑" panose="020B0503020204020204" charset="-122"/>
              </a:rPr>
              <a:t>3</a:t>
            </a:r>
            <a:r>
              <a:rPr lang="zh-CN" altLang="en-US" sz="2000" dirty="0">
                <a:solidFill>
                  <a:schemeClr val="tx1"/>
                </a:solidFill>
                <a:latin typeface="微软雅黑" panose="020B0503020204020204" charset="-122"/>
                <a:ea typeface="微软雅黑" panose="020B0503020204020204" charset="-122"/>
                <a:sym typeface="微软雅黑" panose="020B0503020204020204" charset="-122"/>
              </a:rPr>
              <a:t>）未教育和督促从业人员严格执行本单位的安全生产规章制度和安全操作规程；未能为从业人员提供符合国家标准或者行业标准的劳动防护用品，并监督、教育从业人员按照使用规则佩戴、使用。</a:t>
            </a:r>
            <a:endParaRPr lang="zh-CN" altLang="en-US" sz="2000" dirty="0">
              <a:solidFill>
                <a:schemeClr val="tx1"/>
              </a:solidFill>
              <a:latin typeface="微软雅黑" panose="020B0503020204020204" charset="-122"/>
              <a:ea typeface="微软雅黑" panose="020B0503020204020204" charset="-122"/>
              <a:sym typeface="微软雅黑" panose="020B0503020204020204" charset="-122"/>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标题 1"/>
          <p:cNvSpPr>
            <a:spLocks noGrp="1"/>
          </p:cNvSpPr>
          <p:nvPr>
            <p:ph type="ctrTitle"/>
          </p:nvPr>
        </p:nvSpPr>
        <p:spPr>
          <a:xfrm>
            <a:off x="2152650" y="1131094"/>
            <a:ext cx="7886700" cy="994172"/>
          </a:xfrm>
        </p:spPr>
        <p:txBody>
          <a:bodyPr vert="horz" anchor="ctr"/>
          <a:lstStyle/>
          <a:p>
            <a:pPr algn="l"/>
            <a:r>
              <a:rPr lang="en-US" altLang="zh-CN" sz="3300" kern="1200" dirty="0">
                <a:latin typeface="+mj-lt"/>
                <a:ea typeface="+mj-ea"/>
                <a:cs typeface="+mj-cs"/>
                <a:sym typeface="等线 Light" panose="02010600030101010101" charset="-122"/>
              </a:rPr>
              <a:t> </a:t>
            </a:r>
            <a:endParaRPr lang="zh-CN" altLang="en-US" sz="3300" kern="1200" dirty="0">
              <a:latin typeface="+mj-lt"/>
              <a:ea typeface="+mj-ea"/>
              <a:cs typeface="+mj-cs"/>
              <a:sym typeface="等线 Light" panose="02010600030101010101" charset="-122"/>
            </a:endParaRPr>
          </a:p>
        </p:txBody>
      </p:sp>
      <p:sp>
        <p:nvSpPr>
          <p:cNvPr id="58370" name="内容占位符 2"/>
          <p:cNvSpPr>
            <a:spLocks noGrp="1"/>
          </p:cNvSpPr>
          <p:nvPr>
            <p:ph type="subTitle" idx="1"/>
          </p:nvPr>
        </p:nvSpPr>
        <p:spPr>
          <a:xfrm>
            <a:off x="1975247" y="1488281"/>
            <a:ext cx="8078390" cy="3940969"/>
          </a:xfrm>
        </p:spPr>
        <p:txBody>
          <a:bodyPr vert="horz" anchor="t">
            <a:normAutofit/>
          </a:bodyPr>
          <a:lstStyle/>
          <a:p>
            <a:pPr marL="228600" indent="-228600" algn="l" defTabSz="914400"/>
            <a:r>
              <a:rPr lang="en-US" altLang="zh-CN" sz="1350" b="1" kern="1200" dirty="0">
                <a:solidFill>
                  <a:srgbClr val="0F3053"/>
                </a:solidFill>
                <a:latin typeface="微软雅黑" panose="020B0503020204020204" charset="-122"/>
                <a:ea typeface="微软雅黑" panose="020B0503020204020204" charset="-122"/>
                <a:cs typeface="+mn-cs"/>
                <a:sym typeface="微软雅黑" panose="020B0503020204020204" charset="-122"/>
              </a:rPr>
              <a:t>   </a:t>
            </a:r>
            <a:endParaRPr lang="zh-CN" altLang="en-US" sz="1350" kern="1200" dirty="0">
              <a:solidFill>
                <a:srgbClr val="0F3053"/>
              </a:solidFill>
              <a:latin typeface="微软雅黑" panose="020B0503020204020204" charset="-122"/>
              <a:ea typeface="微软雅黑" panose="020B0503020204020204" charset="-122"/>
              <a:cs typeface="+mn-cs"/>
              <a:sym typeface="微软雅黑" panose="020B0503020204020204" charset="-122"/>
            </a:endParaRPr>
          </a:p>
        </p:txBody>
      </p:sp>
      <p:sp>
        <p:nvSpPr>
          <p:cNvPr id="2" name="文本框 1"/>
          <p:cNvSpPr txBox="1"/>
          <p:nvPr/>
        </p:nvSpPr>
        <p:spPr>
          <a:xfrm>
            <a:off x="956310" y="1130300"/>
            <a:ext cx="10218420" cy="4799965"/>
          </a:xfrm>
          <a:prstGeom prst="rect">
            <a:avLst/>
          </a:prstGeom>
          <a:noFill/>
        </p:spPr>
        <p:txBody>
          <a:bodyPr wrap="square" rtlCol="0" anchor="t">
            <a:spAutoFit/>
          </a:bodyPr>
          <a:lstStyle/>
          <a:p>
            <a:pPr marL="228600" indent="-228600" algn="l" defTabSz="914400"/>
            <a:r>
              <a:rPr lang="en-US" altLang="zh-CN" b="1" dirty="0">
                <a:solidFill>
                  <a:srgbClr val="0F3053"/>
                </a:solidFill>
                <a:latin typeface="微软雅黑" panose="020B0503020204020204" charset="-122"/>
                <a:ea typeface="微软雅黑" panose="020B0503020204020204" charset="-122"/>
                <a:sym typeface="微软雅黑" panose="020B0503020204020204" charset="-122"/>
              </a:rPr>
              <a:t> </a:t>
            </a:r>
            <a:r>
              <a:rPr lang="en-US" altLang="zh-CN" b="1" dirty="0">
                <a:solidFill>
                  <a:schemeClr val="tx1"/>
                </a:solidFill>
                <a:latin typeface="微软雅黑" panose="020B0503020204020204" charset="-122"/>
                <a:ea typeface="微软雅黑" panose="020B0503020204020204" charset="-122"/>
                <a:sym typeface="微软雅黑" panose="020B0503020204020204" charset="-122"/>
              </a:rPr>
              <a:t>2</a:t>
            </a:r>
            <a:r>
              <a:rPr lang="en-US" b="1" dirty="0">
                <a:solidFill>
                  <a:schemeClr val="tx1"/>
                </a:solidFill>
                <a:latin typeface="微软雅黑" panose="020B0503020204020204" charset="-122"/>
                <a:ea typeface="微软雅黑" panose="020B0503020204020204" charset="-122"/>
                <a:sym typeface="微软雅黑" panose="020B0503020204020204" charset="-122"/>
              </a:rPr>
              <a:t>xx</a:t>
            </a:r>
            <a:r>
              <a:rPr lang="zh-CN" altLang="en-US" b="1" dirty="0">
                <a:solidFill>
                  <a:schemeClr val="tx1"/>
                </a:solidFill>
                <a:latin typeface="微软雅黑" panose="020B0503020204020204" charset="-122"/>
                <a:ea typeface="微软雅黑" panose="020B0503020204020204" charset="-122"/>
                <a:sym typeface="微软雅黑" panose="020B0503020204020204" charset="-122"/>
              </a:rPr>
              <a:t>公司</a:t>
            </a:r>
            <a:endParaRPr lang="zh-CN" altLang="en-US" b="1" kern="1200" dirty="0">
              <a:solidFill>
                <a:schemeClr val="tx1"/>
              </a:solidFill>
              <a:latin typeface="微软雅黑" panose="020B0503020204020204" charset="-122"/>
              <a:ea typeface="微软雅黑" panose="020B0503020204020204" charset="-122"/>
              <a:cs typeface="+mn-cs"/>
              <a:sym typeface="微软雅黑" panose="020B0503020204020204" charset="-122"/>
            </a:endParaRPr>
          </a:p>
          <a:p>
            <a:pPr marL="228600" indent="-228600" algn="l" defTabSz="914400">
              <a:buChar char="•"/>
            </a:pPr>
            <a:endParaRPr lang="zh-CN" altLang="en-US" kern="1200" dirty="0">
              <a:solidFill>
                <a:schemeClr val="tx1"/>
              </a:solidFill>
              <a:latin typeface="微软雅黑" panose="020B0503020204020204" charset="-122"/>
              <a:ea typeface="微软雅黑" panose="020B0503020204020204" charset="-122"/>
              <a:cs typeface="+mn-cs"/>
              <a:sym typeface="微软雅黑" panose="020B0503020204020204" charset="-122"/>
            </a:endParaRPr>
          </a:p>
          <a:p>
            <a:pPr marL="228600" indent="-228600" algn="l" defTabSz="914400"/>
            <a:r>
              <a:rPr lang="zh-CN" altLang="en-US" dirty="0">
                <a:solidFill>
                  <a:schemeClr val="tx1"/>
                </a:solidFill>
                <a:latin typeface="微软雅黑" panose="020B0503020204020204" charset="-122"/>
                <a:ea typeface="微软雅黑" panose="020B0503020204020204" charset="-122"/>
                <a:sym typeface="微软雅黑" panose="020B0503020204020204" charset="-122"/>
              </a:rPr>
              <a:t>（</a:t>
            </a:r>
            <a:r>
              <a:rPr lang="en-US" altLang="zh-CN" dirty="0">
                <a:solidFill>
                  <a:schemeClr val="tx1"/>
                </a:solidFill>
                <a:latin typeface="微软雅黑" panose="020B0503020204020204" charset="-122"/>
                <a:ea typeface="微软雅黑" panose="020B0503020204020204" charset="-122"/>
                <a:sym typeface="微软雅黑" panose="020B0503020204020204" charset="-122"/>
              </a:rPr>
              <a:t>1</a:t>
            </a:r>
            <a:r>
              <a:rPr lang="zh-CN" altLang="en-US" dirty="0">
                <a:solidFill>
                  <a:schemeClr val="tx1"/>
                </a:solidFill>
                <a:latin typeface="微软雅黑" panose="020B0503020204020204" charset="-122"/>
                <a:ea typeface="微软雅黑" panose="020B0503020204020204" charset="-122"/>
                <a:sym typeface="微软雅黑" panose="020B0503020204020204" charset="-122"/>
              </a:rPr>
              <a:t>）未严格遵守相关安全生产规章制度和操作规程。</a:t>
            </a:r>
            <a:r>
              <a:rPr lang="zh-CN" altLang="en-US" b="1" dirty="0">
                <a:solidFill>
                  <a:srgbClr val="C00000"/>
                </a:solidFill>
                <a:latin typeface="微软雅黑" panose="020B0503020204020204" charset="-122"/>
                <a:ea typeface="微软雅黑" panose="020B0503020204020204" charset="-122"/>
                <a:sym typeface="微软雅黑" panose="020B0503020204020204" charset="-122"/>
              </a:rPr>
              <a:t>现场气体检测人员未按规范进行受限空间气体检测工作；管理人员在确定作业内容发生重大变化后，未按规定修订检修通知单；未及时通知承包商修改施工方案；在作业内容发生重大变化，施工方案未做相应修订的情况下仍安排承包商实施浮盘拆除工作。</a:t>
            </a:r>
            <a:endParaRPr lang="zh-CN" altLang="en-US" b="1" kern="1200" dirty="0">
              <a:solidFill>
                <a:srgbClr val="C00000"/>
              </a:solidFill>
              <a:latin typeface="微软雅黑" panose="020B0503020204020204" charset="-122"/>
              <a:ea typeface="微软雅黑" panose="020B0503020204020204" charset="-122"/>
              <a:cs typeface="+mn-cs"/>
              <a:sym typeface="微软雅黑" panose="020B0503020204020204" charset="-122"/>
            </a:endParaRPr>
          </a:p>
          <a:p>
            <a:pPr marL="228600" indent="-228600" algn="l" defTabSz="914400" eaLnBrk="0" hangingPunct="0">
              <a:buChar char="•"/>
            </a:pPr>
            <a:endParaRPr lang="zh-CN" altLang="en-US" kern="1200" dirty="0">
              <a:solidFill>
                <a:srgbClr val="0F3053"/>
              </a:solidFill>
              <a:latin typeface="微软雅黑" panose="020B0503020204020204" charset="-122"/>
              <a:ea typeface="微软雅黑" panose="020B0503020204020204" charset="-122"/>
              <a:cs typeface="+mn-cs"/>
              <a:sym typeface="微软雅黑" panose="020B0503020204020204" charset="-122"/>
            </a:endParaRPr>
          </a:p>
          <a:p>
            <a:pPr marL="228600" indent="-228600" algn="l" defTabSz="914400" eaLnBrk="0" hangingPunct="0"/>
            <a:r>
              <a:rPr lang="zh-CN" altLang="en-US" dirty="0">
                <a:solidFill>
                  <a:schemeClr val="tx1"/>
                </a:solidFill>
                <a:latin typeface="微软雅黑" panose="020B0503020204020204" charset="-122"/>
                <a:ea typeface="微软雅黑" panose="020B0503020204020204" charset="-122"/>
                <a:sym typeface="微软雅黑" panose="020B0503020204020204" charset="-122"/>
              </a:rPr>
              <a:t>（2）管理人员履职不力。现场管理人员未认真检查、督促气体检测人员按规范开展气体检测工作，未检查、督促作业人员按要求落实个人防护措施和使用防爆工器具；相关管理人员在知道作业内容发生重大变化且施工方案未做变更的情况下，未及时要求停止作业；</a:t>
            </a:r>
            <a:r>
              <a:rPr lang="zh-CN" altLang="en-US" b="1" dirty="0">
                <a:solidFill>
                  <a:srgbClr val="C00000"/>
                </a:solidFill>
                <a:latin typeface="微软雅黑" panose="020B0503020204020204" charset="-122"/>
                <a:ea typeface="微软雅黑" panose="020B0503020204020204" charset="-122"/>
                <a:sym typeface="微软雅黑" panose="020B0503020204020204" charset="-122"/>
              </a:rPr>
              <a:t>作业现场气体检测仪伸缩杆配置不到位；部门负责人对管理人员未认真履行作业票签发工作、作业内容发生重大变化后未及时修改施工</a:t>
            </a:r>
            <a:r>
              <a:rPr lang="zh-CN" altLang="en-US" dirty="0">
                <a:solidFill>
                  <a:schemeClr val="tx1"/>
                </a:solidFill>
                <a:latin typeface="微软雅黑" panose="020B0503020204020204" charset="-122"/>
                <a:ea typeface="微软雅黑" panose="020B0503020204020204" charset="-122"/>
                <a:sym typeface="微软雅黑" panose="020B0503020204020204" charset="-122"/>
              </a:rPr>
              <a:t>方案的情况失察。</a:t>
            </a:r>
            <a:endParaRPr lang="zh-CN" altLang="en-US" kern="1200" dirty="0">
              <a:solidFill>
                <a:schemeClr val="tx1"/>
              </a:solidFill>
              <a:latin typeface="微软雅黑" panose="020B0503020204020204" charset="-122"/>
              <a:ea typeface="微软雅黑" panose="020B0503020204020204" charset="-122"/>
              <a:cs typeface="+mn-cs"/>
              <a:sym typeface="微软雅黑" panose="020B0503020204020204" charset="-122"/>
            </a:endParaRPr>
          </a:p>
          <a:p>
            <a:pPr marL="228600" indent="-228600" algn="l" defTabSz="914400" eaLnBrk="0" hangingPunct="0">
              <a:buChar char="•"/>
            </a:pPr>
            <a:endParaRPr lang="zh-CN" altLang="en-US" kern="1200" dirty="0">
              <a:solidFill>
                <a:srgbClr val="0F3053"/>
              </a:solidFill>
              <a:latin typeface="微软雅黑" panose="020B0503020204020204" charset="-122"/>
              <a:ea typeface="微软雅黑" panose="020B0503020204020204" charset="-122"/>
              <a:cs typeface="+mn-cs"/>
              <a:sym typeface="微软雅黑" panose="020B0503020204020204" charset="-122"/>
            </a:endParaRPr>
          </a:p>
          <a:p>
            <a:pPr marL="228600" indent="-228600" algn="l" defTabSz="914400" eaLnBrk="0" hangingPunct="0"/>
            <a:r>
              <a:rPr lang="zh-CN" altLang="en-US" dirty="0">
                <a:solidFill>
                  <a:schemeClr val="tx1"/>
                </a:solidFill>
                <a:latin typeface="微软雅黑" panose="020B0503020204020204" charset="-122"/>
                <a:ea typeface="微软雅黑" panose="020B0503020204020204" charset="-122"/>
                <a:sym typeface="微软雅黑" panose="020B0503020204020204" charset="-122"/>
              </a:rPr>
              <a:t>（</a:t>
            </a:r>
            <a:r>
              <a:rPr lang="en-US" altLang="zh-CN" dirty="0">
                <a:solidFill>
                  <a:schemeClr val="tx1"/>
                </a:solidFill>
                <a:latin typeface="微软雅黑" panose="020B0503020204020204" charset="-122"/>
                <a:ea typeface="微软雅黑" panose="020B0503020204020204" charset="-122"/>
                <a:sym typeface="微软雅黑" panose="020B0503020204020204" charset="-122"/>
              </a:rPr>
              <a:t>3</a:t>
            </a:r>
            <a:r>
              <a:rPr lang="zh-CN" altLang="en-US" dirty="0">
                <a:solidFill>
                  <a:schemeClr val="tx1"/>
                </a:solidFill>
                <a:latin typeface="微软雅黑" panose="020B0503020204020204" charset="-122"/>
                <a:ea typeface="微软雅黑" panose="020B0503020204020204" charset="-122"/>
                <a:sym typeface="微软雅黑" panose="020B0503020204020204" charset="-122"/>
              </a:rPr>
              <a:t>）安全风险管理缺失、专业管理缺位、特殊作业管理流于形式。未能认真督促、检查本单位安全生产工作，及时消除生产安全事故隐患；未能督促从业人员严格执行单位安全生产规章制度和安全操作规程</a:t>
            </a:r>
            <a:r>
              <a:rPr lang="zh-CN" altLang="en-US" dirty="0">
                <a:solidFill>
                  <a:srgbClr val="0F3053"/>
                </a:solidFill>
                <a:latin typeface="微软雅黑" panose="020B0503020204020204" charset="-122"/>
                <a:ea typeface="微软雅黑" panose="020B0503020204020204" charset="-122"/>
                <a:sym typeface="微软雅黑" panose="020B0503020204020204" charset="-122"/>
              </a:rPr>
              <a:t>；</a:t>
            </a:r>
            <a:r>
              <a:rPr lang="zh-CN" altLang="en-US" b="1" dirty="0">
                <a:solidFill>
                  <a:srgbClr val="C00000"/>
                </a:solidFill>
                <a:latin typeface="微软雅黑" panose="020B0503020204020204" charset="-122"/>
                <a:ea typeface="微软雅黑" panose="020B0503020204020204" charset="-122"/>
                <a:sym typeface="微软雅黑" panose="020B0503020204020204" charset="-122"/>
              </a:rPr>
              <a:t>未按管理部门的要求，将检修计划向上海化学工业区管委会报备。</a:t>
            </a:r>
            <a:endParaRPr lang="zh-CN" altLang="en-US" b="1" kern="1200" dirty="0">
              <a:solidFill>
                <a:srgbClr val="C00000"/>
              </a:solidFill>
              <a:latin typeface="微软雅黑" panose="020B0503020204020204" charset="-122"/>
              <a:ea typeface="微软雅黑" panose="020B0503020204020204" charset="-122"/>
              <a:cs typeface="+mn-cs"/>
              <a:sym typeface="微软雅黑" panose="020B0503020204020204" charset="-122"/>
            </a:endParaRPr>
          </a:p>
          <a:p>
            <a:pPr marL="228600" indent="-228600" algn="l" defTabSz="914400">
              <a:buChar char="•"/>
            </a:pPr>
            <a:endParaRPr lang="zh-CN" altLang="en-US"/>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 </a:t>
            </a:r>
            <a:endParaRPr lang="en-US" altLang="zh-CN"/>
          </a:p>
        </p:txBody>
      </p:sp>
      <p:sp>
        <p:nvSpPr>
          <p:cNvPr id="3" name="内容占位符 2"/>
          <p:cNvSpPr>
            <a:spLocks noGrp="1"/>
          </p:cNvSpPr>
          <p:nvPr>
            <p:ph idx="1"/>
          </p:nvPr>
        </p:nvSpPr>
        <p:spPr>
          <a:xfrm>
            <a:off x="3312795" y="2485390"/>
            <a:ext cx="7950835" cy="4250055"/>
          </a:xfrm>
        </p:spPr>
        <p:txBody>
          <a:bodyPr/>
          <a:p>
            <a:pPr marL="0" indent="0">
              <a:buNone/>
            </a:pPr>
            <a:r>
              <a:rPr lang="zh-CN" altLang="en-US" sz="4000" b="1" dirty="0">
                <a:latin typeface="微软雅黑" panose="020B0503020204020204" charset="-122"/>
                <a:ea typeface="微软雅黑" panose="020B0503020204020204" charset="-122"/>
                <a:sym typeface="+mn-ea"/>
              </a:rPr>
              <a:t>“1·5”较大爆炸事故</a:t>
            </a:r>
            <a:endParaRPr lang="zh-CN" altLang="en-US" sz="4000" b="1" dirty="0">
              <a:solidFill>
                <a:schemeClr val="tx1"/>
              </a:solidFill>
              <a:latin typeface="微软雅黑" panose="020B0503020204020204" charset="-122"/>
              <a:ea typeface="微软雅黑" panose="020B0503020204020204" charset="-122"/>
            </a:endParaRPr>
          </a:p>
          <a:p>
            <a:pPr lvl="6"/>
            <a:endParaRPr lang="zh-CN" altLang="en-US" sz="4000" b="1" dirty="0">
              <a:latin typeface="微软雅黑" panose="020B0503020204020204" charset="-122"/>
              <a:ea typeface="微软雅黑" panose="020B0503020204020204" charset="-122"/>
            </a:endParaRPr>
          </a:p>
        </p:txBody>
      </p:sp>
      <p:grpSp>
        <p:nvGrpSpPr>
          <p:cNvPr id="88" name="组合 87"/>
          <p:cNvGrpSpPr/>
          <p:nvPr/>
        </p:nvGrpSpPr>
        <p:grpSpPr>
          <a:xfrm>
            <a:off x="1548765" y="2149475"/>
            <a:ext cx="1423035" cy="1256665"/>
            <a:chOff x="6782426" y="5362065"/>
            <a:chExt cx="928740" cy="928740"/>
          </a:xfrm>
        </p:grpSpPr>
        <p:grpSp>
          <p:nvGrpSpPr>
            <p:cNvPr id="89" name="组合 88"/>
            <p:cNvGrpSpPr/>
            <p:nvPr/>
          </p:nvGrpSpPr>
          <p:grpSpPr>
            <a:xfrm>
              <a:off x="6782426" y="5362065"/>
              <a:ext cx="928740" cy="928740"/>
              <a:chOff x="6585478" y="1661232"/>
              <a:chExt cx="928740" cy="928740"/>
            </a:xfrm>
          </p:grpSpPr>
          <p:sp>
            <p:nvSpPr>
              <p:cNvPr id="91" name="椭圆 90"/>
              <p:cNvSpPr/>
              <p:nvPr/>
            </p:nvSpPr>
            <p:spPr>
              <a:xfrm>
                <a:off x="6585478" y="1661232"/>
                <a:ext cx="928740" cy="928740"/>
              </a:xfrm>
              <a:prstGeom prst="ellipse">
                <a:avLst/>
              </a:prstGeom>
              <a:gradFill flip="none" rotWithShape="1">
                <a:gsLst>
                  <a:gs pos="0">
                    <a:schemeClr val="bg1"/>
                  </a:gs>
                  <a:gs pos="100000">
                    <a:schemeClr val="bg1">
                      <a:lumMod val="85000"/>
                    </a:schemeClr>
                  </a:gs>
                </a:gsLst>
                <a:lin ang="5400000" scaled="1"/>
                <a:tileRect/>
              </a:gradFill>
              <a:ln w="19050">
                <a:gradFill>
                  <a:gsLst>
                    <a:gs pos="0">
                      <a:schemeClr val="bg1"/>
                    </a:gs>
                    <a:gs pos="100000">
                      <a:schemeClr val="bg1">
                        <a:lumMod val="75000"/>
                      </a:schemeClr>
                    </a:gs>
                  </a:gsLst>
                  <a:lin ang="5400000" scaled="1"/>
                </a:gradFill>
              </a:ln>
              <a:effectLst>
                <a:outerShdw blurRad="279400" dist="152400" dir="2700000" sx="102000" sy="102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20"/>
              </a:p>
            </p:txBody>
          </p:sp>
          <p:sp>
            <p:nvSpPr>
              <p:cNvPr id="92" name="圆角矩形 96"/>
              <p:cNvSpPr/>
              <p:nvPr/>
            </p:nvSpPr>
            <p:spPr>
              <a:xfrm>
                <a:off x="6706336" y="1782090"/>
                <a:ext cx="687025" cy="687025"/>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20"/>
              </a:p>
            </p:txBody>
          </p:sp>
        </p:grpSp>
        <p:sp>
          <p:nvSpPr>
            <p:cNvPr id="90" name="Freeform 12"/>
            <p:cNvSpPr>
              <a:spLocks noEditPoints="1"/>
            </p:cNvSpPr>
            <p:nvPr/>
          </p:nvSpPr>
          <p:spPr bwMode="auto">
            <a:xfrm>
              <a:off x="7094092" y="5712988"/>
              <a:ext cx="305515" cy="227718"/>
            </a:xfrm>
            <a:custGeom>
              <a:avLst/>
              <a:gdLst>
                <a:gd name="T0" fmla="*/ 201 w 983"/>
                <a:gd name="T1" fmla="*/ 386 h 731"/>
                <a:gd name="T2" fmla="*/ 359 w 983"/>
                <a:gd name="T3" fmla="*/ 110 h 731"/>
                <a:gd name="T4" fmla="*/ 398 w 983"/>
                <a:gd name="T5" fmla="*/ 64 h 731"/>
                <a:gd name="T6" fmla="*/ 759 w 983"/>
                <a:gd name="T7" fmla="*/ 93 h 731"/>
                <a:gd name="T8" fmla="*/ 738 w 983"/>
                <a:gd name="T9" fmla="*/ 49 h 731"/>
                <a:gd name="T10" fmla="*/ 821 w 983"/>
                <a:gd name="T11" fmla="*/ 24 h 731"/>
                <a:gd name="T12" fmla="*/ 877 w 983"/>
                <a:gd name="T13" fmla="*/ 27 h 731"/>
                <a:gd name="T14" fmla="*/ 859 w 983"/>
                <a:gd name="T15" fmla="*/ 109 h 731"/>
                <a:gd name="T16" fmla="*/ 830 w 983"/>
                <a:gd name="T17" fmla="*/ 154 h 731"/>
                <a:gd name="T18" fmla="*/ 623 w 983"/>
                <a:gd name="T19" fmla="*/ 344 h 731"/>
                <a:gd name="T20" fmla="*/ 622 w 983"/>
                <a:gd name="T21" fmla="*/ 345 h 731"/>
                <a:gd name="T22" fmla="*/ 952 w 983"/>
                <a:gd name="T23" fmla="*/ 670 h 731"/>
                <a:gd name="T24" fmla="*/ 952 w 983"/>
                <a:gd name="T25" fmla="*/ 731 h 731"/>
                <a:gd name="T26" fmla="*/ 763 w 983"/>
                <a:gd name="T27" fmla="*/ 731 h 731"/>
                <a:gd name="T28" fmla="*/ 558 w 983"/>
                <a:gd name="T29" fmla="*/ 731 h 731"/>
                <a:gd name="T30" fmla="*/ 353 w 983"/>
                <a:gd name="T31" fmla="*/ 731 h 731"/>
                <a:gd name="T32" fmla="*/ 148 w 983"/>
                <a:gd name="T33" fmla="*/ 731 h 731"/>
                <a:gd name="T34" fmla="*/ 0 w 983"/>
                <a:gd name="T35" fmla="*/ 701 h 731"/>
                <a:gd name="T36" fmla="*/ 31 w 983"/>
                <a:gd name="T37" fmla="*/ 0 h 731"/>
                <a:gd name="T38" fmla="*/ 62 w 983"/>
                <a:gd name="T39" fmla="*/ 670 h 731"/>
                <a:gd name="T40" fmla="*/ 148 w 983"/>
                <a:gd name="T41" fmla="*/ 530 h 731"/>
                <a:gd name="T42" fmla="*/ 236 w 983"/>
                <a:gd name="T43" fmla="*/ 499 h 731"/>
                <a:gd name="T44" fmla="*/ 267 w 983"/>
                <a:gd name="T45" fmla="*/ 670 h 731"/>
                <a:gd name="T46" fmla="*/ 353 w 983"/>
                <a:gd name="T47" fmla="*/ 316 h 731"/>
                <a:gd name="T48" fmla="*/ 441 w 983"/>
                <a:gd name="T49" fmla="*/ 286 h 731"/>
                <a:gd name="T50" fmla="*/ 472 w 983"/>
                <a:gd name="T51" fmla="*/ 670 h 731"/>
                <a:gd name="T52" fmla="*/ 558 w 983"/>
                <a:gd name="T53" fmla="*/ 421 h 731"/>
                <a:gd name="T54" fmla="*/ 646 w 983"/>
                <a:gd name="T55" fmla="*/ 390 h 731"/>
                <a:gd name="T56" fmla="*/ 677 w 983"/>
                <a:gd name="T57" fmla="*/ 670 h 731"/>
                <a:gd name="T58" fmla="*/ 763 w 983"/>
                <a:gd name="T59" fmla="*/ 245 h 731"/>
                <a:gd name="T60" fmla="*/ 851 w 983"/>
                <a:gd name="T61" fmla="*/ 214 h 731"/>
                <a:gd name="T62" fmla="*/ 881 w 983"/>
                <a:gd name="T63" fmla="*/ 670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83" h="731">
                  <a:moveTo>
                    <a:pt x="404" y="154"/>
                  </a:moveTo>
                  <a:lnTo>
                    <a:pt x="201" y="386"/>
                  </a:lnTo>
                  <a:lnTo>
                    <a:pt x="153" y="345"/>
                  </a:lnTo>
                  <a:lnTo>
                    <a:pt x="359" y="110"/>
                  </a:lnTo>
                  <a:lnTo>
                    <a:pt x="359" y="110"/>
                  </a:lnTo>
                  <a:lnTo>
                    <a:pt x="398" y="64"/>
                  </a:lnTo>
                  <a:lnTo>
                    <a:pt x="616" y="255"/>
                  </a:lnTo>
                  <a:lnTo>
                    <a:pt x="759" y="93"/>
                  </a:lnTo>
                  <a:lnTo>
                    <a:pt x="734" y="71"/>
                  </a:lnTo>
                  <a:cubicBezTo>
                    <a:pt x="724" y="63"/>
                    <a:pt x="726" y="53"/>
                    <a:pt x="738" y="49"/>
                  </a:cubicBezTo>
                  <a:lnTo>
                    <a:pt x="777" y="37"/>
                  </a:lnTo>
                  <a:cubicBezTo>
                    <a:pt x="789" y="34"/>
                    <a:pt x="809" y="27"/>
                    <a:pt x="821" y="24"/>
                  </a:cubicBezTo>
                  <a:lnTo>
                    <a:pt x="860" y="12"/>
                  </a:lnTo>
                  <a:cubicBezTo>
                    <a:pt x="872" y="8"/>
                    <a:pt x="880" y="15"/>
                    <a:pt x="877" y="27"/>
                  </a:cubicBezTo>
                  <a:lnTo>
                    <a:pt x="869" y="65"/>
                  </a:lnTo>
                  <a:cubicBezTo>
                    <a:pt x="866" y="77"/>
                    <a:pt x="862" y="97"/>
                    <a:pt x="859" y="109"/>
                  </a:cubicBezTo>
                  <a:lnTo>
                    <a:pt x="851" y="147"/>
                  </a:lnTo>
                  <a:cubicBezTo>
                    <a:pt x="849" y="159"/>
                    <a:pt x="839" y="162"/>
                    <a:pt x="830" y="154"/>
                  </a:cubicBezTo>
                  <a:lnTo>
                    <a:pt x="807" y="134"/>
                  </a:lnTo>
                  <a:lnTo>
                    <a:pt x="623" y="344"/>
                  </a:lnTo>
                  <a:lnTo>
                    <a:pt x="623" y="344"/>
                  </a:lnTo>
                  <a:lnTo>
                    <a:pt x="622" y="345"/>
                  </a:lnTo>
                  <a:lnTo>
                    <a:pt x="404" y="154"/>
                  </a:lnTo>
                  <a:close/>
                  <a:moveTo>
                    <a:pt x="952" y="670"/>
                  </a:moveTo>
                  <a:cubicBezTo>
                    <a:pt x="969" y="670"/>
                    <a:pt x="983" y="684"/>
                    <a:pt x="983" y="701"/>
                  </a:cubicBezTo>
                  <a:cubicBezTo>
                    <a:pt x="983" y="718"/>
                    <a:pt x="969" y="731"/>
                    <a:pt x="952" y="731"/>
                  </a:cubicBezTo>
                  <a:lnTo>
                    <a:pt x="881" y="731"/>
                  </a:lnTo>
                  <a:lnTo>
                    <a:pt x="763" y="731"/>
                  </a:lnTo>
                  <a:lnTo>
                    <a:pt x="677" y="731"/>
                  </a:lnTo>
                  <a:lnTo>
                    <a:pt x="558" y="731"/>
                  </a:lnTo>
                  <a:lnTo>
                    <a:pt x="472" y="731"/>
                  </a:lnTo>
                  <a:lnTo>
                    <a:pt x="353" y="731"/>
                  </a:lnTo>
                  <a:lnTo>
                    <a:pt x="267" y="731"/>
                  </a:lnTo>
                  <a:lnTo>
                    <a:pt x="148" y="731"/>
                  </a:lnTo>
                  <a:lnTo>
                    <a:pt x="32" y="731"/>
                  </a:lnTo>
                  <a:cubicBezTo>
                    <a:pt x="14" y="731"/>
                    <a:pt x="0" y="718"/>
                    <a:pt x="0" y="701"/>
                  </a:cubicBezTo>
                  <a:lnTo>
                    <a:pt x="0" y="31"/>
                  </a:lnTo>
                  <a:cubicBezTo>
                    <a:pt x="0" y="14"/>
                    <a:pt x="14" y="0"/>
                    <a:pt x="31" y="0"/>
                  </a:cubicBezTo>
                  <a:cubicBezTo>
                    <a:pt x="48" y="0"/>
                    <a:pt x="62" y="14"/>
                    <a:pt x="62" y="31"/>
                  </a:cubicBezTo>
                  <a:lnTo>
                    <a:pt x="62" y="670"/>
                  </a:lnTo>
                  <a:lnTo>
                    <a:pt x="148" y="670"/>
                  </a:lnTo>
                  <a:lnTo>
                    <a:pt x="148" y="530"/>
                  </a:lnTo>
                  <a:cubicBezTo>
                    <a:pt x="148" y="513"/>
                    <a:pt x="162" y="499"/>
                    <a:pt x="179" y="499"/>
                  </a:cubicBezTo>
                  <a:lnTo>
                    <a:pt x="236" y="499"/>
                  </a:lnTo>
                  <a:cubicBezTo>
                    <a:pt x="253" y="499"/>
                    <a:pt x="267" y="513"/>
                    <a:pt x="267" y="530"/>
                  </a:cubicBezTo>
                  <a:lnTo>
                    <a:pt x="267" y="670"/>
                  </a:lnTo>
                  <a:lnTo>
                    <a:pt x="353" y="670"/>
                  </a:lnTo>
                  <a:lnTo>
                    <a:pt x="353" y="316"/>
                  </a:lnTo>
                  <a:cubicBezTo>
                    <a:pt x="353" y="299"/>
                    <a:pt x="367" y="286"/>
                    <a:pt x="384" y="286"/>
                  </a:cubicBezTo>
                  <a:lnTo>
                    <a:pt x="441" y="286"/>
                  </a:lnTo>
                  <a:cubicBezTo>
                    <a:pt x="458" y="286"/>
                    <a:pt x="472" y="299"/>
                    <a:pt x="472" y="316"/>
                  </a:cubicBezTo>
                  <a:lnTo>
                    <a:pt x="472" y="670"/>
                  </a:lnTo>
                  <a:lnTo>
                    <a:pt x="558" y="670"/>
                  </a:lnTo>
                  <a:lnTo>
                    <a:pt x="558" y="421"/>
                  </a:lnTo>
                  <a:cubicBezTo>
                    <a:pt x="558" y="404"/>
                    <a:pt x="572" y="390"/>
                    <a:pt x="589" y="390"/>
                  </a:cubicBezTo>
                  <a:lnTo>
                    <a:pt x="646" y="390"/>
                  </a:lnTo>
                  <a:cubicBezTo>
                    <a:pt x="663" y="390"/>
                    <a:pt x="677" y="404"/>
                    <a:pt x="677" y="421"/>
                  </a:cubicBezTo>
                  <a:lnTo>
                    <a:pt x="677" y="670"/>
                  </a:lnTo>
                  <a:lnTo>
                    <a:pt x="763" y="670"/>
                  </a:lnTo>
                  <a:lnTo>
                    <a:pt x="763" y="245"/>
                  </a:lnTo>
                  <a:cubicBezTo>
                    <a:pt x="763" y="228"/>
                    <a:pt x="776" y="214"/>
                    <a:pt x="793" y="214"/>
                  </a:cubicBezTo>
                  <a:lnTo>
                    <a:pt x="851" y="214"/>
                  </a:lnTo>
                  <a:cubicBezTo>
                    <a:pt x="868" y="214"/>
                    <a:pt x="881" y="228"/>
                    <a:pt x="881" y="245"/>
                  </a:cubicBezTo>
                  <a:lnTo>
                    <a:pt x="881" y="670"/>
                  </a:lnTo>
                  <a:lnTo>
                    <a:pt x="952" y="670"/>
                  </a:lnTo>
                  <a:close/>
                </a:path>
              </a:pathLst>
            </a:custGeom>
            <a:solidFill>
              <a:srgbClr val="FFFFFF"/>
            </a:solidFill>
            <a:ln>
              <a:noFill/>
            </a:ln>
          </p:spPr>
          <p:txBody>
            <a:bodyPr vert="horz" wrap="square" lIns="89605" tIns="44802" rIns="89605" bIns="44802" numCol="1" anchor="t" anchorCtr="0" compatLnSpc="1"/>
            <a:p>
              <a:endParaRPr lang="zh-CN" altLang="en-US" sz="1300">
                <a:solidFill>
                  <a:schemeClr val="accent2"/>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nodeType="withEffect">
                                  <p:stCondLst>
                                    <p:cond delay="750"/>
                                  </p:stCondLst>
                                  <p:childTnLst>
                                    <p:set>
                                      <p:cBhvr>
                                        <p:cTn id="6" dur="1" fill="hold">
                                          <p:stCondLst>
                                            <p:cond delay="0"/>
                                          </p:stCondLst>
                                        </p:cTn>
                                        <p:tgtEl>
                                          <p:spTgt spid="88"/>
                                        </p:tgtEl>
                                        <p:attrNameLst>
                                          <p:attrName>style.visibility</p:attrName>
                                        </p:attrNameLst>
                                      </p:cBhvr>
                                      <p:to>
                                        <p:strVal val="visible"/>
                                      </p:to>
                                    </p:set>
                                    <p:anim calcmode="lin" valueType="num">
                                      <p:cBhvr>
                                        <p:cTn id="7" dur="750" fill="hold"/>
                                        <p:tgtEl>
                                          <p:spTgt spid="88"/>
                                        </p:tgtEl>
                                        <p:attrNameLst>
                                          <p:attrName>ppt_w</p:attrName>
                                        </p:attrNameLst>
                                      </p:cBhvr>
                                      <p:tavLst>
                                        <p:tav tm="0">
                                          <p:val>
                                            <p:strVal val="4*#ppt_w"/>
                                          </p:val>
                                        </p:tav>
                                        <p:tav tm="100000">
                                          <p:val>
                                            <p:strVal val="#ppt_w"/>
                                          </p:val>
                                        </p:tav>
                                      </p:tavLst>
                                    </p:anim>
                                    <p:anim calcmode="lin" valueType="num">
                                      <p:cBhvr>
                                        <p:cTn id="8" dur="750" fill="hold"/>
                                        <p:tgtEl>
                                          <p:spTgt spid="88"/>
                                        </p:tgtEl>
                                        <p:attrNameLst>
                                          <p:attrName>ppt_h</p:attrName>
                                        </p:attrNameLst>
                                      </p:cBhvr>
                                      <p:tavLst>
                                        <p:tav tm="0">
                                          <p:val>
                                            <p:strVal val="4*#ppt_h"/>
                                          </p:val>
                                        </p:tav>
                                        <p:tav tm="100000">
                                          <p:val>
                                            <p:strVal val="#ppt_h"/>
                                          </p:val>
                                        </p:tav>
                                      </p:tavLst>
                                    </p:anim>
                                  </p:childTnLst>
                                </p:cTn>
                              </p:par>
                              <p:par>
                                <p:cTn id="9" presetID="26" presetClass="emph" presetSubtype="0" fill="hold" nodeType="withEffect">
                                  <p:stCondLst>
                                    <p:cond delay="750"/>
                                  </p:stCondLst>
                                  <p:childTnLst>
                                    <p:animEffect transition="out" filter="fade">
                                      <p:cBhvr>
                                        <p:cTn id="10" dur="500" tmFilter="0, 0; .2, .5; .8, .5; 1, 0"/>
                                        <p:tgtEl>
                                          <p:spTgt spid="88"/>
                                        </p:tgtEl>
                                      </p:cBhvr>
                                    </p:animEffect>
                                    <p:animScale>
                                      <p:cBhvr>
                                        <p:cTn id="11" dur="250" autoRev="1" fill="hold"/>
                                        <p:tgtEl>
                                          <p:spTgt spid="8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 </a:t>
            </a:r>
            <a:endParaRPr lang="en-US" altLang="zh-CN"/>
          </a:p>
        </p:txBody>
      </p:sp>
      <p:sp>
        <p:nvSpPr>
          <p:cNvPr id="3" name="内容占位符 2"/>
          <p:cNvSpPr>
            <a:spLocks noGrp="1"/>
          </p:cNvSpPr>
          <p:nvPr>
            <p:ph idx="1"/>
          </p:nvPr>
        </p:nvSpPr>
        <p:spPr/>
        <p:txBody>
          <a:bodyPr/>
          <a:p>
            <a:pPr marL="0" indent="0">
              <a:buNone/>
            </a:pPr>
            <a:r>
              <a:rPr lang="en-US" altLang="zh-CN"/>
              <a:t> </a:t>
            </a:r>
            <a:endParaRPr lang="en-US" altLang="zh-CN"/>
          </a:p>
        </p:txBody>
      </p:sp>
      <p:sp>
        <p:nvSpPr>
          <p:cNvPr id="100" name="文本框 99"/>
          <p:cNvSpPr txBox="1"/>
          <p:nvPr/>
        </p:nvSpPr>
        <p:spPr>
          <a:xfrm>
            <a:off x="2319655" y="1825625"/>
            <a:ext cx="8066405" cy="521970"/>
          </a:xfrm>
          <a:prstGeom prst="rect">
            <a:avLst/>
          </a:prstGeom>
          <a:noFill/>
          <a:ln w="9525">
            <a:noFill/>
          </a:ln>
        </p:spPr>
        <p:txBody>
          <a:bodyPr wrap="square">
            <a:spAutoFit/>
          </a:bodyPr>
          <a:p>
            <a:pPr indent="0"/>
            <a:r>
              <a:rPr lang="en-US" altLang="zh-CN" sz="2800" b="1">
                <a:solidFill>
                  <a:srgbClr val="0070C0"/>
                </a:solidFill>
              </a:rPr>
              <a:t>  </a:t>
            </a:r>
            <a:r>
              <a:rPr lang="zh-CN" altLang="en-US" sz="2400" b="1" dirty="0">
                <a:solidFill>
                  <a:schemeClr val="tx1"/>
                </a:solidFill>
                <a:latin typeface="微软雅黑" panose="020B0503020204020204" charset="-122"/>
                <a:ea typeface="微软雅黑" panose="020B0503020204020204" charset="-122"/>
              </a:rPr>
              <a:t>安阳市河南</a:t>
            </a:r>
            <a:r>
              <a:rPr lang="en-US" altLang="zh-CN" sz="2400" b="1" dirty="0">
                <a:solidFill>
                  <a:schemeClr val="tx1"/>
                </a:solidFill>
                <a:latin typeface="微软雅黑" panose="020B0503020204020204" charset="-122"/>
                <a:ea typeface="微软雅黑" panose="020B0503020204020204" charset="-122"/>
              </a:rPr>
              <a:t>xx</a:t>
            </a:r>
            <a:r>
              <a:rPr lang="zh-CN" altLang="en-US" sz="2400" b="1" dirty="0">
                <a:solidFill>
                  <a:schemeClr val="tx1"/>
                </a:solidFill>
                <a:latin typeface="微软雅黑" panose="020B0503020204020204" charset="-122"/>
                <a:ea typeface="微软雅黑" panose="020B0503020204020204" charset="-122"/>
              </a:rPr>
              <a:t>化工有限公司“1·5”较大爆炸事故</a:t>
            </a:r>
            <a:endParaRPr lang="zh-CN" altLang="en-US" sz="2400" b="1" dirty="0">
              <a:solidFill>
                <a:schemeClr val="tx1"/>
              </a:solidFill>
              <a:latin typeface="微软雅黑" panose="020B0503020204020204" charset="-122"/>
              <a:ea typeface="微软雅黑" panose="020B0503020204020204" charset="-122"/>
            </a:endParaRPr>
          </a:p>
        </p:txBody>
      </p:sp>
      <p:sp>
        <p:nvSpPr>
          <p:cNvPr id="8" name="文本框 7"/>
          <p:cNvSpPr txBox="1"/>
          <p:nvPr/>
        </p:nvSpPr>
        <p:spPr>
          <a:xfrm>
            <a:off x="2319655" y="3094355"/>
            <a:ext cx="8065770" cy="1260475"/>
          </a:xfrm>
          <a:prstGeom prst="rect">
            <a:avLst/>
          </a:prstGeom>
          <a:noFill/>
          <a:ln w="9525">
            <a:noFill/>
          </a:ln>
        </p:spPr>
        <p:txBody>
          <a:bodyPr wrap="square">
            <a:spAutoFit/>
          </a:bodyPr>
          <a:p>
            <a:pPr algn="l">
              <a:buClrTx/>
              <a:buSzTx/>
              <a:buFontTx/>
            </a:pPr>
            <a:r>
              <a:rPr lang="en-US" altLang="zh-CN" sz="2800">
                <a:solidFill>
                  <a:schemeClr val="tx1"/>
                </a:solidFill>
              </a:rPr>
              <a:t>    </a:t>
            </a:r>
            <a:r>
              <a:rPr lang="zh-CN" altLang="en-US" sz="2400" dirty="0">
                <a:solidFill>
                  <a:schemeClr val="tx1"/>
                </a:solidFill>
                <a:latin typeface="微软雅黑" panose="020B0503020204020204" charset="-122"/>
                <a:ea typeface="微软雅黑" panose="020B0503020204020204" charset="-122"/>
              </a:rPr>
              <a:t>2022年1月5日14时08分22秒，河南</a:t>
            </a:r>
            <a:r>
              <a:rPr lang="en-US" altLang="zh-CN" sz="2400" dirty="0">
                <a:solidFill>
                  <a:schemeClr val="tx1"/>
                </a:solidFill>
                <a:latin typeface="微软雅黑" panose="020B0503020204020204" charset="-122"/>
                <a:ea typeface="微软雅黑" panose="020B0503020204020204" charset="-122"/>
              </a:rPr>
              <a:t>xx</a:t>
            </a:r>
            <a:r>
              <a:rPr lang="zh-CN" altLang="en-US" sz="2400" dirty="0">
                <a:solidFill>
                  <a:schemeClr val="tx1"/>
                </a:solidFill>
                <a:latin typeface="微软雅黑" panose="020B0503020204020204" charset="-122"/>
                <a:ea typeface="微软雅黑" panose="020B0503020204020204" charset="-122"/>
              </a:rPr>
              <a:t>化工有限公司</a:t>
            </a:r>
            <a:r>
              <a:rPr lang="en-US" altLang="zh-CN" sz="2400" dirty="0">
                <a:solidFill>
                  <a:schemeClr val="tx1"/>
                </a:solidFill>
                <a:latin typeface="微软雅黑" panose="020B0503020204020204" charset="-122"/>
                <a:ea typeface="微软雅黑" panose="020B0503020204020204" charset="-122"/>
              </a:rPr>
              <a:t> </a:t>
            </a:r>
            <a:r>
              <a:rPr lang="zh-CN" altLang="en-US" sz="2400" dirty="0">
                <a:solidFill>
                  <a:schemeClr val="tx1"/>
                </a:solidFill>
                <a:latin typeface="微软雅黑" panose="020B0503020204020204" charset="-122"/>
                <a:ea typeface="微软雅黑" panose="020B0503020204020204" charset="-122"/>
              </a:rPr>
              <a:t>30万吨/年煤焦油加氢精制装置原料罐区发生爆炸事故，造成3人死亡，直接经济损失547.9万元。</a:t>
            </a:r>
            <a:endParaRPr lang="zh-CN" altLang="en-US" sz="2400" dirty="0">
              <a:solidFill>
                <a:schemeClr val="tx1"/>
              </a:solidFill>
              <a:latin typeface="微软雅黑" panose="020B0503020204020204" charset="-122"/>
              <a:ea typeface="微软雅黑" panose="020B0503020204020204"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 </a:t>
            </a:r>
            <a:endParaRPr lang="zh-CN" altLang="en-US" dirty="0"/>
          </a:p>
        </p:txBody>
      </p:sp>
      <p:sp>
        <p:nvSpPr>
          <p:cNvPr id="3" name="内容占位符 2"/>
          <p:cNvSpPr>
            <a:spLocks noGrp="1"/>
          </p:cNvSpPr>
          <p:nvPr>
            <p:ph idx="1"/>
          </p:nvPr>
        </p:nvSpPr>
        <p:spPr>
          <a:xfrm>
            <a:off x="719455" y="2435860"/>
            <a:ext cx="5417820" cy="2837815"/>
          </a:xfrm>
          <a:solidFill>
            <a:schemeClr val="bg1"/>
          </a:solidFill>
          <a:ln w="19050">
            <a:noFill/>
          </a:ln>
        </p:spPr>
        <p:txBody>
          <a:bodyPr>
            <a:normAutofit fontScale="87500"/>
          </a:bodyPr>
          <a:lstStyle/>
          <a:p>
            <a:pPr>
              <a:buClr>
                <a:srgbClr val="2004F0"/>
              </a:buClr>
              <a:buNone/>
              <a:defRPr/>
            </a:pPr>
            <a:r>
              <a:rPr kumimoji="1" lang="zh-CN" altLang="en-US" b="1" dirty="0" smtClean="0">
                <a:solidFill>
                  <a:srgbClr val="494DF9"/>
                </a:solidFill>
                <a:effectLst>
                  <a:outerShdw blurRad="38100" dist="38100" dir="2700000" algn="tl">
                    <a:srgbClr val="C0C0C0"/>
                  </a:outerShdw>
                </a:effectLst>
                <a:latin typeface="微软雅黑" panose="020B0503020204020204" charset="-122"/>
                <a:ea typeface="微软雅黑" panose="020B0503020204020204" charset="-122"/>
                <a:sym typeface="黑体" panose="02010609060101010101" pitchFamily="49" charset="-122"/>
              </a:rPr>
              <a:t>  </a:t>
            </a:r>
            <a:r>
              <a:rPr lang="zh-CN" altLang="en-US" sz="2285" b="1" dirty="0" smtClean="0">
                <a:solidFill>
                  <a:srgbClr val="FF0000"/>
                </a:solidFill>
                <a:latin typeface="微软雅黑" panose="020B0503020204020204" charset="-122"/>
                <a:ea typeface="微软雅黑" panose="020B0503020204020204" charset="-122"/>
                <a:sym typeface="黑体" panose="02010609060101010101" pitchFamily="49" charset="-122"/>
              </a:rPr>
              <a:t>燃烧：</a:t>
            </a:r>
            <a:endParaRPr lang="zh-CN" altLang="en-US" sz="2285" b="1" dirty="0" smtClean="0">
              <a:solidFill>
                <a:srgbClr val="FF0000"/>
              </a:solidFill>
              <a:latin typeface="微软雅黑" panose="020B0503020204020204" charset="-122"/>
              <a:ea typeface="微软雅黑" panose="020B0503020204020204" charset="-122"/>
              <a:sym typeface="黑体" panose="02010609060101010101" pitchFamily="49" charset="-122"/>
            </a:endParaRPr>
          </a:p>
          <a:p>
            <a:pPr>
              <a:buNone/>
              <a:defRPr/>
            </a:pPr>
            <a:r>
              <a:rPr lang="zh-CN" altLang="en-US" sz="2285" b="1" dirty="0" smtClean="0">
                <a:solidFill>
                  <a:srgbClr val="002060"/>
                </a:solidFill>
                <a:latin typeface="微软雅黑" panose="020B0503020204020204" charset="-122"/>
                <a:ea typeface="微软雅黑" panose="020B0503020204020204" charset="-122"/>
                <a:sym typeface="黑体" panose="02010609060101010101" pitchFamily="49" charset="-122"/>
              </a:rPr>
              <a:t>  </a:t>
            </a:r>
            <a:r>
              <a:rPr lang="zh-CN" altLang="en-US" sz="2285" dirty="0" smtClean="0">
                <a:solidFill>
                  <a:srgbClr val="002060"/>
                </a:solidFill>
                <a:latin typeface="微软雅黑" panose="020B0503020204020204" charset="-122"/>
                <a:ea typeface="微软雅黑" panose="020B0503020204020204" charset="-122"/>
                <a:sym typeface="黑体" panose="02010609060101010101" pitchFamily="49" charset="-122"/>
              </a:rPr>
              <a:t>可燃物与氧化剂作用发生的一种放热发光的剧烈化学反应。</a:t>
            </a:r>
            <a:endParaRPr lang="zh-CN" altLang="en-US" sz="2285" dirty="0" smtClean="0">
              <a:solidFill>
                <a:srgbClr val="002060"/>
              </a:solidFill>
              <a:latin typeface="微软雅黑" panose="020B0503020204020204" charset="-122"/>
              <a:ea typeface="微软雅黑" panose="020B0503020204020204" charset="-122"/>
              <a:sym typeface="黑体" panose="02010609060101010101" pitchFamily="49" charset="-122"/>
            </a:endParaRPr>
          </a:p>
          <a:p>
            <a:pPr>
              <a:buClr>
                <a:srgbClr val="2004F0"/>
              </a:buClr>
              <a:buNone/>
              <a:defRPr/>
            </a:pPr>
            <a:r>
              <a:rPr lang="zh-CN" altLang="en-US" sz="2285" b="1" dirty="0" smtClean="0">
                <a:solidFill>
                  <a:srgbClr val="002060"/>
                </a:solidFill>
                <a:latin typeface="微软雅黑" panose="020B0503020204020204" charset="-122"/>
                <a:ea typeface="微软雅黑" panose="020B0503020204020204" charset="-122"/>
                <a:sym typeface="黑体" panose="02010609060101010101" pitchFamily="49" charset="-122"/>
              </a:rPr>
              <a:t>  </a:t>
            </a:r>
            <a:endParaRPr lang="zh-CN" altLang="en-US" sz="2285" b="1" dirty="0" smtClean="0">
              <a:solidFill>
                <a:srgbClr val="002060"/>
              </a:solidFill>
              <a:latin typeface="微软雅黑" panose="020B0503020204020204" charset="-122"/>
              <a:ea typeface="微软雅黑" panose="020B0503020204020204" charset="-122"/>
              <a:sym typeface="黑体" panose="02010609060101010101" pitchFamily="49" charset="-122"/>
            </a:endParaRPr>
          </a:p>
          <a:p>
            <a:pPr>
              <a:buClr>
                <a:srgbClr val="2004F0"/>
              </a:buClr>
              <a:buNone/>
              <a:defRPr/>
            </a:pPr>
            <a:r>
              <a:rPr lang="zh-CN" altLang="en-US" sz="2285" b="1" dirty="0" smtClean="0">
                <a:solidFill>
                  <a:srgbClr val="002060"/>
                </a:solidFill>
                <a:latin typeface="微软雅黑" panose="020B0503020204020204" charset="-122"/>
                <a:ea typeface="微软雅黑" panose="020B0503020204020204" charset="-122"/>
                <a:sym typeface="黑体" panose="02010609060101010101" pitchFamily="49" charset="-122"/>
              </a:rPr>
              <a:t>  </a:t>
            </a:r>
            <a:r>
              <a:rPr lang="zh-CN" altLang="en-US" sz="2285" b="1" dirty="0" smtClean="0">
                <a:solidFill>
                  <a:srgbClr val="FF0000"/>
                </a:solidFill>
                <a:latin typeface="微软雅黑" panose="020B0503020204020204" charset="-122"/>
                <a:ea typeface="微软雅黑" panose="020B0503020204020204" charset="-122"/>
                <a:sym typeface="黑体" panose="02010609060101010101" pitchFamily="49" charset="-122"/>
              </a:rPr>
              <a:t>火灾：</a:t>
            </a:r>
            <a:endParaRPr lang="zh-CN" altLang="en-US" sz="2285" b="1" dirty="0" smtClean="0">
              <a:solidFill>
                <a:srgbClr val="FF0000"/>
              </a:solidFill>
              <a:latin typeface="微软雅黑" panose="020B0503020204020204" charset="-122"/>
              <a:ea typeface="微软雅黑" panose="020B0503020204020204" charset="-122"/>
              <a:sym typeface="黑体" panose="02010609060101010101" pitchFamily="49" charset="-122"/>
            </a:endParaRPr>
          </a:p>
          <a:p>
            <a:pPr>
              <a:buNone/>
              <a:defRPr/>
            </a:pPr>
            <a:r>
              <a:rPr lang="zh-CN" altLang="en-US" sz="2285" b="1" dirty="0" smtClean="0">
                <a:solidFill>
                  <a:srgbClr val="002060"/>
                </a:solidFill>
                <a:latin typeface="微软雅黑" panose="020B0503020204020204" charset="-122"/>
                <a:ea typeface="微软雅黑" panose="020B0503020204020204" charset="-122"/>
                <a:sym typeface="黑体" panose="02010609060101010101" pitchFamily="49" charset="-122"/>
              </a:rPr>
              <a:t>  </a:t>
            </a:r>
            <a:r>
              <a:rPr lang="zh-CN" altLang="en-US" sz="2285" dirty="0" smtClean="0">
                <a:solidFill>
                  <a:srgbClr val="002060"/>
                </a:solidFill>
                <a:latin typeface="微软雅黑" panose="020B0503020204020204" charset="-122"/>
                <a:ea typeface="微软雅黑" panose="020B0503020204020204" charset="-122"/>
                <a:sym typeface="黑体" panose="02010609060101010101" pitchFamily="49" charset="-122"/>
              </a:rPr>
              <a:t>在时间或空间上失去控制的燃烧所造成的灾害。</a:t>
            </a:r>
            <a:endParaRPr lang="zh-CN" altLang="en-US" sz="2285" dirty="0" smtClean="0">
              <a:solidFill>
                <a:srgbClr val="002060"/>
              </a:solidFill>
              <a:latin typeface="微软雅黑" panose="020B0503020204020204" charset="-122"/>
              <a:ea typeface="微软雅黑" panose="020B0503020204020204" charset="-122"/>
              <a:sym typeface="黑体" panose="02010609060101010101" pitchFamily="49" charset="-122"/>
            </a:endParaRPr>
          </a:p>
          <a:p>
            <a:endParaRPr lang="zh-CN" altLang="en-US" sz="2285" dirty="0"/>
          </a:p>
        </p:txBody>
      </p:sp>
      <p:sp>
        <p:nvSpPr>
          <p:cNvPr id="4" name="矩形 3"/>
          <p:cNvSpPr/>
          <p:nvPr/>
        </p:nvSpPr>
        <p:spPr>
          <a:xfrm>
            <a:off x="635" y="780415"/>
            <a:ext cx="12191365" cy="521970"/>
          </a:xfrm>
          <a:prstGeom prst="rect">
            <a:avLst/>
          </a:prstGeom>
          <a:solidFill>
            <a:srgbClr val="0070C0"/>
          </a:solidFill>
        </p:spPr>
        <p:txBody>
          <a:bodyPr wrap="square">
            <a:spAutoFit/>
          </a:bodyPr>
          <a:lstStyle/>
          <a:p>
            <a:pPr>
              <a:defRPr/>
            </a:pPr>
            <a:r>
              <a:rPr lang="en-US" altLang="zh-CN" sz="2000" b="1" dirty="0" smtClean="0">
                <a:solidFill>
                  <a:schemeClr val="bg1"/>
                </a:solidFill>
                <a:ea typeface="隶书" panose="02010509060101010101" pitchFamily="49" charset="-122"/>
              </a:rPr>
              <a:t>                                      </a:t>
            </a:r>
            <a:r>
              <a:rPr lang="en-US" altLang="zh-CN" sz="2800" b="1" dirty="0" smtClean="0">
                <a:solidFill>
                  <a:schemeClr val="bg1"/>
                </a:solidFill>
                <a:ea typeface="隶书" panose="02010509060101010101" pitchFamily="49" charset="-122"/>
              </a:rPr>
              <a:t>2</a:t>
            </a:r>
            <a:r>
              <a:rPr lang="zh-CN" altLang="en-US" sz="2800" b="1" dirty="0" smtClean="0">
                <a:solidFill>
                  <a:schemeClr val="bg1"/>
                </a:solidFill>
                <a:latin typeface="微软雅黑" panose="020B0503020204020204" charset="-122"/>
                <a:ea typeface="微软雅黑" panose="020B0503020204020204" charset="-122"/>
                <a:sym typeface="黑体" panose="02010609060101010101" pitchFamily="49" charset="-122"/>
              </a:rPr>
              <a:t>、燃烧与火灾</a:t>
            </a:r>
            <a:endParaRPr lang="zh-CN" altLang="en-US" sz="2800" b="1" dirty="0" smtClean="0">
              <a:solidFill>
                <a:schemeClr val="bg1"/>
              </a:solidFill>
              <a:latin typeface="微软雅黑" panose="020B0503020204020204" charset="-122"/>
              <a:ea typeface="微软雅黑" panose="020B0503020204020204" charset="-122"/>
              <a:sym typeface="黑体" panose="02010609060101010101" pitchFamily="49" charset="-122"/>
            </a:endParaRPr>
          </a:p>
        </p:txBody>
      </p:sp>
      <p:pic>
        <p:nvPicPr>
          <p:cNvPr id="5" name="图片 4" descr="C:\Users\wangrg\AppData\Local\Microsoft\Windows\Temporary Internet Files\Content.Word\IMG_1062.jpg"/>
          <p:cNvPicPr/>
          <p:nvPr/>
        </p:nvPicPr>
        <p:blipFill>
          <a:blip r:embed="rId1" cstate="print"/>
          <a:srcRect l="9380" t="6875" r="1221" b="15937"/>
          <a:stretch>
            <a:fillRect/>
          </a:stretch>
        </p:blipFill>
        <p:spPr bwMode="auto">
          <a:xfrm>
            <a:off x="6330315" y="2091055"/>
            <a:ext cx="4947285" cy="355663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 </a:t>
            </a:r>
            <a:endParaRPr lang="en-US" altLang="zh-CN"/>
          </a:p>
        </p:txBody>
      </p:sp>
      <p:sp>
        <p:nvSpPr>
          <p:cNvPr id="3" name="内容占位符 2"/>
          <p:cNvSpPr>
            <a:spLocks noGrp="1"/>
          </p:cNvSpPr>
          <p:nvPr>
            <p:ph idx="1"/>
          </p:nvPr>
        </p:nvSpPr>
        <p:spPr/>
        <p:txBody>
          <a:bodyPr/>
          <a:p>
            <a:pPr marL="0" indent="0">
              <a:buNone/>
            </a:pPr>
            <a:r>
              <a:rPr lang="en-US" altLang="zh-CN"/>
              <a:t> </a:t>
            </a:r>
            <a:endParaRPr lang="en-US" altLang="zh-CN"/>
          </a:p>
        </p:txBody>
      </p:sp>
      <p:sp>
        <p:nvSpPr>
          <p:cNvPr id="100" name="文本框 99"/>
          <p:cNvSpPr txBox="1"/>
          <p:nvPr/>
        </p:nvSpPr>
        <p:spPr>
          <a:xfrm>
            <a:off x="1143635" y="1111885"/>
            <a:ext cx="9906000" cy="4707890"/>
          </a:xfrm>
          <a:prstGeom prst="rect">
            <a:avLst/>
          </a:prstGeom>
          <a:noFill/>
          <a:ln w="9525">
            <a:noFill/>
          </a:ln>
        </p:spPr>
        <p:txBody>
          <a:bodyPr wrap="square">
            <a:spAutoFit/>
          </a:bodyPr>
          <a:p>
            <a:pPr indent="0"/>
            <a:r>
              <a:rPr lang="zh-CN" altLang="en-US" sz="2000" b="1" dirty="0">
                <a:solidFill>
                  <a:schemeClr val="tx1"/>
                </a:solidFill>
                <a:latin typeface="微软雅黑" panose="020B0503020204020204" charset="-122"/>
                <a:ea typeface="微软雅黑" panose="020B0503020204020204" charset="-122"/>
              </a:rPr>
              <a:t>事故发生经过</a:t>
            </a:r>
            <a:endParaRPr lang="zh-CN" altLang="en-US" sz="2000" b="1" dirty="0">
              <a:solidFill>
                <a:schemeClr val="tx1"/>
              </a:solidFill>
              <a:latin typeface="微软雅黑" panose="020B0503020204020204" charset="-122"/>
              <a:ea typeface="微软雅黑" panose="020B0503020204020204" charset="-122"/>
            </a:endParaRPr>
          </a:p>
          <a:p>
            <a:pPr indent="0"/>
            <a:endParaRPr lang="zh-CN" altLang="en-US" sz="2000" dirty="0">
              <a:solidFill>
                <a:schemeClr val="tx1"/>
              </a:solidFill>
              <a:latin typeface="微软雅黑" panose="020B0503020204020204" charset="-122"/>
              <a:ea typeface="微软雅黑" panose="020B0503020204020204" charset="-122"/>
            </a:endParaRPr>
          </a:p>
          <a:p>
            <a:pPr indent="0"/>
            <a:r>
              <a:rPr lang="zh-CN" altLang="en-US" sz="2000" b="0" dirty="0">
                <a:solidFill>
                  <a:schemeClr val="tx1"/>
                </a:solidFill>
                <a:latin typeface="微软雅黑" panose="020B0503020204020204" charset="-122"/>
                <a:ea typeface="微软雅黑" panose="020B0503020204020204" charset="-122"/>
              </a:rPr>
              <a:t>         事故调查组经调阅现场视频记录、人员问询、证物收集等进行分析认定，1月5日中午，油库班长李广忠安排姬永涛下午维修焊接集油槽。13时30分左右，李广忠、姬永涛找安全员刘亚博办理动火手续，随后三人一起去找蒽油加氢厂厂长张文超办理动火作业票。13时56分，姬永涛申请办理集油槽维修焊接动火作业票，作业内容为在原料罐区防火堤内维修焊接集油槽，动火具体地点位于T4207蒽油储罐西侧空地，由周小雨组织外来务工人员中的贾康实施维修焊接作业，李广忠负责监火。</a:t>
            </a:r>
            <a:endParaRPr lang="zh-CN" altLang="en-US" sz="2000" b="0" dirty="0">
              <a:solidFill>
                <a:schemeClr val="tx1"/>
              </a:solidFill>
              <a:latin typeface="微软雅黑" panose="020B0503020204020204" charset="-122"/>
              <a:ea typeface="微软雅黑" panose="020B0503020204020204" charset="-122"/>
            </a:endParaRPr>
          </a:p>
          <a:p>
            <a:pPr indent="0"/>
            <a:r>
              <a:rPr lang="zh-CN" altLang="en-US" sz="2000" b="0" dirty="0">
                <a:solidFill>
                  <a:schemeClr val="tx1"/>
                </a:solidFill>
                <a:latin typeface="微软雅黑" panose="020B0503020204020204" charset="-122"/>
                <a:ea typeface="微软雅黑" panose="020B0503020204020204" charset="-122"/>
              </a:rPr>
              <a:t>         张文超、李广忠、姬永涛和刘亚博现场确认动火条件，刘亚博使用“四合一”气体检测仪检测了集油槽、旁边水沟、洗涤塔，检测结果可燃气含量0%、硫化氢含量0%、氧气含量20.9%，条件达到了动火作业标准后签发了动火作业票，刘亚博对施工人员进行口头安全交底。姬永涛带领贾康、杜玉明携带自有电焊机等作业工具，由贾康进行维修焊接集油槽，在引弧试火确认安全后，张文超、刘亚博、姬永涛离开原料罐区。贾康、杜玉明完成集油槽的维修焊接作业后，牛俊萍带领吴长青、杨鹏、卜云强、牛俊林、程元力5名班组人员将其搬运至T4209储罐北侧偏东的排污阀处。</a:t>
            </a:r>
            <a:endParaRPr lang="zh-CN" altLang="en-US" sz="2000" b="0" dirty="0">
              <a:solidFill>
                <a:schemeClr val="tx1"/>
              </a:solidFill>
              <a:latin typeface="微软雅黑" panose="020B0503020204020204" charset="-122"/>
              <a:ea typeface="微软雅黑" panose="020B0503020204020204" charset="-122"/>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 </a:t>
            </a:r>
            <a:endParaRPr lang="en-US" altLang="zh-CN"/>
          </a:p>
        </p:txBody>
      </p:sp>
      <p:sp>
        <p:nvSpPr>
          <p:cNvPr id="3" name="内容占位符 2"/>
          <p:cNvSpPr>
            <a:spLocks noGrp="1"/>
          </p:cNvSpPr>
          <p:nvPr>
            <p:ph idx="1"/>
          </p:nvPr>
        </p:nvSpPr>
        <p:spPr/>
        <p:txBody>
          <a:bodyPr/>
          <a:p>
            <a:pPr marL="0" indent="0">
              <a:buNone/>
            </a:pPr>
            <a:r>
              <a:rPr lang="en-US" altLang="zh-CN"/>
              <a:t> </a:t>
            </a:r>
            <a:endParaRPr lang="en-US" altLang="zh-CN"/>
          </a:p>
        </p:txBody>
      </p:sp>
      <p:sp>
        <p:nvSpPr>
          <p:cNvPr id="100" name="文本框 99"/>
          <p:cNvSpPr txBox="1"/>
          <p:nvPr/>
        </p:nvSpPr>
        <p:spPr>
          <a:xfrm>
            <a:off x="838200" y="1917065"/>
            <a:ext cx="5949315" cy="3476625"/>
          </a:xfrm>
          <a:prstGeom prst="rect">
            <a:avLst/>
          </a:prstGeom>
          <a:noFill/>
          <a:ln w="9525">
            <a:noFill/>
          </a:ln>
        </p:spPr>
        <p:txBody>
          <a:bodyPr wrap="square">
            <a:spAutoFit/>
          </a:bodyPr>
          <a:p>
            <a:pPr indent="0"/>
            <a:r>
              <a:rPr lang="en-US" altLang="zh-CN" sz="2000" b="0">
                <a:sym typeface="+mn-ea"/>
              </a:rPr>
              <a:t>    </a:t>
            </a:r>
            <a:r>
              <a:rPr lang="zh-CN" altLang="en-US" sz="2000" b="0" dirty="0">
                <a:latin typeface="微软雅黑" panose="020B0503020204020204" charset="-122"/>
                <a:ea typeface="微软雅黑" panose="020B0503020204020204" charset="-122"/>
                <a:sym typeface="+mn-ea"/>
              </a:rPr>
              <a:t>随后，油库清罐作业班长张静发现T4207蒽油储罐出口处有漏点，</a:t>
            </a:r>
            <a:r>
              <a:rPr lang="zh-CN" altLang="en-US" sz="2000" dirty="0">
                <a:latin typeface="微软雅黑" panose="020B0503020204020204" charset="-122"/>
                <a:ea typeface="微软雅黑" panose="020B0503020204020204" charset="-122"/>
                <a:sym typeface="+mn-ea"/>
              </a:rPr>
              <a:t>向李广忠报告，并询问贾康是否可以补焊，贾康查看后说可以补焊，</a:t>
            </a:r>
            <a:r>
              <a:rPr lang="zh-CN" altLang="en-US" sz="2000" b="1" dirty="0">
                <a:solidFill>
                  <a:srgbClr val="FF0000"/>
                </a:solidFill>
                <a:latin typeface="微软雅黑" panose="020B0503020204020204" charset="-122"/>
                <a:ea typeface="微软雅黑" panose="020B0503020204020204" charset="-122"/>
                <a:sym typeface="+mn-ea"/>
              </a:rPr>
              <a:t>李广忠口头告知贾康、杜玉明，</a:t>
            </a:r>
            <a:r>
              <a:rPr lang="zh-CN" altLang="en-US" sz="2000" b="1" dirty="0">
                <a:solidFill>
                  <a:srgbClr val="FF0000"/>
                </a:solidFill>
                <a:latin typeface="微软雅黑" panose="020B0503020204020204" charset="-122"/>
                <a:ea typeface="微软雅黑" panose="020B0503020204020204" charset="-122"/>
              </a:rPr>
              <a:t>未经允许严禁作业，随后离开现场向厂长张文超汇报情况。</a:t>
            </a:r>
            <a:r>
              <a:rPr lang="zh-CN" altLang="en-US" sz="2000" b="0" dirty="0">
                <a:latin typeface="微软雅黑" panose="020B0503020204020204" charset="-122"/>
                <a:ea typeface="微软雅黑" panose="020B0503020204020204" charset="-122"/>
              </a:rPr>
              <a:t>经调取监控14时06分38秒，</a:t>
            </a:r>
            <a:r>
              <a:rPr lang="zh-CN" altLang="en-US" sz="2000" b="1" dirty="0">
                <a:solidFill>
                  <a:srgbClr val="FF0000"/>
                </a:solidFill>
                <a:latin typeface="微软雅黑" panose="020B0503020204020204" charset="-122"/>
                <a:ea typeface="微软雅黑" panose="020B0503020204020204" charset="-122"/>
              </a:rPr>
              <a:t>在尚未办理动火作业审批手续情况下，贾康持焊把，杜玉明辅助擅自对T4207罐人孔处漏点开始动火焊接，14时08分22秒发生爆炸，</a:t>
            </a:r>
            <a:r>
              <a:rPr lang="zh-CN" altLang="en-US" sz="2000" dirty="0">
                <a:latin typeface="微软雅黑" panose="020B0503020204020204" charset="-122"/>
                <a:ea typeface="微软雅黑" panose="020B0503020204020204" charset="-122"/>
              </a:rPr>
              <a:t>随后引起着火，造成贾康、杜玉明、张静3人死亡，并造成T4207储罐及管线严重损坏，其余相邻储罐及管线不同程度受损。</a:t>
            </a:r>
            <a:endParaRPr lang="zh-CN" altLang="en-US" sz="2000" dirty="0">
              <a:latin typeface="微软雅黑" panose="020B0503020204020204" charset="-122"/>
              <a:ea typeface="微软雅黑" panose="020B0503020204020204" charset="-122"/>
            </a:endParaRPr>
          </a:p>
        </p:txBody>
      </p:sp>
      <p:pic>
        <p:nvPicPr>
          <p:cNvPr id="12" name="图片 3" descr="IMG_258"/>
          <p:cNvPicPr>
            <a:picLocks noChangeAspect="1"/>
          </p:cNvPicPr>
          <p:nvPr/>
        </p:nvPicPr>
        <p:blipFill>
          <a:blip r:embed="rId1"/>
          <a:stretch>
            <a:fillRect/>
          </a:stretch>
        </p:blipFill>
        <p:spPr>
          <a:xfrm>
            <a:off x="7440295" y="1440180"/>
            <a:ext cx="3913505" cy="4086860"/>
          </a:xfrm>
          <a:prstGeom prst="rect">
            <a:avLst/>
          </a:prstGeom>
          <a:noFill/>
          <a:ln w="9525">
            <a:noFill/>
          </a:ln>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 </a:t>
            </a:r>
            <a:endParaRPr lang="en-US" altLang="zh-CN"/>
          </a:p>
        </p:txBody>
      </p:sp>
      <p:sp>
        <p:nvSpPr>
          <p:cNvPr id="3" name="内容占位符 2"/>
          <p:cNvSpPr>
            <a:spLocks noGrp="1"/>
          </p:cNvSpPr>
          <p:nvPr>
            <p:ph idx="1"/>
          </p:nvPr>
        </p:nvSpPr>
        <p:spPr/>
        <p:txBody>
          <a:bodyPr/>
          <a:p>
            <a:pPr marL="0" indent="0">
              <a:buNone/>
            </a:pPr>
            <a:r>
              <a:rPr lang="en-US" altLang="zh-CN"/>
              <a:t> </a:t>
            </a:r>
            <a:endParaRPr lang="en-US" altLang="zh-CN"/>
          </a:p>
        </p:txBody>
      </p:sp>
      <p:sp>
        <p:nvSpPr>
          <p:cNvPr id="100" name="文本框 99"/>
          <p:cNvSpPr txBox="1"/>
          <p:nvPr/>
        </p:nvSpPr>
        <p:spPr>
          <a:xfrm>
            <a:off x="1481455" y="1549400"/>
            <a:ext cx="9058275" cy="3784600"/>
          </a:xfrm>
          <a:prstGeom prst="rect">
            <a:avLst/>
          </a:prstGeom>
          <a:noFill/>
          <a:ln w="9525">
            <a:noFill/>
          </a:ln>
        </p:spPr>
        <p:txBody>
          <a:bodyPr wrap="square">
            <a:spAutoFit/>
          </a:bodyPr>
          <a:p>
            <a:pPr indent="0"/>
            <a:r>
              <a:rPr lang="zh-CN" altLang="en-US" sz="2400" b="1" dirty="0">
                <a:latin typeface="微软雅黑" panose="020B0503020204020204" charset="-122"/>
                <a:ea typeface="微软雅黑" panose="020B0503020204020204" charset="-122"/>
              </a:rPr>
              <a:t>直接原因分析</a:t>
            </a:r>
            <a:endParaRPr lang="zh-CN" altLang="en-US" sz="2400" b="1" dirty="0">
              <a:latin typeface="微软雅黑" panose="020B0503020204020204" charset="-122"/>
              <a:ea typeface="微软雅黑" panose="020B0503020204020204" charset="-122"/>
            </a:endParaRPr>
          </a:p>
          <a:p>
            <a:pPr indent="0"/>
            <a:endParaRPr lang="zh-CN" altLang="en-US" sz="2400" dirty="0">
              <a:latin typeface="微软雅黑" panose="020B0503020204020204" charset="-122"/>
              <a:ea typeface="微软雅黑" panose="020B0503020204020204" charset="-122"/>
            </a:endParaRPr>
          </a:p>
          <a:p>
            <a:pPr indent="0"/>
            <a:r>
              <a:rPr lang="zh-CN" altLang="en-US" sz="2400" b="0" dirty="0">
                <a:latin typeface="微软雅黑" panose="020B0503020204020204" charset="-122"/>
                <a:ea typeface="微软雅黑" panose="020B0503020204020204" charset="-122"/>
              </a:rPr>
              <a:t>         根据现场勘验、调查询问以及现场监控审查等情况，综合分析认定：</a:t>
            </a:r>
            <a:r>
              <a:rPr lang="zh-CN" altLang="en-US" sz="2400" dirty="0">
                <a:latin typeface="微软雅黑" panose="020B0503020204020204" charset="-122"/>
                <a:ea typeface="微软雅黑" panose="020B0503020204020204" charset="-122"/>
              </a:rPr>
              <a:t>该起事故直接原因为T4207储罐动火前未进行清洗、置换，残存蒽油挥发出的低闪点物质萘、苯并噻吩、1-甲基萘、2-甲基萘、1，6-二甲基萘等可燃蒸汽与罐内空气达到爆炸极限，形成爆炸性混合物。</a:t>
            </a:r>
            <a:r>
              <a:rPr lang="zh-CN" altLang="en-US" sz="2400" b="1" dirty="0">
                <a:solidFill>
                  <a:srgbClr val="FF0000"/>
                </a:solidFill>
                <a:latin typeface="微软雅黑" panose="020B0503020204020204" charset="-122"/>
                <a:ea typeface="微软雅黑" panose="020B0503020204020204" charset="-122"/>
              </a:rPr>
              <a:t>外来施工人员贾康、杜玉明违反有关规定，在尚未办理动火作业审批手续情况下，擅自冒险对T4207储罐人孔处进行焊接作业。</a:t>
            </a:r>
            <a:r>
              <a:rPr lang="zh-CN" altLang="en-US" sz="2400" dirty="0">
                <a:latin typeface="微软雅黑" panose="020B0503020204020204" charset="-122"/>
                <a:ea typeface="微软雅黑" panose="020B0503020204020204" charset="-122"/>
              </a:rPr>
              <a:t>焊接高温引起罐内爆炸性混合气体爆炸，罐体损毁，罐内物料冲出起火。</a:t>
            </a:r>
            <a:endParaRPr lang="zh-CN" altLang="en-US" sz="2400" dirty="0">
              <a:latin typeface="微软雅黑" panose="020B0503020204020204" charset="-122"/>
              <a:ea typeface="微软雅黑" panose="020B0503020204020204" charset="-122"/>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 </a:t>
            </a:r>
            <a:endParaRPr lang="en-US" altLang="zh-CN"/>
          </a:p>
        </p:txBody>
      </p:sp>
      <p:sp>
        <p:nvSpPr>
          <p:cNvPr id="3" name="内容占位符 2"/>
          <p:cNvSpPr>
            <a:spLocks noGrp="1"/>
          </p:cNvSpPr>
          <p:nvPr>
            <p:ph idx="1"/>
          </p:nvPr>
        </p:nvSpPr>
        <p:spPr>
          <a:xfrm>
            <a:off x="838200" y="1882775"/>
            <a:ext cx="10237470" cy="4351655"/>
          </a:xfrm>
        </p:spPr>
        <p:txBody>
          <a:bodyPr/>
          <a:p>
            <a:pPr marL="0" indent="0">
              <a:buNone/>
            </a:pPr>
            <a:r>
              <a:rPr lang="en-US" altLang="zh-CN"/>
              <a:t> </a:t>
            </a:r>
            <a:endParaRPr lang="en-US" altLang="zh-CN"/>
          </a:p>
        </p:txBody>
      </p:sp>
      <p:sp>
        <p:nvSpPr>
          <p:cNvPr id="100" name="文本框 99"/>
          <p:cNvSpPr txBox="1"/>
          <p:nvPr/>
        </p:nvSpPr>
        <p:spPr>
          <a:xfrm>
            <a:off x="1374140" y="1074420"/>
            <a:ext cx="9701530" cy="5311140"/>
          </a:xfrm>
          <a:prstGeom prst="rect">
            <a:avLst/>
          </a:prstGeom>
          <a:noFill/>
          <a:ln w="9525">
            <a:noFill/>
          </a:ln>
        </p:spPr>
        <p:txBody>
          <a:bodyPr wrap="square">
            <a:noAutofit/>
          </a:bodyPr>
          <a:p>
            <a:pPr indent="0"/>
            <a:r>
              <a:rPr lang="zh-CN" altLang="en-US" sz="2000" b="1" dirty="0">
                <a:latin typeface="微软雅黑" panose="020B0503020204020204" charset="-122"/>
                <a:ea typeface="微软雅黑" panose="020B0503020204020204" charset="-122"/>
              </a:rPr>
              <a:t>间接原因分析</a:t>
            </a:r>
            <a:endParaRPr lang="zh-CN" altLang="en-US" sz="2000" b="1" dirty="0">
              <a:latin typeface="微软雅黑" panose="020B0503020204020204" charset="-122"/>
              <a:ea typeface="微软雅黑" panose="020B0503020204020204" charset="-122"/>
            </a:endParaRPr>
          </a:p>
          <a:p>
            <a:pPr indent="0"/>
            <a:endParaRPr lang="zh-CN" altLang="en-US" sz="2000" dirty="0">
              <a:latin typeface="微软雅黑" panose="020B0503020204020204" charset="-122"/>
              <a:ea typeface="微软雅黑" panose="020B0503020204020204" charset="-122"/>
            </a:endParaRPr>
          </a:p>
          <a:p>
            <a:pPr indent="0"/>
            <a:r>
              <a:rPr lang="zh-CN" altLang="en-US" sz="2000" dirty="0">
                <a:latin typeface="微软雅黑" panose="020B0503020204020204" charset="-122"/>
                <a:ea typeface="微软雅黑" panose="020B0503020204020204" charset="-122"/>
              </a:rPr>
              <a:t>1.河</a:t>
            </a:r>
            <a:r>
              <a:rPr lang="zh-CN" altLang="en-US" sz="2000" b="0" dirty="0">
                <a:latin typeface="微软雅黑" panose="020B0503020204020204" charset="-122"/>
                <a:ea typeface="微软雅黑" panose="020B0503020204020204" charset="-122"/>
              </a:rPr>
              <a:t>南</a:t>
            </a:r>
            <a:r>
              <a:rPr lang="en-US" altLang="zh-CN" sz="2000" b="0" dirty="0">
                <a:latin typeface="微软雅黑" panose="020B0503020204020204" charset="-122"/>
                <a:ea typeface="微软雅黑" panose="020B0503020204020204" charset="-122"/>
              </a:rPr>
              <a:t>xx</a:t>
            </a:r>
            <a:r>
              <a:rPr lang="zh-CN" altLang="en-US" sz="2000" b="0" dirty="0">
                <a:latin typeface="微软雅黑" panose="020B0503020204020204" charset="-122"/>
                <a:ea typeface="微软雅黑" panose="020B0503020204020204" charset="-122"/>
              </a:rPr>
              <a:t>工有限公司。企业安全生产意识淡薄，对安全生产工作不重视，安全管理工作薄弱，安全管理人员未按规定认真履职，安全生产责任制落实不到位；</a:t>
            </a:r>
            <a:r>
              <a:rPr lang="zh-CN" altLang="en-US" sz="2000" b="1" dirty="0">
                <a:solidFill>
                  <a:srgbClr val="FF0000"/>
                </a:solidFill>
                <a:latin typeface="微软雅黑" panose="020B0503020204020204" charset="-122"/>
                <a:ea typeface="微软雅黑" panose="020B0503020204020204" charset="-122"/>
              </a:rPr>
              <a:t>违法将维修作业发包给无任何证照的周小雨及其组织的临时人员，未对周小雨等临时人员证照情况进行审核，未对临时作业人员持证情况进行审核，未按要求签订安全生产管理协议，</a:t>
            </a:r>
            <a:r>
              <a:rPr lang="zh-CN" altLang="en-US" sz="2000" dirty="0">
                <a:latin typeface="微软雅黑" panose="020B0503020204020204" charset="-122"/>
                <a:ea typeface="微软雅黑" panose="020B0503020204020204" charset="-122"/>
              </a:rPr>
              <a:t>导致无特种作业证人员进入厂区危险区域开展焊接作业</a:t>
            </a:r>
            <a:r>
              <a:rPr lang="zh-CN" altLang="en-US" sz="2000" b="0" dirty="0">
                <a:latin typeface="微软雅黑" panose="020B0503020204020204" charset="-122"/>
                <a:ea typeface="微软雅黑" panose="020B0503020204020204" charset="-122"/>
              </a:rPr>
              <a:t>；对外来临时施工人员安全教育培训不到位，未将储罐内物料所具有的理化特性和存在风险对外来施工人员进行有效安全交底；动火作业安全管理和现场安全管理不到位，对外来临时施工人员管理松懈，致使外来临时施工人员在不了解化工企业特种作业风险、未办理动火作业票的情况下，擅自冒险对T4207蒽油储罐人孔盖进行焊接作业。事故发生后，未按照有关规定及时报告事故涉险人员失联情况，存在事故信息迟报的事实。 </a:t>
            </a:r>
            <a:endParaRPr lang="zh-CN" altLang="en-US" sz="2000" b="0" dirty="0">
              <a:latin typeface="微软雅黑" panose="020B0503020204020204" charset="-122"/>
              <a:ea typeface="微软雅黑" panose="020B0503020204020204" charset="-122"/>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 </a:t>
            </a:r>
            <a:endParaRPr lang="en-US" altLang="zh-CN"/>
          </a:p>
        </p:txBody>
      </p:sp>
      <p:sp>
        <p:nvSpPr>
          <p:cNvPr id="3" name="内容占位符 2"/>
          <p:cNvSpPr>
            <a:spLocks noGrp="1"/>
          </p:cNvSpPr>
          <p:nvPr>
            <p:ph idx="1"/>
          </p:nvPr>
        </p:nvSpPr>
        <p:spPr/>
        <p:txBody>
          <a:bodyPr/>
          <a:p>
            <a:pPr marL="0" indent="0">
              <a:buNone/>
            </a:pPr>
            <a:r>
              <a:rPr lang="en-US" altLang="zh-CN"/>
              <a:t> </a:t>
            </a:r>
            <a:endParaRPr lang="en-US" altLang="zh-CN"/>
          </a:p>
        </p:txBody>
      </p:sp>
      <p:sp>
        <p:nvSpPr>
          <p:cNvPr id="100" name="文本框 99"/>
          <p:cNvSpPr txBox="1"/>
          <p:nvPr/>
        </p:nvSpPr>
        <p:spPr>
          <a:xfrm>
            <a:off x="1304290" y="1070610"/>
            <a:ext cx="9902825" cy="5229860"/>
          </a:xfrm>
          <a:prstGeom prst="rect">
            <a:avLst/>
          </a:prstGeom>
          <a:noFill/>
          <a:ln w="9525">
            <a:noFill/>
          </a:ln>
        </p:spPr>
        <p:txBody>
          <a:bodyPr wrap="square">
            <a:noAutofit/>
          </a:bodyPr>
          <a:p>
            <a:pPr indent="0"/>
            <a:r>
              <a:rPr lang="zh-CN" altLang="en-US" sz="2000" b="0" dirty="0">
                <a:latin typeface="微软雅黑" panose="020B0503020204020204" charset="-122"/>
                <a:ea typeface="微软雅黑" panose="020B0503020204020204" charset="-122"/>
              </a:rPr>
              <a:t>2.周小雨及其临时组织务工人员。</a:t>
            </a:r>
            <a:r>
              <a:rPr lang="zh-CN" altLang="en-US" sz="2000" b="1" dirty="0">
                <a:solidFill>
                  <a:srgbClr val="FF0000"/>
                </a:solidFill>
                <a:latin typeface="微软雅黑" panose="020B0503020204020204" charset="-122"/>
                <a:ea typeface="微软雅黑" panose="020B0503020204020204" charset="-122"/>
              </a:rPr>
              <a:t>在无相关证照、特种作业人员无特种作业操作证的情况下，违法承揽维修作业；</a:t>
            </a:r>
            <a:r>
              <a:rPr lang="zh-CN" altLang="en-US" sz="2000" b="0" dirty="0">
                <a:latin typeface="微软雅黑" panose="020B0503020204020204" charset="-122"/>
                <a:ea typeface="微软雅黑" panose="020B0503020204020204" charset="-122"/>
              </a:rPr>
              <a:t>在作业前未对罐内残存物料挥发出可燃气体与空气混合后形成了爆炸性混合物进行风险辨识；在未履行动火作业审批相关手续，</a:t>
            </a:r>
            <a:r>
              <a:rPr lang="zh-CN" altLang="en-US" sz="2000" b="1" dirty="0">
                <a:solidFill>
                  <a:srgbClr val="FF0000"/>
                </a:solidFill>
                <a:latin typeface="微软雅黑" panose="020B0503020204020204" charset="-122"/>
                <a:ea typeface="微软雅黑" panose="020B0503020204020204" charset="-122"/>
              </a:rPr>
              <a:t>未对T4207蒽油储罐进行认真清洗、置换，并分析罐内可燃气体含量是否合格情况下，擅自冒险开展动火作业。</a:t>
            </a:r>
            <a:endParaRPr lang="zh-CN" altLang="en-US" sz="2000" b="1" dirty="0">
              <a:solidFill>
                <a:srgbClr val="FF0000"/>
              </a:solidFill>
              <a:latin typeface="微软雅黑" panose="020B0503020204020204" charset="-122"/>
              <a:ea typeface="微软雅黑" panose="020B0503020204020204" charset="-122"/>
            </a:endParaRPr>
          </a:p>
          <a:p>
            <a:pPr indent="0"/>
            <a:endParaRPr lang="zh-CN" altLang="en-US" sz="2000" b="1" dirty="0">
              <a:solidFill>
                <a:srgbClr val="FF0000"/>
              </a:solidFill>
              <a:latin typeface="微软雅黑" panose="020B0503020204020204" charset="-122"/>
              <a:ea typeface="微软雅黑" panose="020B0503020204020204" charset="-122"/>
            </a:endParaRPr>
          </a:p>
          <a:p>
            <a:pPr indent="0"/>
            <a:r>
              <a:rPr lang="zh-CN" altLang="en-US" sz="2000" b="0" dirty="0">
                <a:latin typeface="微软雅黑" panose="020B0503020204020204" charset="-122"/>
                <a:ea typeface="微软雅黑" panose="020B0503020204020204" charset="-122"/>
              </a:rPr>
              <a:t>3.铜冶镇人民政府。铜冶镇人民政府在落实安全生产属地管理责任中，对辖区内危化企业三年专项行动开展监督不力，</a:t>
            </a:r>
            <a:r>
              <a:rPr lang="zh-CN" altLang="en-US" sz="2000" dirty="0">
                <a:latin typeface="微软雅黑" panose="020B0503020204020204" charset="-122"/>
                <a:ea typeface="微软雅黑" panose="020B0503020204020204" charset="-122"/>
              </a:rPr>
              <a:t>对</a:t>
            </a:r>
            <a:r>
              <a:rPr lang="en-US" altLang="zh-CN" sz="2000" dirty="0">
                <a:latin typeface="微软雅黑" panose="020B0503020204020204" charset="-122"/>
                <a:ea typeface="微软雅黑" panose="020B0503020204020204" charset="-122"/>
              </a:rPr>
              <a:t>xx</a:t>
            </a:r>
            <a:r>
              <a:rPr lang="zh-CN" altLang="en-US" sz="2000" dirty="0">
                <a:latin typeface="微软雅黑" panose="020B0503020204020204" charset="-122"/>
                <a:ea typeface="微软雅黑" panose="020B0503020204020204" charset="-122"/>
              </a:rPr>
              <a:t>化工安全生产大检查大排查大整治不深入、不细致</a:t>
            </a:r>
            <a:r>
              <a:rPr lang="zh-CN" altLang="en-US" sz="2000" b="0" dirty="0">
                <a:latin typeface="微软雅黑" panose="020B0503020204020204" charset="-122"/>
                <a:ea typeface="微软雅黑" panose="020B0503020204020204" charset="-122"/>
              </a:rPr>
              <a:t>，未及时发现企业存在问题，打非治违不彻底、不到位。</a:t>
            </a:r>
            <a:endParaRPr lang="zh-CN" altLang="en-US" sz="2000" b="0" dirty="0">
              <a:latin typeface="微软雅黑" panose="020B0503020204020204" charset="-122"/>
              <a:ea typeface="微软雅黑" panose="020B0503020204020204" charset="-122"/>
            </a:endParaRPr>
          </a:p>
          <a:p>
            <a:pPr indent="0"/>
            <a:endParaRPr lang="zh-CN" altLang="en-US" sz="2000" b="0" dirty="0">
              <a:latin typeface="微软雅黑" panose="020B0503020204020204" charset="-122"/>
              <a:ea typeface="微软雅黑" panose="020B0503020204020204" charset="-122"/>
            </a:endParaRPr>
          </a:p>
          <a:p>
            <a:pPr indent="0"/>
            <a:r>
              <a:rPr lang="zh-CN" altLang="en-US" sz="2000" b="0" dirty="0">
                <a:latin typeface="微软雅黑" panose="020B0503020204020204" charset="-122"/>
                <a:ea typeface="微软雅黑" panose="020B0503020204020204" charset="-122"/>
              </a:rPr>
              <a:t>4.殷都区应急管理局。殷都区应急管理局</a:t>
            </a:r>
            <a:r>
              <a:rPr lang="zh-CN" altLang="en-US" sz="2000" dirty="0">
                <a:latin typeface="微软雅黑" panose="020B0503020204020204" charset="-122"/>
                <a:ea typeface="微软雅黑" panose="020B0503020204020204" charset="-122"/>
              </a:rPr>
              <a:t>对宇天化工安全生产专项整治监督管理不到位，对企业安全责任制、特种作业管理和外来务工人员管理等问题监管不力</a:t>
            </a:r>
            <a:r>
              <a:rPr lang="zh-CN" altLang="en-US" sz="2000" b="0" dirty="0">
                <a:latin typeface="微软雅黑" panose="020B0503020204020204" charset="-122"/>
                <a:ea typeface="微软雅黑" panose="020B0503020204020204" charset="-122"/>
              </a:rPr>
              <a:t>。在组织日常监督执法检查工作中，未严格按照规范全过程记录执法程序。</a:t>
            </a:r>
            <a:endParaRPr lang="zh-CN" altLang="en-US" sz="2000" dirty="0">
              <a:latin typeface="微软雅黑" panose="020B0503020204020204" charset="-122"/>
              <a:ea typeface="微软雅黑" panose="020B0503020204020204" charset="-122"/>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 </a:t>
            </a:r>
            <a:endParaRPr lang="en-US" altLang="zh-CN"/>
          </a:p>
        </p:txBody>
      </p:sp>
      <p:sp>
        <p:nvSpPr>
          <p:cNvPr id="3" name="内容占位符 2"/>
          <p:cNvSpPr>
            <a:spLocks noGrp="1"/>
          </p:cNvSpPr>
          <p:nvPr>
            <p:ph idx="1"/>
          </p:nvPr>
        </p:nvSpPr>
        <p:spPr>
          <a:xfrm>
            <a:off x="1007745" y="1825625"/>
            <a:ext cx="10346055" cy="4351655"/>
          </a:xfrm>
        </p:spPr>
        <p:txBody>
          <a:bodyPr/>
          <a:p>
            <a:pPr marL="0" indent="0">
              <a:buNone/>
            </a:pPr>
            <a:r>
              <a:rPr lang="en-US" altLang="zh-CN"/>
              <a:t> </a:t>
            </a:r>
            <a:endParaRPr lang="en-US" altLang="zh-CN"/>
          </a:p>
        </p:txBody>
      </p:sp>
      <p:sp>
        <p:nvSpPr>
          <p:cNvPr id="100" name="文本框 99"/>
          <p:cNvSpPr txBox="1"/>
          <p:nvPr/>
        </p:nvSpPr>
        <p:spPr>
          <a:xfrm>
            <a:off x="1136650" y="484505"/>
            <a:ext cx="10069195" cy="6554470"/>
          </a:xfrm>
          <a:prstGeom prst="rect">
            <a:avLst/>
          </a:prstGeom>
          <a:noFill/>
          <a:ln w="9525">
            <a:noFill/>
          </a:ln>
        </p:spPr>
        <p:txBody>
          <a:bodyPr wrap="square">
            <a:spAutoFit/>
          </a:bodyPr>
          <a:p>
            <a:pPr indent="0"/>
            <a:r>
              <a:rPr lang="en-US" altLang="zh-CN" sz="2000" b="1"/>
              <a:t> </a:t>
            </a:r>
            <a:r>
              <a:rPr lang="zh-CN" altLang="en-US" sz="2000" b="1" dirty="0">
                <a:latin typeface="微软雅黑" panose="020B0503020204020204" charset="-122"/>
                <a:ea typeface="微软雅黑" panose="020B0503020204020204" charset="-122"/>
              </a:rPr>
              <a:t>对事故相关单位及责任人员处理建议</a:t>
            </a:r>
            <a:endParaRPr lang="zh-CN" altLang="en-US" sz="2000" b="1" dirty="0">
              <a:latin typeface="微软雅黑" panose="020B0503020204020204" charset="-122"/>
              <a:ea typeface="微软雅黑" panose="020B0503020204020204" charset="-122"/>
            </a:endParaRPr>
          </a:p>
          <a:p>
            <a:pPr indent="0"/>
            <a:r>
              <a:rPr lang="zh-CN" altLang="en-US" sz="2000" b="0" dirty="0">
                <a:latin typeface="微软雅黑" panose="020B0503020204020204" charset="-122"/>
                <a:ea typeface="微软雅黑" panose="020B0503020204020204" charset="-122"/>
              </a:rPr>
              <a:t>（</a:t>
            </a:r>
            <a:r>
              <a:rPr lang="zh-CN" altLang="en-US" sz="2000" dirty="0">
                <a:latin typeface="微软雅黑" panose="020B0503020204020204" charset="-122"/>
                <a:ea typeface="微软雅黑" panose="020B0503020204020204" charset="-122"/>
              </a:rPr>
              <a:t>一）对相关责任人员不予责任追究建议</a:t>
            </a:r>
            <a:endParaRPr lang="zh-CN" altLang="en-US" sz="2000" dirty="0">
              <a:latin typeface="微软雅黑" panose="020B0503020204020204" charset="-122"/>
              <a:ea typeface="微软雅黑" panose="020B0503020204020204" charset="-122"/>
            </a:endParaRPr>
          </a:p>
          <a:p>
            <a:pPr indent="0"/>
            <a:r>
              <a:rPr lang="zh-CN" altLang="en-US" sz="2000" b="0" dirty="0">
                <a:latin typeface="微软雅黑" panose="020B0503020204020204" charset="-122"/>
                <a:ea typeface="微软雅黑" panose="020B0503020204020204" charset="-122"/>
              </a:rPr>
              <a:t> </a:t>
            </a:r>
            <a:endParaRPr lang="zh-CN" altLang="en-US" sz="2000" b="0" dirty="0">
              <a:latin typeface="微软雅黑" panose="020B0503020204020204" charset="-122"/>
              <a:ea typeface="微软雅黑" panose="020B0503020204020204" charset="-122"/>
            </a:endParaRPr>
          </a:p>
          <a:p>
            <a:pPr indent="0"/>
            <a:r>
              <a:rPr lang="zh-CN" altLang="en-US" sz="2000" b="0" dirty="0">
                <a:latin typeface="微软雅黑" panose="020B0503020204020204" charset="-122"/>
                <a:ea typeface="微软雅黑" panose="020B0503020204020204" charset="-122"/>
              </a:rPr>
              <a:t>1.贾康，男，34岁，群众，周小雨组织的</a:t>
            </a:r>
            <a:r>
              <a:rPr lang="zh-CN" altLang="en-US" sz="2000" dirty="0">
                <a:latin typeface="微软雅黑" panose="020B0503020204020204" charset="-122"/>
                <a:ea typeface="微软雅黑" panose="020B0503020204020204" charset="-122"/>
              </a:rPr>
              <a:t>临时务工人员，本次作业电焊工人。在无焊工特种作业操作证情况下，违章进行电焊作业；在未履行动火作业审批相关手续，未对T4207蒽油储罐进行认真清洗、置换，并分析罐内可燃气体含量是否合格情况下，擅自冒险开展动火作业。</a:t>
            </a:r>
            <a:r>
              <a:rPr lang="zh-CN" altLang="en-US" sz="2000" b="0" dirty="0">
                <a:latin typeface="微软雅黑" panose="020B0503020204020204" charset="-122"/>
                <a:ea typeface="微软雅黑" panose="020B0503020204020204" charset="-122"/>
              </a:rPr>
              <a:t>对本次事故负有直接责任。鉴于已在本次事故中死亡，建议不予追究责任。</a:t>
            </a:r>
            <a:endParaRPr lang="zh-CN" altLang="en-US" sz="2000" b="0" dirty="0">
              <a:latin typeface="微软雅黑" panose="020B0503020204020204" charset="-122"/>
              <a:ea typeface="微软雅黑" panose="020B0503020204020204" charset="-122"/>
            </a:endParaRPr>
          </a:p>
          <a:p>
            <a:pPr indent="0"/>
            <a:r>
              <a:rPr lang="zh-CN" altLang="en-US" sz="2000" b="0" dirty="0">
                <a:latin typeface="微软雅黑" panose="020B0503020204020204" charset="-122"/>
                <a:ea typeface="微软雅黑" panose="020B0503020204020204" charset="-122"/>
              </a:rPr>
              <a:t> </a:t>
            </a:r>
            <a:endParaRPr lang="zh-CN" altLang="en-US" sz="2000" b="0" dirty="0">
              <a:latin typeface="微软雅黑" panose="020B0503020204020204" charset="-122"/>
              <a:ea typeface="微软雅黑" panose="020B0503020204020204" charset="-122"/>
            </a:endParaRPr>
          </a:p>
          <a:p>
            <a:pPr indent="0"/>
            <a:r>
              <a:rPr lang="zh-CN" altLang="en-US" sz="2000" b="0" dirty="0">
                <a:latin typeface="微软雅黑" panose="020B0503020204020204" charset="-122"/>
                <a:ea typeface="微软雅黑" panose="020B0503020204020204" charset="-122"/>
              </a:rPr>
              <a:t>2.杜玉明，男，61岁，群众，周小雨组织的</a:t>
            </a:r>
            <a:r>
              <a:rPr lang="zh-CN" altLang="en-US" sz="2000" dirty="0">
                <a:latin typeface="微软雅黑" panose="020B0503020204020204" charset="-122"/>
                <a:ea typeface="微软雅黑" panose="020B0503020204020204" charset="-122"/>
              </a:rPr>
              <a:t>临时务工人员，本次作业辅助人员。在未履行动火作业审批相关手续，未对T4207蒽油储罐进行认真清洗、置换，并分析罐内可燃气体含量是否合格情况下，辅助电焊工人贾康开展动火作业。</a:t>
            </a:r>
            <a:r>
              <a:rPr lang="zh-CN" altLang="en-US" sz="2000" b="0" dirty="0">
                <a:latin typeface="微软雅黑" panose="020B0503020204020204" charset="-122"/>
                <a:ea typeface="微软雅黑" panose="020B0503020204020204" charset="-122"/>
              </a:rPr>
              <a:t>对本次事故负有直接责任。鉴于已在本次事故中死亡，建议不予追究责任。</a:t>
            </a:r>
            <a:endParaRPr lang="zh-CN" altLang="en-US" sz="2000" b="0" dirty="0">
              <a:latin typeface="微软雅黑" panose="020B0503020204020204" charset="-122"/>
              <a:ea typeface="微软雅黑" panose="020B0503020204020204" charset="-122"/>
            </a:endParaRPr>
          </a:p>
          <a:p>
            <a:pPr indent="0"/>
            <a:endParaRPr lang="zh-CN" altLang="en-US" sz="2000" b="0" dirty="0">
              <a:latin typeface="微软雅黑" panose="020B0503020204020204" charset="-122"/>
              <a:ea typeface="微软雅黑" panose="020B0503020204020204" charset="-122"/>
            </a:endParaRPr>
          </a:p>
          <a:p>
            <a:pPr indent="0"/>
            <a:r>
              <a:rPr lang="zh-CN" altLang="en-US" sz="2000" b="0" dirty="0">
                <a:latin typeface="微软雅黑" panose="020B0503020204020204" charset="-122"/>
                <a:ea typeface="微软雅黑" panose="020B0503020204020204" charset="-122"/>
              </a:rPr>
              <a:t>3.张静，男，36岁，群众，</a:t>
            </a:r>
            <a:r>
              <a:rPr lang="zh-CN" altLang="en-US" sz="2000" dirty="0">
                <a:latin typeface="微软雅黑" panose="020B0503020204020204" charset="-122"/>
                <a:ea typeface="微软雅黑" panose="020B0503020204020204" charset="-122"/>
              </a:rPr>
              <a:t>宇天化工蒽油加氢厂油库员工，本次清罐作业的作业班长。在施工人员对T4207蒽油储罐人孔盖漏点处开展动火作业时，未将储罐内物料所具有的理化特性和存在风险告知施工人员，也未对动火作业进行及时制止。</a:t>
            </a:r>
            <a:r>
              <a:rPr lang="zh-CN" altLang="en-US" sz="2000" b="0" dirty="0">
                <a:latin typeface="微软雅黑" panose="020B0503020204020204" charset="-122"/>
                <a:ea typeface="微软雅黑" panose="020B0503020204020204" charset="-122"/>
              </a:rPr>
              <a:t>对本次事故负有直接责任。鉴于已在本次事故中死亡，建议不予追究责任。</a:t>
            </a:r>
            <a:endParaRPr lang="zh-CN" altLang="en-US" sz="2000" b="0" dirty="0">
              <a:latin typeface="微软雅黑" panose="020B0503020204020204" charset="-122"/>
              <a:ea typeface="微软雅黑" panose="020B0503020204020204" charset="-122"/>
            </a:endParaRPr>
          </a:p>
          <a:p>
            <a:pPr indent="0"/>
            <a:endParaRPr lang="zh-CN" altLang="en-US" sz="2000" b="0" dirty="0">
              <a:latin typeface="微软雅黑" panose="020B0503020204020204" charset="-122"/>
              <a:ea typeface="微软雅黑" panose="020B0503020204020204" charset="-122"/>
            </a:endParaRPr>
          </a:p>
          <a:p>
            <a:endParaRPr lang="zh-CN" altLang="en-US" sz="2000" b="0" dirty="0">
              <a:latin typeface="微软雅黑" panose="020B0503020204020204" charset="-122"/>
              <a:ea typeface="微软雅黑" panose="020B0503020204020204" charset="-122"/>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 </a:t>
            </a:r>
            <a:endParaRPr lang="en-US" altLang="zh-CN"/>
          </a:p>
        </p:txBody>
      </p:sp>
      <p:sp>
        <p:nvSpPr>
          <p:cNvPr id="3" name="内容占位符 2"/>
          <p:cNvSpPr>
            <a:spLocks noGrp="1"/>
          </p:cNvSpPr>
          <p:nvPr>
            <p:ph idx="1"/>
          </p:nvPr>
        </p:nvSpPr>
        <p:spPr/>
        <p:txBody>
          <a:bodyPr/>
          <a:p>
            <a:pPr marL="0" indent="0">
              <a:buNone/>
            </a:pPr>
            <a:r>
              <a:rPr lang="en-US" altLang="zh-CN"/>
              <a:t> </a:t>
            </a:r>
            <a:endParaRPr lang="en-US" altLang="zh-CN"/>
          </a:p>
        </p:txBody>
      </p:sp>
      <p:sp>
        <p:nvSpPr>
          <p:cNvPr id="100" name="文本框 99"/>
          <p:cNvSpPr txBox="1"/>
          <p:nvPr/>
        </p:nvSpPr>
        <p:spPr>
          <a:xfrm>
            <a:off x="1354455" y="829310"/>
            <a:ext cx="9540240" cy="5631180"/>
          </a:xfrm>
          <a:prstGeom prst="rect">
            <a:avLst/>
          </a:prstGeom>
          <a:noFill/>
          <a:ln w="9525">
            <a:noFill/>
          </a:ln>
        </p:spPr>
        <p:txBody>
          <a:bodyPr wrap="square">
            <a:spAutoFit/>
          </a:bodyPr>
          <a:p>
            <a:pPr indent="0"/>
            <a:r>
              <a:rPr lang="zh-CN" altLang="en-US" sz="2000" b="1" dirty="0">
                <a:latin typeface="微软雅黑" panose="020B0503020204020204" charset="-122"/>
                <a:ea typeface="微软雅黑" panose="020B0503020204020204" charset="-122"/>
              </a:rPr>
              <a:t>（二）已采取强制措施人员</a:t>
            </a:r>
            <a:endParaRPr lang="zh-CN" altLang="en-US" sz="2000" b="1" dirty="0">
              <a:latin typeface="微软雅黑" panose="020B0503020204020204" charset="-122"/>
              <a:ea typeface="微软雅黑" panose="020B0503020204020204" charset="-122"/>
            </a:endParaRPr>
          </a:p>
          <a:p>
            <a:pPr indent="0"/>
            <a:r>
              <a:rPr lang="zh-CN" altLang="en-US" sz="2000" b="0" dirty="0">
                <a:latin typeface="微软雅黑" panose="020B0503020204020204" charset="-122"/>
                <a:ea typeface="微软雅黑" panose="020B0503020204020204" charset="-122"/>
              </a:rPr>
              <a:t> </a:t>
            </a:r>
            <a:endParaRPr lang="zh-CN" altLang="en-US" sz="2000" b="0" dirty="0">
              <a:latin typeface="微软雅黑" panose="020B0503020204020204" charset="-122"/>
              <a:ea typeface="微软雅黑" panose="020B0503020204020204" charset="-122"/>
            </a:endParaRPr>
          </a:p>
          <a:p>
            <a:pPr indent="0"/>
            <a:r>
              <a:rPr lang="zh-CN" altLang="en-US" sz="2000" b="0" dirty="0">
                <a:latin typeface="微软雅黑" panose="020B0503020204020204" charset="-122"/>
                <a:ea typeface="微软雅黑" panose="020B0503020204020204" charset="-122"/>
              </a:rPr>
              <a:t>1.周小雨，男，35岁，群众，维修作业临时务工人员负责人。在无任何证照、特种作业人员无特种作业操作证的情况下，违法承揽宇天化工蒽油加氢厂维修作业。2022年1月7日，</a:t>
            </a:r>
            <a:r>
              <a:rPr lang="zh-CN" altLang="en-US" sz="2000" dirty="0">
                <a:latin typeface="微软雅黑" panose="020B0503020204020204" charset="-122"/>
                <a:ea typeface="微软雅黑" panose="020B0503020204020204" charset="-122"/>
              </a:rPr>
              <a:t>因涉嫌重大责任事故罪，</a:t>
            </a:r>
            <a:r>
              <a:rPr lang="zh-CN" altLang="en-US" sz="2000" b="0" dirty="0">
                <a:latin typeface="微软雅黑" panose="020B0503020204020204" charset="-122"/>
                <a:ea typeface="微软雅黑" panose="020B0503020204020204" charset="-122"/>
              </a:rPr>
              <a:t>被安阳县公安局监视居住。 2.姬永涛，男，35岁，群众，周小雨组织的临时务工人员现场负责人。指挥无电焊特种作业证人员从事电焊作业，作业时擅自离开动火现场，对作业人员安全教育管理不到位，未在作业前对储存物质进行风险辨识，未意识到罐内残存物料挥发出的可燃气体与空气混合后形成了爆炸性混合物，擅自冒险实施动火作业。2022年1月7日，</a:t>
            </a:r>
            <a:r>
              <a:rPr lang="zh-CN" altLang="en-US" sz="2000" dirty="0">
                <a:latin typeface="微软雅黑" panose="020B0503020204020204" charset="-122"/>
                <a:ea typeface="微软雅黑" panose="020B0503020204020204" charset="-122"/>
              </a:rPr>
              <a:t>因涉嫌重大责任事故罪，</a:t>
            </a:r>
            <a:r>
              <a:rPr lang="zh-CN" altLang="en-US" sz="2000" b="0" dirty="0">
                <a:latin typeface="微软雅黑" panose="020B0503020204020204" charset="-122"/>
                <a:ea typeface="微软雅黑" panose="020B0503020204020204" charset="-122"/>
              </a:rPr>
              <a:t>被安阳县公安局监视居住。 3.李广忠，男，33岁，群众，河南宇天化工有限公司蒽油加氢厂油库班长，本次作业监护人。动火作业安全管理和现场安全管理不到位，对周小雨组织的外来务工人员管理松懈，在向上级汇报T4207蒽油储罐人孔盖焊接作业时，擅自离开动火现场，未将作业人员和设备清离现场，履行动火作业监护人职责不到位。2022年1月21日，</a:t>
            </a:r>
            <a:r>
              <a:rPr lang="zh-CN" altLang="en-US" sz="2000" dirty="0">
                <a:latin typeface="微软雅黑" panose="020B0503020204020204" charset="-122"/>
                <a:ea typeface="微软雅黑" panose="020B0503020204020204" charset="-122"/>
              </a:rPr>
              <a:t>因涉嫌重大责任事故罪，</a:t>
            </a:r>
            <a:r>
              <a:rPr lang="zh-CN" altLang="en-US" sz="2000" b="0" dirty="0">
                <a:latin typeface="微软雅黑" panose="020B0503020204020204" charset="-122"/>
                <a:ea typeface="微软雅黑" panose="020B0503020204020204" charset="-122"/>
              </a:rPr>
              <a:t>被安阳县公安局取保候审。</a:t>
            </a:r>
            <a:endParaRPr lang="zh-CN" altLang="en-US" sz="2000" b="0" dirty="0">
              <a:latin typeface="微软雅黑" panose="020B0503020204020204" charset="-122"/>
              <a:ea typeface="微软雅黑" panose="020B0503020204020204" charset="-122"/>
            </a:endParaRPr>
          </a:p>
          <a:p>
            <a:pPr indent="0"/>
            <a:r>
              <a:rPr lang="zh-CN" altLang="en-US" sz="2000" b="0" dirty="0">
                <a:latin typeface="微软雅黑" panose="020B0503020204020204" charset="-122"/>
                <a:ea typeface="微软雅黑" panose="020B0503020204020204" charset="-122"/>
              </a:rPr>
              <a:t> </a:t>
            </a:r>
            <a:endParaRPr lang="zh-CN" altLang="en-US" sz="2000" dirty="0">
              <a:latin typeface="微软雅黑" panose="020B0503020204020204" charset="-122"/>
              <a:ea typeface="微软雅黑" panose="020B0503020204020204" charset="-122"/>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38200" y="351155"/>
            <a:ext cx="10515600" cy="1325563"/>
          </a:xfrm>
        </p:spPr>
        <p:txBody>
          <a:bodyPr/>
          <a:p>
            <a:r>
              <a:rPr lang="en-US" altLang="zh-CN"/>
              <a:t> </a:t>
            </a:r>
            <a:endParaRPr lang="en-US" altLang="zh-CN"/>
          </a:p>
        </p:txBody>
      </p:sp>
      <p:sp>
        <p:nvSpPr>
          <p:cNvPr id="3" name="内容占位符 2"/>
          <p:cNvSpPr>
            <a:spLocks noGrp="1"/>
          </p:cNvSpPr>
          <p:nvPr>
            <p:ph idx="1"/>
          </p:nvPr>
        </p:nvSpPr>
        <p:spPr/>
        <p:txBody>
          <a:bodyPr/>
          <a:p>
            <a:pPr marL="0" indent="0">
              <a:buNone/>
            </a:pPr>
            <a:r>
              <a:rPr lang="en-US" altLang="zh-CN"/>
              <a:t> </a:t>
            </a:r>
            <a:endParaRPr lang="en-US" altLang="zh-CN"/>
          </a:p>
        </p:txBody>
      </p:sp>
      <p:sp>
        <p:nvSpPr>
          <p:cNvPr id="100" name="文本框 99"/>
          <p:cNvSpPr txBox="1"/>
          <p:nvPr/>
        </p:nvSpPr>
        <p:spPr>
          <a:xfrm>
            <a:off x="1614805" y="1327150"/>
            <a:ext cx="9109710" cy="5487035"/>
          </a:xfrm>
          <a:prstGeom prst="rect">
            <a:avLst/>
          </a:prstGeom>
          <a:noFill/>
          <a:ln w="9525">
            <a:noFill/>
          </a:ln>
        </p:spPr>
        <p:txBody>
          <a:bodyPr wrap="square">
            <a:noAutofit/>
          </a:bodyPr>
          <a:p>
            <a:pPr indent="0"/>
            <a:r>
              <a:rPr lang="zh-CN" altLang="en-US" sz="2000" dirty="0">
                <a:latin typeface="微软雅黑" panose="020B0503020204020204" charset="-122"/>
                <a:ea typeface="微软雅黑" panose="020B0503020204020204" charset="-122"/>
              </a:rPr>
              <a:t>4.刘</a:t>
            </a:r>
            <a:r>
              <a:rPr lang="zh-CN" altLang="en-US" sz="2000" b="0" dirty="0">
                <a:latin typeface="微软雅黑" panose="020B0503020204020204" charset="-122"/>
                <a:ea typeface="微软雅黑" panose="020B0503020204020204" charset="-122"/>
              </a:rPr>
              <a:t>亚博，男，34岁，群众，河南宇天化工有限公司蒽油加氢厂安全员。履行安全管理职责不到位，在动火作业前，对外来务工人员电焊工人特种作业证审核把关不严；作业现场检查不到位，</a:t>
            </a:r>
            <a:r>
              <a:rPr lang="zh-CN" altLang="en-US" sz="2000" b="1" dirty="0">
                <a:solidFill>
                  <a:srgbClr val="FF0000"/>
                </a:solidFill>
                <a:latin typeface="微软雅黑" panose="020B0503020204020204" charset="-122"/>
                <a:ea typeface="微软雅黑" panose="020B0503020204020204" charset="-122"/>
              </a:rPr>
              <a:t>在动火作业前只是用“四合一”气体检测仪检测了集油槽、旁边水沟、洗涤塔，未对罐体内进行气体检测分析；</a:t>
            </a:r>
            <a:r>
              <a:rPr lang="zh-CN" altLang="en-US" sz="2000" b="0" dirty="0">
                <a:latin typeface="微软雅黑" panose="020B0503020204020204" charset="-122"/>
                <a:ea typeface="微软雅黑" panose="020B0503020204020204" charset="-122"/>
              </a:rPr>
              <a:t>对周小雨组织的外来务工人员安全教育培训不到位，未将储罐内物料所具有的理化特性和存在风险对施工人员进行有效安全交底；在电焊作业时，擅自离开动火现场。2022年1月7日，</a:t>
            </a:r>
            <a:r>
              <a:rPr lang="zh-CN" altLang="en-US" sz="2000" dirty="0">
                <a:latin typeface="微软雅黑" panose="020B0503020204020204" charset="-122"/>
                <a:ea typeface="微软雅黑" panose="020B0503020204020204" charset="-122"/>
              </a:rPr>
              <a:t>因涉嫌重大责任事故罪</a:t>
            </a:r>
            <a:r>
              <a:rPr lang="zh-CN" altLang="en-US" sz="2000" b="0" dirty="0">
                <a:latin typeface="微软雅黑" panose="020B0503020204020204" charset="-122"/>
                <a:ea typeface="微软雅黑" panose="020B0503020204020204" charset="-122"/>
              </a:rPr>
              <a:t>，被安阳县公安局监视居住。   5.张文超，男，35岁，群众，河南宇天化工有限公司蒽油加氢厂厂长。</a:t>
            </a:r>
            <a:r>
              <a:rPr lang="zh-CN" altLang="en-US" sz="2000" b="1" dirty="0">
                <a:solidFill>
                  <a:srgbClr val="FF0000"/>
                </a:solidFill>
                <a:latin typeface="微软雅黑" panose="020B0503020204020204" charset="-122"/>
                <a:ea typeface="微软雅黑" panose="020B0503020204020204" charset="-122"/>
              </a:rPr>
              <a:t>违法将维修作业发包给无任何证照的周小雨及其临时务工人员，未对周小雨组织的外来务工人员证照情况进行审核，未签订安全生产管理协议。</a:t>
            </a:r>
            <a:r>
              <a:rPr lang="zh-CN" altLang="en-US" sz="2000" b="0" dirty="0">
                <a:latin typeface="微软雅黑" panose="020B0503020204020204" charset="-122"/>
                <a:ea typeface="微软雅黑" panose="020B0503020204020204" charset="-122"/>
              </a:rPr>
              <a:t>事故发生后，未及时核查涉险人员情况，存在事故伤亡人员信息情况迟报的事实。2022年1月21日，</a:t>
            </a:r>
            <a:r>
              <a:rPr lang="zh-CN" altLang="en-US" sz="2000" dirty="0">
                <a:latin typeface="微软雅黑" panose="020B0503020204020204" charset="-122"/>
                <a:ea typeface="微软雅黑" panose="020B0503020204020204" charset="-122"/>
              </a:rPr>
              <a:t>因涉嫌重大责任事故罪</a:t>
            </a:r>
            <a:r>
              <a:rPr lang="zh-CN" altLang="en-US" sz="2000" b="0" dirty="0">
                <a:latin typeface="微软雅黑" panose="020B0503020204020204" charset="-122"/>
                <a:ea typeface="微软雅黑" panose="020B0503020204020204" charset="-122"/>
              </a:rPr>
              <a:t>，被安阳县公安局取保候审。 </a:t>
            </a:r>
            <a:endParaRPr lang="zh-CN" altLang="en-US" sz="2000" dirty="0">
              <a:latin typeface="微软雅黑" panose="020B0503020204020204" charset="-122"/>
              <a:ea typeface="微软雅黑" panose="020B0503020204020204" charset="-122"/>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 </a:t>
            </a:r>
            <a:endParaRPr lang="en-US" altLang="zh-CN"/>
          </a:p>
        </p:txBody>
      </p:sp>
      <p:sp>
        <p:nvSpPr>
          <p:cNvPr id="3" name="内容占位符 2"/>
          <p:cNvSpPr>
            <a:spLocks noGrp="1"/>
          </p:cNvSpPr>
          <p:nvPr>
            <p:ph idx="1"/>
          </p:nvPr>
        </p:nvSpPr>
        <p:spPr/>
        <p:txBody>
          <a:bodyPr/>
          <a:p>
            <a:pPr marL="0" indent="0">
              <a:buNone/>
            </a:pPr>
            <a:r>
              <a:rPr lang="en-US" altLang="zh-CN"/>
              <a:t> </a:t>
            </a:r>
            <a:endParaRPr lang="en-US" altLang="zh-CN"/>
          </a:p>
        </p:txBody>
      </p:sp>
      <p:sp>
        <p:nvSpPr>
          <p:cNvPr id="100" name="文本框 99"/>
          <p:cNvSpPr txBox="1"/>
          <p:nvPr/>
        </p:nvSpPr>
        <p:spPr>
          <a:xfrm>
            <a:off x="1830705" y="1205230"/>
            <a:ext cx="8931275" cy="6019800"/>
          </a:xfrm>
          <a:prstGeom prst="rect">
            <a:avLst/>
          </a:prstGeom>
          <a:noFill/>
          <a:ln w="9525">
            <a:noFill/>
          </a:ln>
        </p:spPr>
        <p:txBody>
          <a:bodyPr wrap="square">
            <a:noAutofit/>
          </a:bodyPr>
          <a:p>
            <a:pPr indent="0"/>
            <a:r>
              <a:rPr lang="zh-CN" altLang="en-US" sz="2000" b="0" dirty="0">
                <a:latin typeface="微软雅黑" panose="020B0503020204020204" charset="-122"/>
                <a:ea typeface="微软雅黑" panose="020B0503020204020204" charset="-122"/>
              </a:rPr>
              <a:t>6.程帅，男，34岁，群众，河南宇天化工有限公司安环处处长，兼任安全科科长、环保科科长、苯加氢厂安全员。未有效开展全公司安全管理工作，履行职责不到位，对宇天化工外来务工准入管理不严格、维修作业和特种作业管理不严格、动火作业安全管理不落实。2022年1月25日，</a:t>
            </a:r>
            <a:r>
              <a:rPr lang="zh-CN" altLang="en-US" sz="2000" dirty="0">
                <a:latin typeface="微软雅黑" panose="020B0503020204020204" charset="-122"/>
                <a:ea typeface="微软雅黑" panose="020B0503020204020204" charset="-122"/>
              </a:rPr>
              <a:t>因涉嫌重大责任事故罪</a:t>
            </a:r>
            <a:r>
              <a:rPr lang="zh-CN" altLang="en-US" sz="2000" b="0" dirty="0">
                <a:latin typeface="微软雅黑" panose="020B0503020204020204" charset="-122"/>
                <a:ea typeface="微软雅黑" panose="020B0503020204020204" charset="-122"/>
              </a:rPr>
              <a:t>，被安阳县公安局取保候审。 7.张伟东，男，53岁，中共党员，河南宇天化工有限公司总经理。履行安全管理职责不到位，对公司专职安全管理机构人员配备不合理、外来施工人员管理制度落实不到位的问题失管失察。2022年1月25日，</a:t>
            </a:r>
            <a:r>
              <a:rPr lang="zh-CN" altLang="en-US" sz="2000" dirty="0">
                <a:latin typeface="微软雅黑" panose="020B0503020204020204" charset="-122"/>
                <a:ea typeface="微软雅黑" panose="020B0503020204020204" charset="-122"/>
              </a:rPr>
              <a:t>因涉嫌重大责任事故罪</a:t>
            </a:r>
            <a:r>
              <a:rPr lang="zh-CN" altLang="en-US" sz="2000" b="0" dirty="0">
                <a:latin typeface="微软雅黑" panose="020B0503020204020204" charset="-122"/>
                <a:ea typeface="微软雅黑" panose="020B0503020204020204" charset="-122"/>
              </a:rPr>
              <a:t>，被安阳县公安局取保候审。 8.王智强，男，32岁，中共党员，河南宇天化工有限公司法定代表人。履行安全管理职责不到位，未定期分析公司安全生产形势，研究解决安全生产重大问题。2022年1月25日，</a:t>
            </a:r>
            <a:r>
              <a:rPr lang="zh-CN" altLang="en-US" sz="2000" dirty="0">
                <a:latin typeface="微软雅黑" panose="020B0503020204020204" charset="-122"/>
                <a:ea typeface="微软雅黑" panose="020B0503020204020204" charset="-122"/>
              </a:rPr>
              <a:t>因涉嫌重大责任事故罪</a:t>
            </a:r>
            <a:r>
              <a:rPr lang="zh-CN" altLang="en-US" sz="2000" b="0" dirty="0">
                <a:latin typeface="微软雅黑" panose="020B0503020204020204" charset="-122"/>
                <a:ea typeface="微软雅黑" panose="020B0503020204020204" charset="-122"/>
              </a:rPr>
              <a:t>，被安阳县公安局取保候审。 </a:t>
            </a:r>
            <a:endParaRPr lang="zh-CN" altLang="en-US" sz="2000" dirty="0">
              <a:latin typeface="微软雅黑" panose="020B0503020204020204" charset="-122"/>
              <a:ea typeface="微软雅黑" panose="020B0503020204020204" charset="-122"/>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标题 1"/>
          <p:cNvSpPr>
            <a:spLocks noGrp="1"/>
          </p:cNvSpPr>
          <p:nvPr>
            <p:ph type="title"/>
          </p:nvPr>
        </p:nvSpPr>
        <p:spPr/>
        <p:txBody>
          <a:bodyPr vert="horz" wrap="square" lIns="91440" tIns="45720" rIns="91440" bIns="45720" anchor="ctr" anchorCtr="0"/>
          <a:lstStyle/>
          <a:p>
            <a:r>
              <a:rPr lang="zh-CN" altLang="en-US" dirty="0"/>
              <a:t> </a:t>
            </a:r>
            <a:endParaRPr lang="zh-CN" altLang="en-US" dirty="0"/>
          </a:p>
        </p:txBody>
      </p:sp>
      <p:sp>
        <p:nvSpPr>
          <p:cNvPr id="10243" name="内容占位符 2"/>
          <p:cNvSpPr>
            <a:spLocks noGrp="1"/>
          </p:cNvSpPr>
          <p:nvPr>
            <p:ph idx="1"/>
          </p:nvPr>
        </p:nvSpPr>
        <p:spPr/>
        <p:txBody>
          <a:bodyPr vert="horz" wrap="square" lIns="91440" tIns="45720" rIns="91440" bIns="45720" anchor="t" anchorCtr="0"/>
          <a:lstStyle/>
          <a:p>
            <a:pPr marL="0" indent="0" algn="ctr">
              <a:lnSpc>
                <a:spcPct val="200000"/>
              </a:lnSpc>
              <a:buNone/>
            </a:pPr>
            <a:r>
              <a:rPr lang="en-US" altLang="zh-CN" b="1" dirty="0">
                <a:solidFill>
                  <a:srgbClr val="FF0000"/>
                </a:solidFill>
                <a:latin typeface="微软雅黑" panose="020B0503020204020204" charset="-122"/>
                <a:ea typeface="微软雅黑" panose="020B0503020204020204" charset="-122"/>
                <a:sym typeface="宋体" panose="02010600030101010101" pitchFamily="2" charset="-122"/>
              </a:rPr>
              <a:t> </a:t>
            </a:r>
            <a:endParaRPr lang="en-US" altLang="zh-CN" b="1" dirty="0">
              <a:solidFill>
                <a:srgbClr val="FF0000"/>
              </a:solidFill>
              <a:latin typeface="微软雅黑" panose="020B0503020204020204" charset="-122"/>
              <a:ea typeface="微软雅黑" panose="020B0503020204020204" charset="-122"/>
              <a:sym typeface="宋体" panose="02010600030101010101" pitchFamily="2" charset="-122"/>
            </a:endParaRPr>
          </a:p>
        </p:txBody>
      </p:sp>
      <p:sp>
        <p:nvSpPr>
          <p:cNvPr id="10246" name="矩形 5"/>
          <p:cNvSpPr/>
          <p:nvPr/>
        </p:nvSpPr>
        <p:spPr>
          <a:xfrm>
            <a:off x="1586865" y="2551430"/>
            <a:ext cx="4364990" cy="460375"/>
          </a:xfrm>
          <a:prstGeom prst="rect">
            <a:avLst/>
          </a:prstGeom>
          <a:noFill/>
          <a:ln w="9525">
            <a:noFill/>
          </a:ln>
        </p:spPr>
        <p:txBody>
          <a:bodyPr wrap="square">
            <a:spAutoFit/>
          </a:bodyPr>
          <a:lstStyle/>
          <a:p>
            <a:pPr algn="ctr" eaLnBrk="1" hangingPunct="1"/>
            <a:r>
              <a:rPr lang="en-US" altLang="zh-CN" sz="2400" b="1" dirty="0">
                <a:solidFill>
                  <a:srgbClr val="FF0000"/>
                </a:solidFill>
                <a:latin typeface="微软雅黑" panose="020B0503020204020204" charset="-122"/>
                <a:ea typeface="微软雅黑" panose="020B0503020204020204" charset="-122"/>
                <a:sym typeface="宋体" panose="02010600030101010101" pitchFamily="2" charset="-122"/>
              </a:rPr>
              <a:t> </a:t>
            </a:r>
            <a:endParaRPr lang="en-US" altLang="zh-CN" sz="2400" b="1" dirty="0">
              <a:solidFill>
                <a:srgbClr val="FF0000"/>
              </a:solidFill>
              <a:latin typeface="Arial" panose="020B0604020202020204" pitchFamily="34" charset="0"/>
            </a:endParaRPr>
          </a:p>
        </p:txBody>
      </p:sp>
      <p:sp>
        <p:nvSpPr>
          <p:cNvPr id="10247" name="矩形 6"/>
          <p:cNvSpPr/>
          <p:nvPr/>
        </p:nvSpPr>
        <p:spPr>
          <a:xfrm>
            <a:off x="0" y="956945"/>
            <a:ext cx="8904605" cy="645160"/>
          </a:xfrm>
          <a:prstGeom prst="rect">
            <a:avLst/>
          </a:prstGeom>
          <a:solidFill>
            <a:srgbClr val="FF0000"/>
          </a:solidFill>
          <a:ln w="9525">
            <a:noFill/>
          </a:ln>
        </p:spPr>
        <p:txBody>
          <a:bodyPr wrap="square">
            <a:spAutoFit/>
          </a:bodyPr>
          <a:lstStyle/>
          <a:p>
            <a:pPr eaLnBrk="1" hangingPunct="1"/>
            <a:r>
              <a:rPr lang="en-US" altLang="zh-CN" sz="3600" b="1" dirty="0">
                <a:solidFill>
                  <a:srgbClr val="0066FF"/>
                </a:solidFill>
                <a:latin typeface="微软雅黑" panose="020B0503020204020204" charset="-122"/>
                <a:ea typeface="微软雅黑" panose="020B0503020204020204" charset="-122"/>
                <a:sym typeface="宋体" panose="02010600030101010101" pitchFamily="2" charset="-122"/>
              </a:rPr>
              <a:t>      </a:t>
            </a:r>
            <a:r>
              <a:rPr lang="zh-CN" altLang="zh-CN" sz="3600" b="1" dirty="0">
                <a:solidFill>
                  <a:srgbClr val="FFFF00"/>
                </a:solidFill>
                <a:latin typeface="微软雅黑" panose="020B0503020204020204" charset="-122"/>
                <a:ea typeface="微软雅黑" panose="020B0503020204020204" charset="-122"/>
                <a:sym typeface="宋体" panose="02010600030101010101" pitchFamily="2" charset="-122"/>
              </a:rPr>
              <a:t>新《安全生产法》解析</a:t>
            </a:r>
            <a:endParaRPr lang="zh-CN" altLang="zh-CN" sz="3600" b="1" dirty="0">
              <a:solidFill>
                <a:srgbClr val="FFFF00"/>
              </a:solidFill>
              <a:latin typeface="微软雅黑" panose="020B0503020204020204" charset="-122"/>
              <a:ea typeface="微软雅黑" panose="020B0503020204020204" charset="-122"/>
              <a:sym typeface="宋体" panose="02010600030101010101" pitchFamily="2" charset="-122"/>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9055" y="579755"/>
            <a:ext cx="12132945" cy="635635"/>
          </a:xfrm>
          <a:solidFill>
            <a:srgbClr val="0070C0"/>
          </a:solidFill>
        </p:spPr>
        <p:txBody>
          <a:bodyPr>
            <a:normAutofit fontScale="90000"/>
          </a:bodyPr>
          <a:lstStyle/>
          <a:p>
            <a:r>
              <a:rPr lang="en-US" altLang="zh-CN" sz="2400" dirty="0" smtClean="0"/>
              <a:t>             </a:t>
            </a:r>
            <a:br>
              <a:rPr lang="en-US" altLang="zh-CN" sz="2400" dirty="0" smtClean="0"/>
            </a:br>
            <a:r>
              <a:rPr lang="en-US" altLang="zh-CN" sz="2400" dirty="0" smtClean="0"/>
              <a:t>                                      </a:t>
            </a:r>
            <a:r>
              <a:rPr lang="en-US" altLang="zh-CN" sz="2400" b="1" dirty="0" smtClean="0">
                <a:solidFill>
                  <a:schemeClr val="bg1"/>
                </a:solidFill>
                <a:latin typeface="微软雅黑" panose="020B0503020204020204" charset="-122"/>
                <a:ea typeface="微软雅黑" panose="020B0503020204020204" charset="-122"/>
                <a:sym typeface="黑体" panose="02010609060101010101" pitchFamily="49" charset="-122"/>
              </a:rPr>
              <a:t>3</a:t>
            </a:r>
            <a:r>
              <a:rPr lang="zh-CN" altLang="en-US" sz="2400" b="1" dirty="0" smtClean="0">
                <a:solidFill>
                  <a:schemeClr val="bg1"/>
                </a:solidFill>
                <a:latin typeface="微软雅黑" panose="020B0503020204020204" charset="-122"/>
                <a:ea typeface="微软雅黑" panose="020B0503020204020204" charset="-122"/>
                <a:sym typeface="黑体" panose="02010609060101010101" pitchFamily="49" charset="-122"/>
              </a:rPr>
              <a:t>、燃烧条件</a:t>
            </a:r>
            <a:br>
              <a:rPr lang="zh-CN" altLang="en-US" sz="2400" b="1" dirty="0" smtClean="0">
                <a:solidFill>
                  <a:schemeClr val="bg1"/>
                </a:solidFill>
                <a:latin typeface="微软雅黑" panose="020B0503020204020204" charset="-122"/>
                <a:ea typeface="微软雅黑" panose="020B0503020204020204" charset="-122"/>
                <a:sym typeface="黑体" panose="02010609060101010101" pitchFamily="49" charset="-122"/>
              </a:rPr>
            </a:br>
            <a:endParaRPr lang="zh-CN" altLang="en-US" sz="2400" b="1" dirty="0" smtClean="0">
              <a:solidFill>
                <a:schemeClr val="bg1"/>
              </a:solidFill>
              <a:latin typeface="微软雅黑" panose="020B0503020204020204" charset="-122"/>
              <a:ea typeface="微软雅黑" panose="020B0503020204020204" charset="-122"/>
              <a:sym typeface="黑体" panose="02010609060101010101" pitchFamily="49" charset="-122"/>
            </a:endParaRPr>
          </a:p>
        </p:txBody>
      </p:sp>
      <p:sp>
        <p:nvSpPr>
          <p:cNvPr id="3" name="内容占位符 2"/>
          <p:cNvSpPr>
            <a:spLocks noGrp="1"/>
          </p:cNvSpPr>
          <p:nvPr>
            <p:ph idx="1"/>
          </p:nvPr>
        </p:nvSpPr>
        <p:spPr>
          <a:xfrm>
            <a:off x="1695450" y="1851025"/>
            <a:ext cx="9140190" cy="4359910"/>
          </a:xfrm>
          <a:solidFill>
            <a:schemeClr val="bg1"/>
          </a:solidFill>
          <a:ln w="19050">
            <a:noFill/>
          </a:ln>
        </p:spPr>
        <p:txBody>
          <a:bodyPr>
            <a:normAutofit fontScale="92500" lnSpcReduction="10000"/>
          </a:bodyPr>
          <a:lstStyle/>
          <a:p>
            <a:pPr>
              <a:buNone/>
              <a:defRPr/>
            </a:pPr>
            <a:r>
              <a:rPr lang="zh-CN" altLang="en-US" sz="2000" b="1" dirty="0" smtClean="0">
                <a:solidFill>
                  <a:schemeClr val="accent3"/>
                </a:solidFill>
                <a:latin typeface="微软雅黑" panose="020B0503020204020204" charset="-122"/>
                <a:ea typeface="微软雅黑" panose="020B0503020204020204" charset="-122"/>
                <a:sym typeface="黑体" panose="02010609060101010101" pitchFamily="49" charset="-122"/>
              </a:rPr>
              <a:t>             </a:t>
            </a:r>
            <a:r>
              <a:rPr lang="zh-CN" altLang="en-US" sz="2000" b="1" dirty="0" smtClean="0">
                <a:solidFill>
                  <a:srgbClr val="FF0000"/>
                </a:solidFill>
                <a:latin typeface="微软雅黑" panose="020B0503020204020204" charset="-122"/>
                <a:ea typeface="微软雅黑" panose="020B0503020204020204" charset="-122"/>
                <a:sym typeface="黑体" panose="02010609060101010101" pitchFamily="49" charset="-122"/>
              </a:rPr>
              <a:t>必要条件</a:t>
            </a:r>
            <a:endParaRPr lang="zh-CN" altLang="en-US" sz="2000" b="1" dirty="0" smtClean="0">
              <a:solidFill>
                <a:srgbClr val="FF0000"/>
              </a:solidFill>
              <a:latin typeface="微软雅黑" panose="020B0503020204020204" charset="-122"/>
              <a:ea typeface="微软雅黑" panose="020B0503020204020204" charset="-122"/>
              <a:sym typeface="黑体" panose="02010609060101010101" pitchFamily="49" charset="-122"/>
            </a:endParaRPr>
          </a:p>
          <a:p>
            <a:pPr>
              <a:buNone/>
              <a:defRPr/>
            </a:pPr>
            <a:endParaRPr lang="en-US" altLang="zh-CN" sz="2000" b="1" dirty="0" smtClean="0">
              <a:solidFill>
                <a:srgbClr val="002060"/>
              </a:solidFill>
              <a:latin typeface="微软雅黑" panose="020B0503020204020204" charset="-122"/>
              <a:ea typeface="微软雅黑" panose="020B0503020204020204" charset="-122"/>
              <a:sym typeface="黑体" panose="02010609060101010101" pitchFamily="49" charset="-122"/>
            </a:endParaRPr>
          </a:p>
          <a:p>
            <a:pPr>
              <a:buNone/>
              <a:defRPr/>
            </a:pPr>
            <a:r>
              <a:rPr lang="zh-CN" altLang="en-US" sz="2000" dirty="0" smtClean="0">
                <a:solidFill>
                  <a:srgbClr val="002060"/>
                </a:solidFill>
                <a:latin typeface="微软雅黑" panose="020B0503020204020204" charset="-122"/>
                <a:ea typeface="微软雅黑" panose="020B0503020204020204" charset="-122"/>
                <a:sym typeface="黑体" panose="02010609060101010101" pitchFamily="49" charset="-122"/>
              </a:rPr>
              <a:t>       </a:t>
            </a:r>
            <a:r>
              <a:rPr lang="zh-CN" altLang="en-US" sz="2000" dirty="0" smtClean="0">
                <a:solidFill>
                  <a:schemeClr val="tx1"/>
                </a:solidFill>
                <a:latin typeface="微软雅黑" panose="020B0503020204020204" charset="-122"/>
                <a:ea typeface="微软雅黑" panose="020B0503020204020204" charset="-122"/>
                <a:sym typeface="黑体" panose="02010609060101010101" pitchFamily="49" charset="-122"/>
              </a:rPr>
              <a:t>（1）可燃物</a:t>
            </a:r>
            <a:endParaRPr lang="zh-CN" altLang="en-US" sz="2000" dirty="0" smtClean="0">
              <a:solidFill>
                <a:schemeClr val="tx1"/>
              </a:solidFill>
              <a:latin typeface="微软雅黑" panose="020B0503020204020204" charset="-122"/>
              <a:ea typeface="微软雅黑" panose="020B0503020204020204" charset="-122"/>
              <a:sym typeface="黑体" panose="02010609060101010101" pitchFamily="49" charset="-122"/>
            </a:endParaRPr>
          </a:p>
          <a:p>
            <a:pPr>
              <a:buNone/>
              <a:defRPr/>
            </a:pPr>
            <a:r>
              <a:rPr lang="zh-CN" altLang="en-US" sz="2000" dirty="0" smtClean="0">
                <a:solidFill>
                  <a:schemeClr val="tx1"/>
                </a:solidFill>
                <a:latin typeface="微软雅黑" panose="020B0503020204020204" charset="-122"/>
                <a:ea typeface="微软雅黑" panose="020B0503020204020204" charset="-122"/>
                <a:sym typeface="黑体" panose="02010609060101010101" pitchFamily="49" charset="-122"/>
              </a:rPr>
              <a:t>       （2）助燃物（氧化剂）</a:t>
            </a:r>
            <a:endParaRPr lang="zh-CN" altLang="en-US" sz="2000" dirty="0" smtClean="0">
              <a:solidFill>
                <a:schemeClr val="tx1"/>
              </a:solidFill>
              <a:latin typeface="微软雅黑" panose="020B0503020204020204" charset="-122"/>
              <a:ea typeface="微软雅黑" panose="020B0503020204020204" charset="-122"/>
              <a:sym typeface="黑体" panose="02010609060101010101" pitchFamily="49" charset="-122"/>
            </a:endParaRPr>
          </a:p>
          <a:p>
            <a:pPr>
              <a:buNone/>
              <a:defRPr/>
            </a:pPr>
            <a:r>
              <a:rPr lang="zh-CN" altLang="en-US" sz="2000" dirty="0" smtClean="0">
                <a:solidFill>
                  <a:schemeClr val="tx1"/>
                </a:solidFill>
                <a:latin typeface="微软雅黑" panose="020B0503020204020204" charset="-122"/>
                <a:ea typeface="微软雅黑" panose="020B0503020204020204" charset="-122"/>
                <a:sym typeface="黑体" panose="02010609060101010101" pitchFamily="49" charset="-122"/>
              </a:rPr>
              <a:t>       （3）点火源（温度</a:t>
            </a:r>
            <a:r>
              <a:rPr lang="en-US" altLang="zh-CN" sz="2000" dirty="0" smtClean="0">
                <a:solidFill>
                  <a:schemeClr val="tx1"/>
                </a:solidFill>
                <a:latin typeface="微软雅黑" panose="020B0503020204020204" charset="-122"/>
                <a:ea typeface="微软雅黑" panose="020B0503020204020204" charset="-122"/>
                <a:sym typeface="黑体" panose="02010609060101010101" pitchFamily="49" charset="-122"/>
              </a:rPr>
              <a:t>)</a:t>
            </a:r>
            <a:endParaRPr lang="en-US" altLang="zh-CN" sz="2000" dirty="0" smtClean="0">
              <a:solidFill>
                <a:schemeClr val="tx1"/>
              </a:solidFill>
              <a:latin typeface="微软雅黑" panose="020B0503020204020204" charset="-122"/>
              <a:ea typeface="微软雅黑" panose="020B0503020204020204" charset="-122"/>
              <a:sym typeface="黑体" panose="02010609060101010101" pitchFamily="49" charset="-122"/>
            </a:endParaRPr>
          </a:p>
          <a:p>
            <a:pPr algn="l">
              <a:buClrTx/>
              <a:buSzTx/>
              <a:buNone/>
              <a:defRPr/>
            </a:pPr>
            <a:r>
              <a:rPr lang="en-US" altLang="zh-CN" sz="2000" b="1" dirty="0" smtClean="0">
                <a:solidFill>
                  <a:srgbClr val="002060"/>
                </a:solidFill>
                <a:latin typeface="微软雅黑" panose="020B0503020204020204" charset="-122"/>
                <a:ea typeface="微软雅黑" panose="020B0503020204020204" charset="-122"/>
                <a:sym typeface="黑体" panose="02010609060101010101" pitchFamily="49" charset="-122"/>
              </a:rPr>
              <a:t>   </a:t>
            </a:r>
            <a:endParaRPr lang="zh-CN" altLang="en-US" sz="2000" dirty="0" smtClean="0">
              <a:latin typeface="微软雅黑" panose="020B0503020204020204" charset="-122"/>
              <a:ea typeface="微软雅黑" panose="020B0503020204020204" charset="-122"/>
              <a:sym typeface="黑体" panose="02010609060101010101" pitchFamily="49" charset="-122"/>
            </a:endParaRPr>
          </a:p>
          <a:p>
            <a:pPr>
              <a:buClr>
                <a:srgbClr val="494DF9"/>
              </a:buClr>
              <a:buNone/>
              <a:defRPr/>
            </a:pPr>
            <a:r>
              <a:rPr lang="en-US" altLang="zh-CN" sz="2000" b="1" dirty="0" smtClean="0">
                <a:solidFill>
                  <a:srgbClr val="002060"/>
                </a:solidFill>
                <a:latin typeface="微软雅黑" panose="020B0503020204020204" charset="-122"/>
                <a:ea typeface="微软雅黑" panose="020B0503020204020204" charset="-122"/>
                <a:sym typeface="黑体" panose="02010609060101010101" pitchFamily="49" charset="-122"/>
              </a:rPr>
              <a:t>             </a:t>
            </a:r>
            <a:r>
              <a:rPr lang="zh-CN" altLang="en-US" sz="2000" b="1" dirty="0" smtClean="0">
                <a:solidFill>
                  <a:srgbClr val="FF0000"/>
                </a:solidFill>
                <a:latin typeface="微软雅黑" panose="020B0503020204020204" charset="-122"/>
                <a:ea typeface="微软雅黑" panose="020B0503020204020204" charset="-122"/>
                <a:sym typeface="黑体" panose="02010609060101010101" pitchFamily="49" charset="-122"/>
              </a:rPr>
              <a:t>充分条件</a:t>
            </a:r>
            <a:endParaRPr lang="zh-CN" altLang="en-US" sz="2000" b="1" dirty="0" smtClean="0">
              <a:solidFill>
                <a:srgbClr val="FF0000"/>
              </a:solidFill>
              <a:latin typeface="微软雅黑" panose="020B0503020204020204" charset="-122"/>
              <a:ea typeface="微软雅黑" panose="020B0503020204020204" charset="-122"/>
              <a:sym typeface="黑体" panose="02010609060101010101" pitchFamily="49" charset="-122"/>
            </a:endParaRPr>
          </a:p>
          <a:p>
            <a:pPr>
              <a:buNone/>
              <a:defRPr/>
            </a:pPr>
            <a:endParaRPr lang="en-US" altLang="zh-CN" sz="2000" b="1" dirty="0" smtClean="0">
              <a:solidFill>
                <a:srgbClr val="002060"/>
              </a:solidFill>
              <a:latin typeface="微软雅黑" panose="020B0503020204020204" charset="-122"/>
              <a:ea typeface="微软雅黑" panose="020B0503020204020204" charset="-122"/>
              <a:sym typeface="黑体" panose="02010609060101010101" pitchFamily="49" charset="-122"/>
            </a:endParaRPr>
          </a:p>
          <a:p>
            <a:pPr>
              <a:buNone/>
              <a:defRPr/>
            </a:pPr>
            <a:r>
              <a:rPr lang="zh-CN" altLang="en-US" sz="2000" b="1" dirty="0" smtClean="0">
                <a:solidFill>
                  <a:schemeClr val="tx1"/>
                </a:solidFill>
                <a:latin typeface="微软雅黑" panose="020B0503020204020204" charset="-122"/>
                <a:ea typeface="微软雅黑" panose="020B0503020204020204" charset="-122"/>
                <a:sym typeface="黑体" panose="02010609060101010101" pitchFamily="49" charset="-122"/>
              </a:rPr>
              <a:t>       </a:t>
            </a:r>
            <a:r>
              <a:rPr lang="zh-CN" altLang="en-US" sz="2000" dirty="0" smtClean="0">
                <a:solidFill>
                  <a:schemeClr val="tx1"/>
                </a:solidFill>
                <a:latin typeface="微软雅黑" panose="020B0503020204020204" charset="-122"/>
                <a:ea typeface="微软雅黑" panose="020B0503020204020204" charset="-122"/>
                <a:sym typeface="黑体" panose="02010609060101010101" pitchFamily="49" charset="-122"/>
              </a:rPr>
              <a:t>（1）一定浓度的可燃物</a:t>
            </a:r>
            <a:endParaRPr lang="zh-CN" altLang="en-US" sz="2000" dirty="0" smtClean="0">
              <a:solidFill>
                <a:schemeClr val="tx1"/>
              </a:solidFill>
              <a:latin typeface="微软雅黑" panose="020B0503020204020204" charset="-122"/>
              <a:ea typeface="微软雅黑" panose="020B0503020204020204" charset="-122"/>
              <a:sym typeface="黑体" panose="02010609060101010101" pitchFamily="49" charset="-122"/>
            </a:endParaRPr>
          </a:p>
          <a:p>
            <a:pPr>
              <a:buNone/>
              <a:defRPr/>
            </a:pPr>
            <a:r>
              <a:rPr lang="zh-CN" altLang="en-US" sz="2000" dirty="0" smtClean="0">
                <a:solidFill>
                  <a:schemeClr val="tx1"/>
                </a:solidFill>
                <a:latin typeface="微软雅黑" panose="020B0503020204020204" charset="-122"/>
                <a:ea typeface="微软雅黑" panose="020B0503020204020204" charset="-122"/>
                <a:sym typeface="黑体" panose="02010609060101010101" pitchFamily="49" charset="-122"/>
              </a:rPr>
              <a:t>       （2）一定比例的助燃物</a:t>
            </a:r>
            <a:endParaRPr lang="zh-CN" altLang="en-US" sz="2000" dirty="0" smtClean="0">
              <a:solidFill>
                <a:schemeClr val="tx1"/>
              </a:solidFill>
              <a:latin typeface="微软雅黑" panose="020B0503020204020204" charset="-122"/>
              <a:ea typeface="微软雅黑" panose="020B0503020204020204" charset="-122"/>
              <a:sym typeface="黑体" panose="02010609060101010101" pitchFamily="49" charset="-122"/>
            </a:endParaRPr>
          </a:p>
          <a:p>
            <a:pPr>
              <a:buNone/>
              <a:defRPr/>
            </a:pPr>
            <a:r>
              <a:rPr lang="zh-CN" altLang="en-US" sz="2000" dirty="0" smtClean="0">
                <a:solidFill>
                  <a:schemeClr val="tx1"/>
                </a:solidFill>
                <a:latin typeface="微软雅黑" panose="020B0503020204020204" charset="-122"/>
                <a:ea typeface="微软雅黑" panose="020B0503020204020204" charset="-122"/>
                <a:sym typeface="黑体" panose="02010609060101010101" pitchFamily="49" charset="-122"/>
              </a:rPr>
              <a:t>       （3）一定能量的点火源</a:t>
            </a:r>
            <a:endParaRPr lang="zh-CN" altLang="en-US" sz="2000" dirty="0" smtClean="0">
              <a:solidFill>
                <a:schemeClr val="tx1"/>
              </a:solidFill>
              <a:latin typeface="微软雅黑" panose="020B0503020204020204" charset="-122"/>
              <a:ea typeface="微软雅黑" panose="020B0503020204020204" charset="-122"/>
              <a:sym typeface="黑体" panose="02010609060101010101" pitchFamily="49" charset="-122"/>
            </a:endParaRPr>
          </a:p>
          <a:p>
            <a:pPr>
              <a:buNone/>
              <a:defRPr/>
            </a:pPr>
            <a:r>
              <a:rPr lang="zh-CN" altLang="en-US" sz="2000" dirty="0" smtClean="0">
                <a:solidFill>
                  <a:schemeClr val="tx1"/>
                </a:solidFill>
                <a:latin typeface="微软雅黑" panose="020B0503020204020204" charset="-122"/>
                <a:ea typeface="微软雅黑" panose="020B0503020204020204" charset="-122"/>
                <a:sym typeface="黑体" panose="02010609060101010101" pitchFamily="49" charset="-122"/>
              </a:rPr>
              <a:t>       （4）三者同时存在、相互作用</a:t>
            </a:r>
            <a:endParaRPr lang="zh-CN" altLang="en-US" sz="2000" dirty="0" smtClean="0">
              <a:solidFill>
                <a:schemeClr val="tx1"/>
              </a:solidFill>
              <a:latin typeface="微软雅黑" panose="020B0503020204020204" charset="-122"/>
              <a:ea typeface="微软雅黑" panose="020B0503020204020204" charset="-122"/>
              <a:sym typeface="黑体" panose="02010609060101010101" pitchFamily="49" charset="-122"/>
            </a:endParaRPr>
          </a:p>
          <a:p>
            <a:endParaRPr lang="zh-CN" altLang="en-US" sz="2000" dirty="0">
              <a:solidFill>
                <a:schemeClr val="tx1"/>
              </a:solidFill>
            </a:endParaRPr>
          </a:p>
        </p:txBody>
      </p:sp>
      <p:grpSp>
        <p:nvGrpSpPr>
          <p:cNvPr id="4" name="Group 14"/>
          <p:cNvGrpSpPr/>
          <p:nvPr/>
        </p:nvGrpSpPr>
        <p:grpSpPr bwMode="auto">
          <a:xfrm>
            <a:off x="6013140" y="2323620"/>
            <a:ext cx="3066585" cy="2910468"/>
            <a:chOff x="0" y="0"/>
            <a:chExt cx="2285" cy="1755"/>
          </a:xfrm>
        </p:grpSpPr>
        <p:grpSp>
          <p:nvGrpSpPr>
            <p:cNvPr id="5" name="Group 15"/>
            <p:cNvGrpSpPr/>
            <p:nvPr/>
          </p:nvGrpSpPr>
          <p:grpSpPr bwMode="auto">
            <a:xfrm>
              <a:off x="0" y="0"/>
              <a:ext cx="2285" cy="1755"/>
              <a:chOff x="0" y="0"/>
              <a:chExt cx="1680" cy="1680"/>
            </a:xfrm>
          </p:grpSpPr>
          <p:sp>
            <p:nvSpPr>
              <p:cNvPr id="7" name="Oval 16"/>
              <p:cNvSpPr>
                <a:spLocks noChangeArrowheads="1"/>
              </p:cNvSpPr>
              <p:nvPr/>
            </p:nvSpPr>
            <p:spPr bwMode="auto">
              <a:xfrm>
                <a:off x="0" y="0"/>
                <a:ext cx="1680" cy="1680"/>
              </a:xfrm>
              <a:prstGeom prst="ellipse">
                <a:avLst/>
              </a:prstGeom>
              <a:gradFill rotWithShape="1">
                <a:gsLst>
                  <a:gs pos="0">
                    <a:srgbClr val="F14343"/>
                  </a:gs>
                  <a:gs pos="100000">
                    <a:srgbClr val="922929"/>
                  </a:gs>
                </a:gsLst>
                <a:lin ang="5400000" scaled="1"/>
              </a:gradFill>
              <a:ln w="25400">
                <a:solidFill>
                  <a:schemeClr val="bg1"/>
                </a:solidFill>
                <a:round/>
              </a:ln>
            </p:spPr>
            <p:txBody>
              <a:bodyPr wrap="none" anchor="ctr"/>
              <a:lstStyle/>
              <a:p>
                <a:endParaRPr lang="zh-CN" altLang="en-US"/>
              </a:p>
            </p:txBody>
          </p:sp>
          <p:sp>
            <p:nvSpPr>
              <p:cNvPr id="8" name="未知"/>
              <p:cNvSpPr/>
              <p:nvPr/>
            </p:nvSpPr>
            <p:spPr bwMode="auto">
              <a:xfrm>
                <a:off x="192" y="28"/>
                <a:ext cx="1296" cy="634"/>
              </a:xfrm>
              <a:custGeom>
                <a:avLst/>
                <a:gdLst>
                  <a:gd name="T0" fmla="*/ 940 w 1321"/>
                  <a:gd name="T1" fmla="*/ 55 h 712"/>
                  <a:gd name="T2" fmla="*/ 952 w 1321"/>
                  <a:gd name="T3" fmla="*/ 61 h 712"/>
                  <a:gd name="T4" fmla="*/ 955 w 1321"/>
                  <a:gd name="T5" fmla="*/ 67 h 712"/>
                  <a:gd name="T6" fmla="*/ 950 w 1321"/>
                  <a:gd name="T7" fmla="*/ 72 h 712"/>
                  <a:gd name="T8" fmla="*/ 938 w 1321"/>
                  <a:gd name="T9" fmla="*/ 76 h 712"/>
                  <a:gd name="T10" fmla="*/ 919 w 1321"/>
                  <a:gd name="T11" fmla="*/ 81 h 712"/>
                  <a:gd name="T12" fmla="*/ 895 w 1321"/>
                  <a:gd name="T13" fmla="*/ 84 h 712"/>
                  <a:gd name="T14" fmla="*/ 864 w 1321"/>
                  <a:gd name="T15" fmla="*/ 87 h 712"/>
                  <a:gd name="T16" fmla="*/ 829 w 1321"/>
                  <a:gd name="T17" fmla="*/ 91 h 712"/>
                  <a:gd name="T18" fmla="*/ 789 w 1321"/>
                  <a:gd name="T19" fmla="*/ 93 h 712"/>
                  <a:gd name="T20" fmla="*/ 745 w 1321"/>
                  <a:gd name="T21" fmla="*/ 94 h 712"/>
                  <a:gd name="T22" fmla="*/ 699 w 1321"/>
                  <a:gd name="T23" fmla="*/ 95 h 712"/>
                  <a:gd name="T24" fmla="*/ 648 w 1321"/>
                  <a:gd name="T25" fmla="*/ 98 h 712"/>
                  <a:gd name="T26" fmla="*/ 596 w 1321"/>
                  <a:gd name="T27" fmla="*/ 99 h 712"/>
                  <a:gd name="T28" fmla="*/ 575 w 1321"/>
                  <a:gd name="T29" fmla="*/ 100 h 712"/>
                  <a:gd name="T30" fmla="*/ 344 w 1321"/>
                  <a:gd name="T31" fmla="*/ 100 h 712"/>
                  <a:gd name="T32" fmla="*/ 340 w 1321"/>
                  <a:gd name="T33" fmla="*/ 100 h 712"/>
                  <a:gd name="T34" fmla="*/ 295 w 1321"/>
                  <a:gd name="T35" fmla="*/ 99 h 712"/>
                  <a:gd name="T36" fmla="*/ 252 w 1321"/>
                  <a:gd name="T37" fmla="*/ 98 h 712"/>
                  <a:gd name="T38" fmla="*/ 211 w 1321"/>
                  <a:gd name="T39" fmla="*/ 97 h 712"/>
                  <a:gd name="T40" fmla="*/ 171 w 1321"/>
                  <a:gd name="T41" fmla="*/ 94 h 712"/>
                  <a:gd name="T42" fmla="*/ 134 w 1321"/>
                  <a:gd name="T43" fmla="*/ 94 h 712"/>
                  <a:gd name="T44" fmla="*/ 104 w 1321"/>
                  <a:gd name="T45" fmla="*/ 92 h 712"/>
                  <a:gd name="T46" fmla="*/ 73 w 1321"/>
                  <a:gd name="T47" fmla="*/ 90 h 712"/>
                  <a:gd name="T48" fmla="*/ 50 w 1321"/>
                  <a:gd name="T49" fmla="*/ 88 h 712"/>
                  <a:gd name="T50" fmla="*/ 26 w 1321"/>
                  <a:gd name="T51" fmla="*/ 84 h 712"/>
                  <a:gd name="T52" fmla="*/ 18 w 1321"/>
                  <a:gd name="T53" fmla="*/ 81 h 712"/>
                  <a:gd name="T54" fmla="*/ 6 w 1321"/>
                  <a:gd name="T55" fmla="*/ 77 h 712"/>
                  <a:gd name="T56" fmla="*/ 0 w 1321"/>
                  <a:gd name="T57" fmla="*/ 73 h 712"/>
                  <a:gd name="T58" fmla="*/ 0 w 1321"/>
                  <a:gd name="T59" fmla="*/ 72 h 712"/>
                  <a:gd name="T60" fmla="*/ 4 w 1321"/>
                  <a:gd name="T61" fmla="*/ 67 h 712"/>
                  <a:gd name="T62" fmla="*/ 16 w 1321"/>
                  <a:gd name="T63" fmla="*/ 61 h 712"/>
                  <a:gd name="T64" fmla="*/ 34 w 1321"/>
                  <a:gd name="T65" fmla="*/ 52 h 712"/>
                  <a:gd name="T66" fmla="*/ 69 w 1321"/>
                  <a:gd name="T67" fmla="*/ 42 h 712"/>
                  <a:gd name="T68" fmla="*/ 108 w 1321"/>
                  <a:gd name="T69" fmla="*/ 33 h 712"/>
                  <a:gd name="T70" fmla="*/ 148 w 1321"/>
                  <a:gd name="T71" fmla="*/ 24 h 712"/>
                  <a:gd name="T72" fmla="*/ 195 w 1321"/>
                  <a:gd name="T73" fmla="*/ 17 h 712"/>
                  <a:gd name="T74" fmla="*/ 247 w 1321"/>
                  <a:gd name="T75" fmla="*/ 11 h 712"/>
                  <a:gd name="T76" fmla="*/ 300 w 1321"/>
                  <a:gd name="T77" fmla="*/ 6 h 712"/>
                  <a:gd name="T78" fmla="*/ 360 w 1321"/>
                  <a:gd name="T79" fmla="*/ 4 h 712"/>
                  <a:gd name="T80" fmla="*/ 420 w 1321"/>
                  <a:gd name="T81" fmla="*/ 4 h 712"/>
                  <a:gd name="T82" fmla="*/ 483 w 1321"/>
                  <a:gd name="T83" fmla="*/ 0 h 712"/>
                  <a:gd name="T84" fmla="*/ 483 w 1321"/>
                  <a:gd name="T85" fmla="*/ 0 h 712"/>
                  <a:gd name="T86" fmla="*/ 548 w 1321"/>
                  <a:gd name="T87" fmla="*/ 4 h 712"/>
                  <a:gd name="T88" fmla="*/ 612 w 1321"/>
                  <a:gd name="T89" fmla="*/ 4 h 712"/>
                  <a:gd name="T90" fmla="*/ 674 w 1321"/>
                  <a:gd name="T91" fmla="*/ 7 h 712"/>
                  <a:gd name="T92" fmla="*/ 731 w 1321"/>
                  <a:gd name="T93" fmla="*/ 12 h 712"/>
                  <a:gd name="T94" fmla="*/ 782 w 1321"/>
                  <a:gd name="T95" fmla="*/ 19 h 712"/>
                  <a:gd name="T96" fmla="*/ 830 w 1321"/>
                  <a:gd name="T97" fmla="*/ 27 h 712"/>
                  <a:gd name="T98" fmla="*/ 873 w 1321"/>
                  <a:gd name="T99" fmla="*/ 36 h 712"/>
                  <a:gd name="T100" fmla="*/ 909 w 1321"/>
                  <a:gd name="T101" fmla="*/ 45 h 712"/>
                  <a:gd name="T102" fmla="*/ 940 w 1321"/>
                  <a:gd name="T103" fmla="*/ 55 h 712"/>
                  <a:gd name="T104" fmla="*/ 940 w 1321"/>
                  <a:gd name="T105" fmla="*/ 55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chemeClr val="bg1"/>
                  </a:gs>
                  <a:gs pos="100000">
                    <a:srgbClr val="FF3300"/>
                  </a:gs>
                </a:gsLst>
                <a:lin ang="5400000" scaled="1"/>
              </a:gradFill>
              <a:ln w="9525">
                <a:noFill/>
                <a:round/>
              </a:ln>
            </p:spPr>
            <p:txBody>
              <a:bodyPr/>
              <a:lstStyle/>
              <a:p>
                <a:endParaRPr lang="zh-CN" altLang="en-US"/>
              </a:p>
            </p:txBody>
          </p:sp>
        </p:grpSp>
        <p:sp>
          <p:nvSpPr>
            <p:cNvPr id="6" name="Text Box 18"/>
            <p:cNvSpPr txBox="1">
              <a:spLocks noChangeArrowheads="1"/>
            </p:cNvSpPr>
            <p:nvPr/>
          </p:nvSpPr>
          <p:spPr bwMode="auto">
            <a:xfrm>
              <a:off x="268" y="397"/>
              <a:ext cx="1756" cy="621"/>
            </a:xfrm>
            <a:prstGeom prst="rect">
              <a:avLst/>
            </a:prstGeom>
            <a:noFill/>
            <a:ln w="9525">
              <a:noFill/>
              <a:miter lim="800000"/>
            </a:ln>
          </p:spPr>
          <p:txBody>
            <a:bodyPr wrap="square">
              <a:spAutoFit/>
            </a:bodyPr>
            <a:lstStyle/>
            <a:p>
              <a:pPr algn="ctr">
                <a:buFont typeface="Arial" panose="020B0604020202020204" pitchFamily="34" charset="0"/>
                <a:buChar char="•"/>
              </a:pPr>
              <a:endParaRPr lang="en-US" altLang="zh-CN" sz="2500" dirty="0">
                <a:solidFill>
                  <a:srgbClr val="FFFFFF"/>
                </a:solidFill>
                <a:latin typeface="楷体_GB2312" panose="02010609030101010101" pitchFamily="1" charset="-122"/>
              </a:endParaRPr>
            </a:p>
            <a:p>
              <a:pPr algn="ctr"/>
              <a:r>
                <a:rPr lang="zh-CN" altLang="en-US" b="1" dirty="0" smtClean="0">
                  <a:solidFill>
                    <a:schemeClr val="bg1"/>
                  </a:solidFill>
                  <a:latin typeface="Times New Roman" panose="02020603050405020304" charset="0"/>
                  <a:ea typeface="楷体_GB2312" panose="02010609030101010101" pitchFamily="1" charset="-122"/>
                  <a:cs typeface="Times New Roman" panose="02020603050405020304" charset="0"/>
                  <a:sym typeface="黑体" panose="02010609060101010101" pitchFamily="49" charset="-122"/>
                </a:rPr>
                <a:t>燃烧    </a:t>
              </a:r>
              <a:endParaRPr lang="en-US" altLang="zh-CN" b="1" dirty="0" smtClean="0">
                <a:solidFill>
                  <a:schemeClr val="bg1"/>
                </a:solidFill>
                <a:latin typeface="Times New Roman" panose="02020603050405020304" charset="0"/>
                <a:ea typeface="楷体_GB2312" panose="02010609030101010101" pitchFamily="1" charset="-122"/>
                <a:cs typeface="Times New Roman" panose="02020603050405020304" charset="0"/>
                <a:sym typeface="黑体" panose="02010609060101010101" pitchFamily="49" charset="-122"/>
              </a:endParaRPr>
            </a:p>
            <a:p>
              <a:pPr algn="ctr"/>
              <a:r>
                <a:rPr lang="zh-CN" altLang="en-US" b="1" dirty="0" smtClean="0">
                  <a:solidFill>
                    <a:schemeClr val="bg1"/>
                  </a:solidFill>
                  <a:latin typeface="Times New Roman" panose="02020603050405020304" charset="0"/>
                  <a:ea typeface="楷体_GB2312" panose="02010609030101010101" pitchFamily="1" charset="-122"/>
                  <a:cs typeface="Times New Roman" panose="02020603050405020304" charset="0"/>
                  <a:sym typeface="黑体" panose="02010609060101010101" pitchFamily="49" charset="-122"/>
                </a:rPr>
                <a:t>三要素</a:t>
              </a:r>
              <a:endParaRPr lang="zh-CN" altLang="en-US" b="1" dirty="0" smtClean="0">
                <a:solidFill>
                  <a:schemeClr val="bg1"/>
                </a:solidFill>
                <a:latin typeface="Times New Roman" panose="02020603050405020304" charset="0"/>
                <a:ea typeface="楷体_GB2312" panose="02010609030101010101" pitchFamily="1" charset="-122"/>
                <a:cs typeface="Times New Roman" panose="02020603050405020304" charset="0"/>
                <a:sym typeface="黑体" panose="02010609060101010101" pitchFamily="49"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 </a:t>
            </a:r>
            <a:endParaRPr lang="en-US" altLang="zh-CN"/>
          </a:p>
        </p:txBody>
      </p:sp>
      <p:sp>
        <p:nvSpPr>
          <p:cNvPr id="3" name="内容占位符 2"/>
          <p:cNvSpPr>
            <a:spLocks noGrp="1"/>
          </p:cNvSpPr>
          <p:nvPr>
            <p:ph idx="1"/>
          </p:nvPr>
        </p:nvSpPr>
        <p:spPr/>
        <p:txBody>
          <a:bodyPr>
            <a:normAutofit/>
          </a:bodyPr>
          <a:lstStyle/>
          <a:p>
            <a:pPr marL="0" indent="0">
              <a:buNone/>
            </a:pPr>
            <a:r>
              <a:rPr lang="en-US" altLang="zh-CN" sz="1800" dirty="0" smtClean="0">
                <a:latin typeface="微软雅黑" panose="020B0503020204020204" charset="-122"/>
                <a:ea typeface="微软雅黑" panose="020B0503020204020204" charset="-122"/>
              </a:rPr>
              <a:t> </a:t>
            </a:r>
            <a:endParaRPr lang="en-US" altLang="zh-CN" sz="1800" dirty="0" smtClean="0">
              <a:latin typeface="微软雅黑" panose="020B0503020204020204" charset="-122"/>
              <a:ea typeface="微软雅黑" panose="020B0503020204020204" charset="-122"/>
            </a:endParaRPr>
          </a:p>
        </p:txBody>
      </p:sp>
      <p:sp>
        <p:nvSpPr>
          <p:cNvPr id="4" name="文本框 3"/>
          <p:cNvSpPr txBox="1"/>
          <p:nvPr/>
        </p:nvSpPr>
        <p:spPr>
          <a:xfrm>
            <a:off x="1273810" y="1273175"/>
            <a:ext cx="9624060" cy="368300"/>
          </a:xfrm>
          <a:prstGeom prst="rect">
            <a:avLst/>
          </a:prstGeom>
          <a:noFill/>
        </p:spPr>
        <p:txBody>
          <a:bodyPr wrap="square" rtlCol="0" anchor="t">
            <a:spAutoFit/>
          </a:bodyPr>
          <a:lstStyle/>
          <a:p>
            <a:pPr indent="0">
              <a:buFont typeface="Arial" panose="020B0604020202020204" pitchFamily="34" charset="0"/>
              <a:buNone/>
            </a:pPr>
            <a:r>
              <a:rPr lang="en-US" altLang="zh-CN" b="1" dirty="0" smtClean="0">
                <a:latin typeface="微软雅黑" panose="020B0503020204020204" charset="-122"/>
                <a:ea typeface="微软雅黑" panose="020B0503020204020204" charset="-122"/>
                <a:sym typeface="+mn-ea"/>
              </a:rPr>
              <a:t>                                                        </a:t>
            </a:r>
            <a:endParaRPr lang="en-US" altLang="zh-CN" b="1" dirty="0" smtClean="0">
              <a:latin typeface="微软雅黑" panose="020B0503020204020204" charset="-122"/>
              <a:ea typeface="微软雅黑" panose="020B0503020204020204" charset="-122"/>
              <a:sym typeface="+mn-ea"/>
            </a:endParaRPr>
          </a:p>
        </p:txBody>
      </p:sp>
      <p:sp>
        <p:nvSpPr>
          <p:cNvPr id="6" name="文本框 5"/>
          <p:cNvSpPr txBox="1"/>
          <p:nvPr/>
        </p:nvSpPr>
        <p:spPr>
          <a:xfrm>
            <a:off x="2769235" y="926465"/>
            <a:ext cx="5932805" cy="953135"/>
          </a:xfrm>
          <a:prstGeom prst="rect">
            <a:avLst/>
          </a:prstGeom>
          <a:noFill/>
        </p:spPr>
        <p:txBody>
          <a:bodyPr wrap="square" rtlCol="0" anchor="t">
            <a:spAutoFit/>
          </a:bodyPr>
          <a:lstStyle/>
          <a:p>
            <a:pPr indent="0" algn="ctr"/>
            <a:r>
              <a:rPr lang="zh-CN" altLang="en-US" sz="2400" b="1" noProof="0" dirty="0" smtClean="0">
                <a:ln>
                  <a:noFill/>
                </a:ln>
                <a:effectLst/>
                <a:uLnTx/>
                <a:uFillTx/>
                <a:latin typeface="微软雅黑" panose="020B0503020204020204" charset="-122"/>
                <a:ea typeface="微软雅黑" panose="020B0503020204020204" charset="-122"/>
                <a:sym typeface="+mn-ea"/>
              </a:rPr>
              <a:t>中华人民共和国安全生产法</a:t>
            </a:r>
            <a:endParaRPr lang="zh-CN" altLang="en-US" sz="2400" b="1" noProof="0" dirty="0" smtClean="0">
              <a:ln>
                <a:noFill/>
              </a:ln>
              <a:effectLst/>
              <a:uLnTx/>
              <a:uFillTx/>
              <a:latin typeface="微软雅黑" panose="020B0503020204020204" charset="-122"/>
              <a:ea typeface="微软雅黑" panose="020B0503020204020204" charset="-122"/>
              <a:sym typeface="+mn-ea"/>
            </a:endParaRPr>
          </a:p>
          <a:p>
            <a:pPr indent="0" algn="ctr"/>
            <a:r>
              <a:rPr lang="zh-CN" altLang="en-US" sz="1600" noProof="0" dirty="0" smtClean="0">
                <a:ln>
                  <a:noFill/>
                </a:ln>
                <a:effectLst/>
                <a:uLnTx/>
                <a:uFillTx/>
                <a:latin typeface="微软雅黑" panose="020B0503020204020204" charset="-122"/>
                <a:ea typeface="微软雅黑" panose="020B0503020204020204" charset="-122"/>
                <a:sym typeface="+mn-ea"/>
              </a:rPr>
              <a:t>（第八十八号主席令）</a:t>
            </a:r>
            <a:endParaRPr lang="zh-CN" altLang="en-US" sz="1600" noProof="0" dirty="0" smtClean="0">
              <a:ln>
                <a:noFill/>
              </a:ln>
              <a:effectLst/>
              <a:uLnTx/>
              <a:uFillTx/>
              <a:latin typeface="微软雅黑" panose="020B0503020204020204" charset="-122"/>
              <a:ea typeface="微软雅黑" panose="020B0503020204020204" charset="-122"/>
              <a:sym typeface="+mn-ea"/>
            </a:endParaRPr>
          </a:p>
          <a:p>
            <a:pPr indent="0" algn="ctr"/>
            <a:r>
              <a:rPr lang="en-US" altLang="zh-CN" sz="1600" noProof="0" dirty="0" smtClean="0">
                <a:ln>
                  <a:noFill/>
                </a:ln>
                <a:effectLst/>
                <a:uLnTx/>
                <a:uFillTx/>
                <a:latin typeface="微软雅黑" panose="020B0503020204020204" charset="-122"/>
                <a:ea typeface="微软雅黑" panose="020B0503020204020204" charset="-122"/>
                <a:sym typeface="+mn-ea"/>
              </a:rPr>
              <a:t>2021.9.1</a:t>
            </a:r>
            <a:r>
              <a:rPr lang="zh-CN" altLang="en-US" sz="1600" noProof="0" dirty="0" smtClean="0">
                <a:ln>
                  <a:noFill/>
                </a:ln>
                <a:effectLst/>
                <a:uLnTx/>
                <a:uFillTx/>
                <a:latin typeface="微软雅黑" panose="020B0503020204020204" charset="-122"/>
                <a:ea typeface="微软雅黑" panose="020B0503020204020204" charset="-122"/>
                <a:sym typeface="+mn-ea"/>
              </a:rPr>
              <a:t>施行</a:t>
            </a:r>
            <a:endParaRPr lang="zh-CN" altLang="en-US" sz="1600" noProof="0" dirty="0" smtClean="0">
              <a:ln>
                <a:noFill/>
              </a:ln>
              <a:effectLst/>
              <a:uLnTx/>
              <a:uFillTx/>
              <a:latin typeface="微软雅黑" panose="020B0503020204020204" charset="-122"/>
              <a:ea typeface="微软雅黑" panose="020B0503020204020204" charset="-122"/>
              <a:sym typeface="+mn-ea"/>
            </a:endParaRPr>
          </a:p>
        </p:txBody>
      </p:sp>
      <p:sp>
        <p:nvSpPr>
          <p:cNvPr id="7" name="文本框 6"/>
          <p:cNvSpPr txBox="1"/>
          <p:nvPr/>
        </p:nvSpPr>
        <p:spPr>
          <a:xfrm>
            <a:off x="1161415" y="2482215"/>
            <a:ext cx="9485630" cy="4092575"/>
          </a:xfrm>
          <a:prstGeom prst="rect">
            <a:avLst/>
          </a:prstGeom>
          <a:noFill/>
        </p:spPr>
        <p:txBody>
          <a:bodyPr wrap="square" rtlCol="0" anchor="t">
            <a:spAutoFit/>
          </a:bodyPr>
          <a:lstStyle/>
          <a:p>
            <a:pPr indent="0" algn="ctr">
              <a:buFont typeface="Arial" panose="020B0604020202020204" pitchFamily="34" charset="0"/>
              <a:buNone/>
            </a:pPr>
            <a:r>
              <a:rPr lang="zh-CN" altLang="en-US" sz="2000" noProof="0" dirty="0" smtClean="0">
                <a:ln>
                  <a:noFill/>
                </a:ln>
                <a:effectLst/>
                <a:uLnTx/>
                <a:uFillTx/>
                <a:latin typeface="微软雅黑" panose="020B0503020204020204" charset="-122"/>
                <a:ea typeface="微软雅黑" panose="020B0503020204020204" charset="-122"/>
                <a:sym typeface="+mn-ea"/>
              </a:rPr>
              <a:t>2002年6月29日第九届全国人民代表大会常务委员会第二十八次会议通过；</a:t>
            </a:r>
            <a:endParaRPr lang="zh-CN" altLang="en-US" sz="2000" noProof="0" dirty="0" smtClean="0">
              <a:ln>
                <a:noFill/>
              </a:ln>
              <a:effectLst/>
              <a:uLnTx/>
              <a:uFillTx/>
              <a:latin typeface="微软雅黑" panose="020B0503020204020204" charset="-122"/>
              <a:ea typeface="微软雅黑" panose="020B0503020204020204" charset="-122"/>
              <a:sym typeface="+mn-ea"/>
            </a:endParaRPr>
          </a:p>
          <a:p>
            <a:pPr indent="0" algn="ctr">
              <a:buFont typeface="Arial" panose="020B0604020202020204" pitchFamily="34" charset="0"/>
              <a:buNone/>
            </a:pPr>
            <a:endParaRPr lang="zh-CN" altLang="en-US" sz="2000" noProof="0" dirty="0" smtClean="0">
              <a:ln>
                <a:noFill/>
              </a:ln>
              <a:effectLst/>
              <a:uLnTx/>
              <a:uFillTx/>
              <a:latin typeface="微软雅黑" panose="020B0503020204020204" charset="-122"/>
              <a:ea typeface="微软雅黑" panose="020B0503020204020204" charset="-122"/>
              <a:sym typeface="+mn-ea"/>
            </a:endParaRPr>
          </a:p>
          <a:p>
            <a:pPr indent="0" algn="ctr">
              <a:buFont typeface="Arial" panose="020B0604020202020204" pitchFamily="34" charset="0"/>
              <a:buNone/>
            </a:pPr>
            <a:r>
              <a:rPr lang="zh-CN" altLang="en-US" sz="2000" noProof="0" dirty="0" smtClean="0">
                <a:ln>
                  <a:noFill/>
                </a:ln>
                <a:effectLst/>
                <a:uLnTx/>
                <a:uFillTx/>
                <a:latin typeface="微软雅黑" panose="020B0503020204020204" charset="-122"/>
                <a:ea typeface="微软雅黑" panose="020B0503020204020204" charset="-122"/>
                <a:sym typeface="+mn-ea"/>
              </a:rPr>
              <a:t>根据2009年8月27日第十一届全国人代表大会常务委员会第十次会</a:t>
            </a:r>
            <a:endParaRPr lang="zh-CN" altLang="en-US" sz="2000" noProof="0" dirty="0" smtClean="0">
              <a:ln>
                <a:noFill/>
              </a:ln>
              <a:effectLst/>
              <a:uLnTx/>
              <a:uFillTx/>
              <a:latin typeface="微软雅黑" panose="020B0503020204020204" charset="-122"/>
              <a:ea typeface="微软雅黑" panose="020B0503020204020204" charset="-122"/>
              <a:sym typeface="+mn-ea"/>
            </a:endParaRPr>
          </a:p>
          <a:p>
            <a:pPr indent="0" algn="ctr">
              <a:buFont typeface="Arial" panose="020B0604020202020204" pitchFamily="34" charset="0"/>
              <a:buNone/>
            </a:pPr>
            <a:r>
              <a:rPr lang="zh-CN" altLang="en-US" sz="2000" noProof="0" dirty="0" smtClean="0">
                <a:ln>
                  <a:noFill/>
                </a:ln>
                <a:effectLst/>
                <a:uLnTx/>
                <a:uFillTx/>
                <a:latin typeface="微软雅黑" panose="020B0503020204020204" charset="-122"/>
                <a:ea typeface="微软雅黑" panose="020B0503020204020204" charset="-122"/>
                <a:sym typeface="+mn-ea"/>
              </a:rPr>
              <a:t>《关于修改部分法律的决定》第一次修正；</a:t>
            </a:r>
            <a:endParaRPr lang="zh-CN" altLang="en-US" sz="2000" noProof="0" dirty="0" smtClean="0">
              <a:ln>
                <a:noFill/>
              </a:ln>
              <a:effectLst/>
              <a:uLnTx/>
              <a:uFillTx/>
              <a:latin typeface="微软雅黑" panose="020B0503020204020204" charset="-122"/>
              <a:ea typeface="微软雅黑" panose="020B0503020204020204" charset="-122"/>
              <a:sym typeface="+mn-ea"/>
            </a:endParaRPr>
          </a:p>
          <a:p>
            <a:pPr marL="285750" indent="-285750" algn="ctr">
              <a:buFont typeface="Arial" panose="020B0604020202020204" pitchFamily="34" charset="0"/>
              <a:buChar char="•"/>
            </a:pPr>
            <a:endParaRPr lang="zh-CN" altLang="en-US" sz="2000" noProof="0" dirty="0" smtClean="0">
              <a:ln>
                <a:noFill/>
              </a:ln>
              <a:effectLst/>
              <a:uLnTx/>
              <a:uFillTx/>
              <a:latin typeface="微软雅黑" panose="020B0503020204020204" charset="-122"/>
              <a:ea typeface="微软雅黑" panose="020B0503020204020204" charset="-122"/>
              <a:sym typeface="+mn-ea"/>
            </a:endParaRPr>
          </a:p>
          <a:p>
            <a:pPr indent="0" algn="ctr">
              <a:buFont typeface="Arial" panose="020B0604020202020204" pitchFamily="34" charset="0"/>
              <a:buNone/>
            </a:pPr>
            <a:r>
              <a:rPr lang="en-US" altLang="zh-CN" sz="2000" noProof="0" dirty="0" smtClean="0">
                <a:ln>
                  <a:noFill/>
                </a:ln>
                <a:effectLst/>
                <a:uLnTx/>
                <a:uFillTx/>
                <a:latin typeface="微软雅黑" panose="020B0503020204020204" charset="-122"/>
                <a:ea typeface="微软雅黑" panose="020B0503020204020204" charset="-122"/>
                <a:sym typeface="+mn-ea"/>
              </a:rPr>
              <a:t>      </a:t>
            </a:r>
            <a:r>
              <a:rPr lang="zh-CN" altLang="en-US" sz="2000" noProof="0" dirty="0" smtClean="0">
                <a:ln>
                  <a:noFill/>
                </a:ln>
                <a:effectLst/>
                <a:uLnTx/>
                <a:uFillTx/>
                <a:latin typeface="微软雅黑" panose="020B0503020204020204" charset="-122"/>
                <a:ea typeface="微软雅黑" panose="020B0503020204020204" charset="-122"/>
                <a:sym typeface="+mn-ea"/>
              </a:rPr>
              <a:t>根据2014年8月13日第十二届全国人民代表大会常务委员会第十次会议</a:t>
            </a:r>
            <a:endParaRPr lang="zh-CN" altLang="en-US" sz="2000" noProof="0" dirty="0" smtClean="0">
              <a:ln>
                <a:noFill/>
              </a:ln>
              <a:effectLst/>
              <a:uLnTx/>
              <a:uFillTx/>
              <a:latin typeface="微软雅黑" panose="020B0503020204020204" charset="-122"/>
              <a:ea typeface="微软雅黑" panose="020B0503020204020204" charset="-122"/>
              <a:sym typeface="+mn-ea"/>
            </a:endParaRPr>
          </a:p>
          <a:p>
            <a:pPr indent="0" algn="ctr">
              <a:buFont typeface="Arial" panose="020B0604020202020204" pitchFamily="34" charset="0"/>
              <a:buNone/>
            </a:pPr>
            <a:r>
              <a:rPr lang="zh-CN" altLang="en-US" sz="2000" noProof="0" dirty="0" smtClean="0">
                <a:ln>
                  <a:noFill/>
                </a:ln>
                <a:effectLst/>
                <a:uLnTx/>
                <a:uFillTx/>
                <a:latin typeface="微软雅黑" panose="020B0503020204020204" charset="-122"/>
                <a:ea typeface="微软雅黑" panose="020B0503020204020204" charset="-122"/>
                <a:sym typeface="+mn-ea"/>
              </a:rPr>
              <a:t> 《关于修改&lt;中华人民共和国安全生产法&gt;的决定》第二次修正；</a:t>
            </a:r>
            <a:endParaRPr lang="zh-CN" altLang="en-US" sz="2000" noProof="0" dirty="0" smtClean="0">
              <a:ln>
                <a:noFill/>
              </a:ln>
              <a:effectLst/>
              <a:uLnTx/>
              <a:uFillTx/>
              <a:latin typeface="微软雅黑" panose="020B0503020204020204" charset="-122"/>
              <a:ea typeface="微软雅黑" panose="020B0503020204020204" charset="-122"/>
              <a:sym typeface="+mn-ea"/>
            </a:endParaRPr>
          </a:p>
          <a:p>
            <a:pPr marL="285750" indent="-285750" algn="ctr">
              <a:buFont typeface="Arial" panose="020B0604020202020204" pitchFamily="34" charset="0"/>
              <a:buChar char="•"/>
            </a:pPr>
            <a:endParaRPr lang="zh-CN" altLang="en-US" sz="2000" noProof="0" dirty="0" smtClean="0">
              <a:ln>
                <a:noFill/>
              </a:ln>
              <a:effectLst/>
              <a:uLnTx/>
              <a:uFillTx/>
              <a:latin typeface="微软雅黑" panose="020B0503020204020204" charset="-122"/>
              <a:ea typeface="微软雅黑" panose="020B0503020204020204" charset="-122"/>
              <a:sym typeface="+mn-ea"/>
            </a:endParaRPr>
          </a:p>
          <a:p>
            <a:pPr indent="0" algn="ctr">
              <a:buFont typeface="Arial" panose="020B0604020202020204" pitchFamily="34" charset="0"/>
              <a:buNone/>
            </a:pPr>
            <a:r>
              <a:rPr lang="en-US" altLang="zh-CN" sz="2000" noProof="0" dirty="0" smtClean="0">
                <a:ln>
                  <a:noFill/>
                </a:ln>
                <a:effectLst/>
                <a:uLnTx/>
                <a:uFillTx/>
                <a:latin typeface="微软雅黑" panose="020B0503020204020204" charset="-122"/>
                <a:ea typeface="微软雅黑" panose="020B0503020204020204" charset="-122"/>
                <a:sym typeface="+mn-ea"/>
              </a:rPr>
              <a:t>           </a:t>
            </a:r>
            <a:r>
              <a:rPr lang="zh-CN" altLang="en-US" sz="2000" noProof="0" dirty="0" smtClean="0">
                <a:ln>
                  <a:noFill/>
                </a:ln>
                <a:effectLst/>
                <a:uLnTx/>
                <a:uFillTx/>
                <a:latin typeface="微软雅黑" panose="020B0503020204020204" charset="-122"/>
                <a:ea typeface="微软雅黑" panose="020B0503020204020204" charset="-122"/>
                <a:sym typeface="+mn-ea"/>
              </a:rPr>
              <a:t>根据2021年6月10日第十三届全国人民代表大会常务委员会第二十九次会议</a:t>
            </a:r>
            <a:r>
              <a:rPr lang="en-US" altLang="zh-CN" sz="2000" noProof="0" dirty="0" smtClean="0">
                <a:ln>
                  <a:noFill/>
                </a:ln>
                <a:effectLst/>
                <a:uLnTx/>
                <a:uFillTx/>
                <a:latin typeface="微软雅黑" panose="020B0503020204020204" charset="-122"/>
                <a:ea typeface="微软雅黑" panose="020B0503020204020204" charset="-122"/>
                <a:sym typeface="+mn-ea"/>
              </a:rPr>
              <a:t>    </a:t>
            </a:r>
            <a:endParaRPr lang="en-US" altLang="zh-CN" sz="2000" noProof="0" dirty="0" smtClean="0">
              <a:ln>
                <a:noFill/>
              </a:ln>
              <a:effectLst/>
              <a:uLnTx/>
              <a:uFillTx/>
              <a:latin typeface="微软雅黑" panose="020B0503020204020204" charset="-122"/>
              <a:ea typeface="微软雅黑" panose="020B0503020204020204" charset="-122"/>
              <a:sym typeface="+mn-ea"/>
            </a:endParaRPr>
          </a:p>
          <a:p>
            <a:pPr indent="0" algn="ctr">
              <a:buFont typeface="Arial" panose="020B0604020202020204" pitchFamily="34" charset="0"/>
              <a:buNone/>
            </a:pPr>
            <a:r>
              <a:rPr lang="zh-CN" altLang="en-US" sz="2000" noProof="0" dirty="0" smtClean="0">
                <a:ln>
                  <a:noFill/>
                </a:ln>
                <a:effectLst/>
                <a:uLnTx/>
                <a:uFillTx/>
                <a:latin typeface="微软雅黑" panose="020B0503020204020204" charset="-122"/>
                <a:ea typeface="微软雅黑" panose="020B0503020204020204" charset="-122"/>
                <a:sym typeface="+mn-ea"/>
              </a:rPr>
              <a:t>《关于修改&lt;中华人民共和国安全生产法&gt;的决定》第三次修正；</a:t>
            </a:r>
            <a:endParaRPr lang="zh-CN" altLang="en-US" sz="2000"/>
          </a:p>
          <a:p>
            <a:pPr marL="285750" indent="-285750" algn="ctr">
              <a:buFont typeface="Arial" panose="020B0604020202020204" pitchFamily="34" charset="0"/>
              <a:buChar char="•"/>
            </a:pPr>
            <a:endParaRPr lang="zh-CN" altLang="en-US" sz="2000"/>
          </a:p>
          <a:p>
            <a:pPr marL="285750" indent="-285750" algn="ctr">
              <a:buFont typeface="Arial" panose="020B0604020202020204" pitchFamily="34" charset="0"/>
              <a:buChar char="•"/>
            </a:pPr>
            <a:endParaRPr lang="zh-CN" altLang="en-US" sz="2000"/>
          </a:p>
          <a:p>
            <a:pPr marL="285750" indent="-285750" algn="ctr">
              <a:buFont typeface="Arial" panose="020B0604020202020204" pitchFamily="34" charset="0"/>
              <a:buChar char="•"/>
            </a:pPr>
            <a:endParaRPr lang="zh-CN" altLang="en-US" sz="2000"/>
          </a:p>
        </p:txBody>
      </p:sp>
    </p:spTree>
    <p:custDataLst>
      <p:tags r:id="rId1"/>
    </p:custData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 </a:t>
            </a:r>
            <a:endParaRPr lang="en-US" altLang="zh-CN"/>
          </a:p>
        </p:txBody>
      </p:sp>
      <p:sp>
        <p:nvSpPr>
          <p:cNvPr id="3" name="内容占位符 2"/>
          <p:cNvSpPr>
            <a:spLocks noGrp="1"/>
          </p:cNvSpPr>
          <p:nvPr>
            <p:ph idx="1"/>
          </p:nvPr>
        </p:nvSpPr>
        <p:spPr/>
        <p:txBody>
          <a:bodyPr/>
          <a:lstStyle/>
          <a:p>
            <a:pPr marL="0" indent="0">
              <a:buNone/>
            </a:pPr>
            <a:r>
              <a:rPr lang="en-US" altLang="zh-CN"/>
              <a:t> </a:t>
            </a:r>
            <a:endParaRPr lang="en-US" altLang="zh-CN"/>
          </a:p>
        </p:txBody>
      </p:sp>
      <p:sp>
        <p:nvSpPr>
          <p:cNvPr id="4" name="文本框 3"/>
          <p:cNvSpPr txBox="1"/>
          <p:nvPr/>
        </p:nvSpPr>
        <p:spPr>
          <a:xfrm>
            <a:off x="1776095" y="1431925"/>
            <a:ext cx="8997950" cy="5198110"/>
          </a:xfrm>
          <a:prstGeom prst="rect">
            <a:avLst/>
          </a:prstGeom>
          <a:noFill/>
        </p:spPr>
        <p:txBody>
          <a:bodyPr wrap="square" rtlCol="0" anchor="t">
            <a:noAutofit/>
          </a:bodyPr>
          <a:lstStyle/>
          <a:p>
            <a:r>
              <a:rPr lang="zh-CN" altLang="en-US" sz="2000" b="1" noProof="0" dirty="0" smtClean="0">
                <a:ln>
                  <a:noFill/>
                </a:ln>
                <a:effectLst/>
                <a:uLnTx/>
                <a:uFillTx/>
                <a:latin typeface="微软雅黑" panose="020B0503020204020204" charset="-122"/>
                <a:ea typeface="微软雅黑" panose="020B0503020204020204" charset="-122"/>
                <a:sym typeface="+mn-ea"/>
              </a:rPr>
              <a:t>第三条 </a:t>
            </a:r>
            <a:r>
              <a:rPr lang="zh-CN" altLang="en-US" sz="2000" b="1" noProof="0" dirty="0" smtClean="0">
                <a:ln>
                  <a:noFill/>
                </a:ln>
                <a:solidFill>
                  <a:srgbClr val="FF0000"/>
                </a:solidFill>
                <a:effectLst/>
                <a:uLnTx/>
                <a:uFillTx/>
                <a:latin typeface="微软雅黑" panose="020B0503020204020204" charset="-122"/>
                <a:ea typeface="微软雅黑" panose="020B0503020204020204" charset="-122"/>
                <a:sym typeface="+mn-ea"/>
              </a:rPr>
              <a:t>安全生产工作应当坚持中国共产党的领导。</a:t>
            </a:r>
            <a:endParaRPr lang="zh-CN" altLang="en-US" sz="2000" b="1" noProof="0" dirty="0" smtClean="0">
              <a:ln>
                <a:noFill/>
              </a:ln>
              <a:solidFill>
                <a:srgbClr val="FF0000"/>
              </a:solidFill>
              <a:effectLst/>
              <a:uLnTx/>
              <a:uFillTx/>
              <a:latin typeface="微软雅黑" panose="020B0503020204020204" charset="-122"/>
              <a:ea typeface="微软雅黑" panose="020B0503020204020204" charset="-122"/>
              <a:sym typeface="+mn-ea"/>
            </a:endParaRPr>
          </a:p>
          <a:p>
            <a:endParaRPr lang="zh-CN" altLang="en-US" sz="2000" b="1" noProof="0" dirty="0" smtClean="0">
              <a:ln>
                <a:noFill/>
              </a:ln>
              <a:solidFill>
                <a:srgbClr val="FF0000"/>
              </a:solidFill>
              <a:effectLst/>
              <a:uLnTx/>
              <a:uFillTx/>
              <a:latin typeface="微软雅黑" panose="020B0503020204020204" charset="-122"/>
              <a:ea typeface="微软雅黑" panose="020B0503020204020204" charset="-122"/>
              <a:sym typeface="+mn-ea"/>
            </a:endParaRPr>
          </a:p>
          <a:p>
            <a:r>
              <a:rPr lang="zh-CN" altLang="en-US" sz="2000" noProof="0" dirty="0" smtClean="0">
                <a:ln>
                  <a:noFill/>
                </a:ln>
                <a:effectLst/>
                <a:uLnTx/>
                <a:uFillTx/>
                <a:latin typeface="微软雅黑" panose="020B0503020204020204" charset="-122"/>
                <a:ea typeface="微软雅黑" panose="020B0503020204020204" charset="-122"/>
                <a:sym typeface="+mn-ea"/>
              </a:rPr>
              <a:t>安全生产工作应当以人为本，</a:t>
            </a:r>
            <a:r>
              <a:rPr lang="zh-CN" altLang="en-US" sz="2000" b="1" noProof="0" dirty="0" smtClean="0">
                <a:ln>
                  <a:noFill/>
                </a:ln>
                <a:solidFill>
                  <a:srgbClr val="FF0000"/>
                </a:solidFill>
                <a:effectLst/>
                <a:uLnTx/>
                <a:uFillTx/>
                <a:latin typeface="微软雅黑" panose="020B0503020204020204" charset="-122"/>
                <a:ea typeface="微软雅黑" panose="020B0503020204020204" charset="-122"/>
                <a:sym typeface="+mn-ea"/>
              </a:rPr>
              <a:t>坚持人民至上、生命至上，把保护人民生命安全摆在首位，</a:t>
            </a:r>
            <a:r>
              <a:rPr lang="zh-CN" altLang="en-US" sz="2000" noProof="0" dirty="0" smtClean="0">
                <a:ln>
                  <a:noFill/>
                </a:ln>
                <a:solidFill>
                  <a:srgbClr val="FF0000"/>
                </a:solidFill>
                <a:effectLst/>
                <a:uLnTx/>
                <a:uFillTx/>
                <a:latin typeface="微软雅黑" panose="020B0503020204020204" charset="-122"/>
                <a:ea typeface="微软雅黑" panose="020B0503020204020204" charset="-122"/>
                <a:sym typeface="+mn-ea"/>
              </a:rPr>
              <a:t>树牢安全发展理念，</a:t>
            </a:r>
            <a:r>
              <a:rPr lang="zh-CN" altLang="en-US" sz="2000" noProof="0" dirty="0" smtClean="0">
                <a:ln>
                  <a:noFill/>
                </a:ln>
                <a:effectLst/>
                <a:uLnTx/>
                <a:uFillTx/>
                <a:latin typeface="微软雅黑" panose="020B0503020204020204" charset="-122"/>
                <a:ea typeface="微软雅黑" panose="020B0503020204020204" charset="-122"/>
                <a:sym typeface="+mn-ea"/>
              </a:rPr>
              <a:t>坚持安全第一、预防为主、综合治理的方针，</a:t>
            </a:r>
            <a:r>
              <a:rPr lang="zh-CN" altLang="en-US" sz="2000" noProof="0" dirty="0" smtClean="0">
                <a:ln>
                  <a:noFill/>
                </a:ln>
                <a:solidFill>
                  <a:srgbClr val="FF0000"/>
                </a:solidFill>
                <a:effectLst/>
                <a:uLnTx/>
                <a:uFillTx/>
                <a:latin typeface="微软雅黑" panose="020B0503020204020204" charset="-122"/>
                <a:ea typeface="微软雅黑" panose="020B0503020204020204" charset="-122"/>
                <a:sym typeface="+mn-ea"/>
              </a:rPr>
              <a:t>从源头上防范化解重大安全风险。</a:t>
            </a:r>
            <a:endParaRPr lang="zh-CN" altLang="en-US" sz="2000" noProof="0" dirty="0" smtClean="0">
              <a:ln>
                <a:noFill/>
              </a:ln>
              <a:solidFill>
                <a:srgbClr val="FF0000"/>
              </a:solidFill>
              <a:effectLst/>
              <a:uLnTx/>
              <a:uFillTx/>
              <a:latin typeface="微软雅黑" panose="020B0503020204020204" charset="-122"/>
              <a:ea typeface="微软雅黑" panose="020B0503020204020204" charset="-122"/>
              <a:sym typeface="+mn-ea"/>
            </a:endParaRPr>
          </a:p>
          <a:p>
            <a:endParaRPr lang="zh-CN" altLang="en-US" sz="2000" noProof="0" dirty="0" smtClean="0">
              <a:ln>
                <a:noFill/>
              </a:ln>
              <a:solidFill>
                <a:srgbClr val="FF0000"/>
              </a:solidFill>
              <a:effectLst/>
              <a:uLnTx/>
              <a:uFillTx/>
              <a:latin typeface="微软雅黑" panose="020B0503020204020204" charset="-122"/>
              <a:ea typeface="微软雅黑" panose="020B0503020204020204" charset="-122"/>
              <a:sym typeface="+mn-ea"/>
            </a:endParaRPr>
          </a:p>
          <a:p>
            <a:r>
              <a:rPr lang="zh-CN" altLang="en-US" sz="2000" noProof="0" dirty="0" smtClean="0">
                <a:ln>
                  <a:noFill/>
                </a:ln>
                <a:solidFill>
                  <a:srgbClr val="FF0000"/>
                </a:solidFill>
                <a:effectLst/>
                <a:uLnTx/>
                <a:uFillTx/>
                <a:latin typeface="微软雅黑" panose="020B0503020204020204" charset="-122"/>
                <a:ea typeface="微软雅黑" panose="020B0503020204020204" charset="-122"/>
                <a:sym typeface="+mn-ea"/>
              </a:rPr>
              <a:t>安全生产工作应当实行管行业必须管安全、管业务必须管安全、管生产经营必须管安全，</a:t>
            </a:r>
            <a:r>
              <a:rPr lang="zh-CN" altLang="en-US" sz="2000" noProof="0" dirty="0" smtClean="0">
                <a:ln>
                  <a:noFill/>
                </a:ln>
                <a:effectLst/>
                <a:uLnTx/>
                <a:uFillTx/>
                <a:latin typeface="微软雅黑" panose="020B0503020204020204" charset="-122"/>
                <a:ea typeface="微软雅黑" panose="020B0503020204020204" charset="-122"/>
                <a:sym typeface="+mn-ea"/>
              </a:rPr>
              <a:t>强化和落实生产经营单位的主体责任</a:t>
            </a:r>
            <a:r>
              <a:rPr lang="zh-CN" altLang="en-US" sz="2000" noProof="0" dirty="0" smtClean="0">
                <a:ln>
                  <a:noFill/>
                </a:ln>
                <a:solidFill>
                  <a:srgbClr val="FF0000"/>
                </a:solidFill>
                <a:effectLst/>
                <a:uLnTx/>
                <a:uFillTx/>
                <a:latin typeface="微软雅黑" panose="020B0503020204020204" charset="-122"/>
                <a:ea typeface="微软雅黑" panose="020B0503020204020204" charset="-122"/>
                <a:sym typeface="+mn-ea"/>
              </a:rPr>
              <a:t>与政府监管责任，</a:t>
            </a:r>
            <a:r>
              <a:rPr lang="zh-CN" altLang="en-US" sz="2000" noProof="0" dirty="0" smtClean="0">
                <a:ln>
                  <a:noFill/>
                </a:ln>
                <a:effectLst/>
                <a:uLnTx/>
                <a:uFillTx/>
                <a:latin typeface="微软雅黑" panose="020B0503020204020204" charset="-122"/>
                <a:ea typeface="微软雅黑" panose="020B0503020204020204" charset="-122"/>
                <a:sym typeface="+mn-ea"/>
              </a:rPr>
              <a:t>建立生产经营单位负责、职工参与、政府监管、行业自律和社会监督的机制。</a:t>
            </a:r>
            <a:endParaRPr lang="zh-CN" altLang="en-US" sz="2000" noProof="0" dirty="0" smtClean="0">
              <a:ln>
                <a:noFill/>
              </a:ln>
              <a:effectLst/>
              <a:uLnTx/>
              <a:uFillTx/>
              <a:latin typeface="微软雅黑" panose="020B0503020204020204" charset="-122"/>
              <a:ea typeface="微软雅黑" panose="020B0503020204020204" charset="-122"/>
              <a:sym typeface="+mn-ea"/>
            </a:endParaRPr>
          </a:p>
          <a:p>
            <a:endParaRPr lang="zh-CN" altLang="en-US" sz="2000" b="1" noProof="0" dirty="0" smtClean="0">
              <a:ln>
                <a:noFill/>
              </a:ln>
              <a:effectLst/>
              <a:uLnTx/>
              <a:uFillTx/>
              <a:latin typeface="微软雅黑" panose="020B0503020204020204" charset="-122"/>
              <a:ea typeface="微软雅黑" panose="020B0503020204020204" charset="-122"/>
              <a:sym typeface="+mn-ea"/>
            </a:endParaRPr>
          </a:p>
          <a:p>
            <a:r>
              <a:rPr lang="zh-CN" altLang="en-US" sz="2400" noProof="0" dirty="0" smtClean="0">
                <a:ln>
                  <a:noFill/>
                </a:ln>
                <a:solidFill>
                  <a:srgbClr val="FF0000"/>
                </a:solidFill>
                <a:effectLst/>
                <a:uLnTx/>
                <a:uFillTx/>
                <a:latin typeface="微软雅黑" panose="020B0503020204020204" charset="-122"/>
                <a:ea typeface="微软雅黑" panose="020B0503020204020204" charset="-122"/>
              </a:rPr>
              <a:t>                    </a:t>
            </a:r>
            <a:endParaRPr lang="zh-CN" altLang="en-US" sz="2400" noProof="0" dirty="0" smtClean="0">
              <a:ln>
                <a:noFill/>
              </a:ln>
              <a:solidFill>
                <a:srgbClr val="FF0000"/>
              </a:solidFill>
              <a:effectLst/>
              <a:uLnTx/>
              <a:uFillTx/>
              <a:latin typeface="微软雅黑" panose="020B0503020204020204" charset="-122"/>
              <a:ea typeface="微软雅黑" panose="020B0503020204020204" charset="-122"/>
            </a:endParaRPr>
          </a:p>
        </p:txBody>
      </p:sp>
    </p:spTree>
    <p:custDataLst>
      <p:tags r:id="rId1"/>
    </p:custData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 </a:t>
            </a:r>
            <a:endParaRPr lang="en-US" altLang="zh-CN"/>
          </a:p>
        </p:txBody>
      </p:sp>
      <p:sp>
        <p:nvSpPr>
          <p:cNvPr id="3" name="内容占位符 2"/>
          <p:cNvSpPr>
            <a:spLocks noGrp="1"/>
          </p:cNvSpPr>
          <p:nvPr>
            <p:ph idx="1"/>
          </p:nvPr>
        </p:nvSpPr>
        <p:spPr/>
        <p:txBody>
          <a:bodyPr/>
          <a:lstStyle/>
          <a:p>
            <a:pPr marL="0" indent="0">
              <a:buNone/>
            </a:pPr>
            <a:r>
              <a:rPr lang="en-US" altLang="zh-CN"/>
              <a:t> </a:t>
            </a:r>
            <a:endParaRPr lang="en-US" altLang="zh-CN"/>
          </a:p>
        </p:txBody>
      </p:sp>
      <p:sp>
        <p:nvSpPr>
          <p:cNvPr id="4" name="文本框 3"/>
          <p:cNvSpPr txBox="1"/>
          <p:nvPr/>
        </p:nvSpPr>
        <p:spPr>
          <a:xfrm>
            <a:off x="1635760" y="1404620"/>
            <a:ext cx="9270365" cy="5552440"/>
          </a:xfrm>
          <a:prstGeom prst="rect">
            <a:avLst/>
          </a:prstGeom>
          <a:noFill/>
        </p:spPr>
        <p:txBody>
          <a:bodyPr wrap="square" rtlCol="0" anchor="t">
            <a:noAutofit/>
          </a:bodyPr>
          <a:lstStyle/>
          <a:p>
            <a:r>
              <a:rPr lang="zh-CN" altLang="en-US" sz="2000" b="1" noProof="0" dirty="0" smtClean="0">
                <a:ln>
                  <a:noFill/>
                </a:ln>
                <a:effectLst/>
                <a:uLnTx/>
                <a:uFillTx/>
                <a:latin typeface="微软雅黑" panose="020B0503020204020204" charset="-122"/>
                <a:ea typeface="微软雅黑" panose="020B0503020204020204" charset="-122"/>
                <a:sym typeface="+mn-ea"/>
              </a:rPr>
              <a:t>第四条 </a:t>
            </a:r>
            <a:r>
              <a:rPr lang="zh-CN" altLang="en-US" sz="2000" noProof="0" dirty="0" smtClean="0">
                <a:ln>
                  <a:noFill/>
                </a:ln>
                <a:effectLst/>
                <a:uLnTx/>
                <a:uFillTx/>
                <a:latin typeface="微软雅黑" panose="020B0503020204020204" charset="-122"/>
                <a:ea typeface="微软雅黑" panose="020B0503020204020204" charset="-122"/>
                <a:sym typeface="+mn-ea"/>
              </a:rPr>
              <a:t>生产经营单位必须遵守本法和其他有关安全生产的法律、法规，加强安全生产管理，建立、健全</a:t>
            </a:r>
            <a:r>
              <a:rPr lang="zh-CN" altLang="en-US" sz="2000" noProof="0" dirty="0" smtClean="0">
                <a:ln>
                  <a:noFill/>
                </a:ln>
                <a:solidFill>
                  <a:srgbClr val="FF0000"/>
                </a:solidFill>
                <a:effectLst/>
                <a:uLnTx/>
                <a:uFillTx/>
                <a:latin typeface="微软雅黑" panose="020B0503020204020204" charset="-122"/>
                <a:ea typeface="微软雅黑" panose="020B0503020204020204" charset="-122"/>
                <a:sym typeface="+mn-ea"/>
              </a:rPr>
              <a:t>全员</a:t>
            </a:r>
            <a:r>
              <a:rPr lang="zh-CN" altLang="en-US" sz="2000" noProof="0" dirty="0" smtClean="0">
                <a:ln>
                  <a:noFill/>
                </a:ln>
                <a:effectLst/>
                <a:uLnTx/>
                <a:uFillTx/>
                <a:latin typeface="微软雅黑" panose="020B0503020204020204" charset="-122"/>
                <a:ea typeface="微软雅黑" panose="020B0503020204020204" charset="-122"/>
                <a:sym typeface="+mn-ea"/>
              </a:rPr>
              <a:t>安全生产责任制和安全生产规章制度，</a:t>
            </a:r>
            <a:r>
              <a:rPr lang="zh-CN" altLang="en-US" sz="2000" noProof="0" dirty="0" smtClean="0">
                <a:ln>
                  <a:noFill/>
                </a:ln>
                <a:solidFill>
                  <a:srgbClr val="FF0000"/>
                </a:solidFill>
                <a:effectLst/>
                <a:uLnTx/>
                <a:uFillTx/>
                <a:latin typeface="微软雅黑" panose="020B0503020204020204" charset="-122"/>
                <a:ea typeface="微软雅黑" panose="020B0503020204020204" charset="-122"/>
                <a:sym typeface="+mn-ea"/>
              </a:rPr>
              <a:t>加大对安全生产资金、物资、人员的投入保障力度，改善安全生产条件，加强安全生产标准化建设，构建安全风险分级管控和隐患排查治理双重预防机制，健全风险防范化解机制，提高安全生产水平，确保安全生产。</a:t>
            </a:r>
            <a:endParaRPr lang="zh-CN" altLang="en-US" sz="2000" noProof="0" dirty="0" smtClean="0">
              <a:ln>
                <a:noFill/>
              </a:ln>
              <a:solidFill>
                <a:srgbClr val="FF0000"/>
              </a:solidFill>
              <a:effectLst/>
              <a:uLnTx/>
              <a:uFillTx/>
              <a:latin typeface="微软雅黑" panose="020B0503020204020204" charset="-122"/>
              <a:ea typeface="微软雅黑" panose="020B0503020204020204" charset="-122"/>
              <a:sym typeface="+mn-ea"/>
            </a:endParaRPr>
          </a:p>
          <a:p>
            <a:r>
              <a:rPr lang="zh-CN" altLang="en-US" sz="2000" noProof="0" dirty="0" smtClean="0">
                <a:ln>
                  <a:noFill/>
                </a:ln>
                <a:solidFill>
                  <a:srgbClr val="FF0000"/>
                </a:solidFill>
                <a:effectLst/>
                <a:uLnTx/>
                <a:uFillTx/>
                <a:latin typeface="微软雅黑" panose="020B0503020204020204" charset="-122"/>
                <a:ea typeface="微软雅黑" panose="020B0503020204020204" charset="-122"/>
                <a:sym typeface="+mn-ea"/>
              </a:rPr>
              <a:t>平台经济等新兴行业、领域的生产经营单位应当根据本行业、领域的特点，建立健全并落实全员安全生产责任制，加强从业人员安全生产教育和培训，履行本法和其他法律、法规规定的有关安全生产义务。</a:t>
            </a:r>
            <a:endParaRPr lang="zh-CN" altLang="en-US" sz="2000" noProof="0" dirty="0" smtClean="0">
              <a:ln>
                <a:noFill/>
              </a:ln>
              <a:solidFill>
                <a:srgbClr val="FF0000"/>
              </a:solidFill>
              <a:effectLst/>
              <a:uLnTx/>
              <a:uFillTx/>
              <a:latin typeface="微软雅黑" panose="020B0503020204020204" charset="-122"/>
              <a:ea typeface="微软雅黑" panose="020B0503020204020204" charset="-122"/>
              <a:sym typeface="+mn-ea"/>
            </a:endParaRPr>
          </a:p>
          <a:p>
            <a:endParaRPr lang="zh-CN" altLang="en-US" sz="2000" b="1" noProof="0" dirty="0" smtClean="0">
              <a:ln>
                <a:noFill/>
              </a:ln>
              <a:solidFill>
                <a:srgbClr val="FF0000"/>
              </a:solidFill>
              <a:effectLst/>
              <a:uLnTx/>
              <a:uFillTx/>
              <a:latin typeface="微软雅黑" panose="020B0503020204020204" charset="-122"/>
              <a:ea typeface="微软雅黑" panose="020B0503020204020204" charset="-122"/>
              <a:sym typeface="+mn-ea"/>
            </a:endParaRPr>
          </a:p>
          <a:p>
            <a:r>
              <a:rPr lang="zh-CN" altLang="en-US" sz="2000" b="1" noProof="0" dirty="0" smtClean="0">
                <a:ln>
                  <a:noFill/>
                </a:ln>
                <a:effectLst/>
                <a:uLnTx/>
                <a:uFillTx/>
                <a:latin typeface="微软雅黑" panose="020B0503020204020204" charset="-122"/>
                <a:ea typeface="微软雅黑" panose="020B0503020204020204" charset="-122"/>
                <a:sym typeface="+mn-ea"/>
              </a:rPr>
              <a:t>第五条 </a:t>
            </a:r>
            <a:r>
              <a:rPr lang="zh-CN" altLang="en-US" sz="2000" noProof="0" dirty="0" smtClean="0">
                <a:ln>
                  <a:noFill/>
                </a:ln>
                <a:effectLst/>
                <a:uLnTx/>
                <a:uFillTx/>
                <a:latin typeface="微软雅黑" panose="020B0503020204020204" charset="-122"/>
                <a:ea typeface="微软雅黑" panose="020B0503020204020204" charset="-122"/>
                <a:sym typeface="+mn-ea"/>
              </a:rPr>
              <a:t>生产经营单位的主要负责人</a:t>
            </a:r>
            <a:r>
              <a:rPr lang="zh-CN" altLang="en-US" sz="2000" noProof="0" dirty="0" smtClean="0">
                <a:ln>
                  <a:noFill/>
                </a:ln>
                <a:solidFill>
                  <a:srgbClr val="FF0000"/>
                </a:solidFill>
                <a:effectLst/>
                <a:uLnTx/>
                <a:uFillTx/>
                <a:latin typeface="微软雅黑" panose="020B0503020204020204" charset="-122"/>
                <a:ea typeface="微软雅黑" panose="020B0503020204020204" charset="-122"/>
                <a:sym typeface="+mn-ea"/>
              </a:rPr>
              <a:t>是本单位安全生产第一责任人，</a:t>
            </a:r>
            <a:r>
              <a:rPr lang="zh-CN" altLang="en-US" sz="2000" noProof="0" dirty="0" smtClean="0">
                <a:ln>
                  <a:noFill/>
                </a:ln>
                <a:effectLst/>
                <a:uLnTx/>
                <a:uFillTx/>
                <a:latin typeface="微软雅黑" panose="020B0503020204020204" charset="-122"/>
                <a:ea typeface="微软雅黑" panose="020B0503020204020204" charset="-122"/>
                <a:sym typeface="+mn-ea"/>
              </a:rPr>
              <a:t>对本单位的安全生产工作全面负责。</a:t>
            </a:r>
            <a:r>
              <a:rPr lang="zh-CN" altLang="en-US" sz="2000" noProof="0" dirty="0" smtClean="0">
                <a:ln>
                  <a:noFill/>
                </a:ln>
                <a:solidFill>
                  <a:srgbClr val="FF0000"/>
                </a:solidFill>
                <a:effectLst/>
                <a:uLnTx/>
                <a:uFillTx/>
                <a:latin typeface="微软雅黑" panose="020B0503020204020204" charset="-122"/>
                <a:ea typeface="微软雅黑" panose="020B0503020204020204" charset="-122"/>
                <a:sym typeface="+mn-ea"/>
              </a:rPr>
              <a:t>其他负责人对职责范围内的安全生产工作负责。</a:t>
            </a:r>
            <a:endParaRPr lang="zh-CN" altLang="en-US" sz="2000"/>
          </a:p>
        </p:txBody>
      </p:sp>
    </p:spTree>
    <p:custDataLst>
      <p:tags r:id="rId1"/>
    </p:custData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 </a:t>
            </a:r>
            <a:endParaRPr lang="en-US" altLang="zh-CN"/>
          </a:p>
        </p:txBody>
      </p:sp>
      <p:sp>
        <p:nvSpPr>
          <p:cNvPr id="3" name="内容占位符 2"/>
          <p:cNvSpPr>
            <a:spLocks noGrp="1"/>
          </p:cNvSpPr>
          <p:nvPr>
            <p:ph idx="1"/>
          </p:nvPr>
        </p:nvSpPr>
        <p:spPr>
          <a:xfrm>
            <a:off x="838200" y="1825625"/>
            <a:ext cx="10515600" cy="4351338"/>
          </a:xfrm>
        </p:spPr>
        <p:txBody>
          <a:bodyPr/>
          <a:lstStyle/>
          <a:p>
            <a:pPr marL="0" indent="0">
              <a:buNone/>
            </a:pPr>
            <a:r>
              <a:rPr lang="en-US" altLang="zh-CN"/>
              <a:t> </a:t>
            </a:r>
            <a:endParaRPr lang="en-US" altLang="zh-CN"/>
          </a:p>
        </p:txBody>
      </p:sp>
      <p:sp>
        <p:nvSpPr>
          <p:cNvPr id="4" name="文本框 3"/>
          <p:cNvSpPr txBox="1"/>
          <p:nvPr/>
        </p:nvSpPr>
        <p:spPr>
          <a:xfrm>
            <a:off x="2100580" y="1691005"/>
            <a:ext cx="7969885" cy="398780"/>
          </a:xfrm>
          <a:prstGeom prst="rect">
            <a:avLst/>
          </a:prstGeom>
          <a:noFill/>
        </p:spPr>
        <p:txBody>
          <a:bodyPr wrap="square" rtlCol="0" anchor="t">
            <a:spAutoFit/>
          </a:bodyPr>
          <a:lstStyle/>
          <a:p>
            <a:r>
              <a:rPr lang="en-US" altLang="zh-CN" sz="2000" b="1" dirty="0" smtClean="0">
                <a:latin typeface="微软雅黑" panose="020B0503020204020204" charset="-122"/>
                <a:ea typeface="微软雅黑" panose="020B0503020204020204" charset="-122"/>
              </a:rPr>
              <a:t>                                  </a:t>
            </a:r>
            <a:endParaRPr lang="en-US" altLang="zh-CN" sz="2000" b="1" dirty="0" smtClean="0">
              <a:latin typeface="微软雅黑" panose="020B0503020204020204" charset="-122"/>
              <a:ea typeface="微软雅黑" panose="020B0503020204020204" charset="-122"/>
            </a:endParaRPr>
          </a:p>
        </p:txBody>
      </p:sp>
      <p:sp>
        <p:nvSpPr>
          <p:cNvPr id="100" name="文本框 99"/>
          <p:cNvSpPr txBox="1"/>
          <p:nvPr/>
        </p:nvSpPr>
        <p:spPr>
          <a:xfrm>
            <a:off x="1728470" y="913130"/>
            <a:ext cx="9510395" cy="6193790"/>
          </a:xfrm>
          <a:prstGeom prst="rect">
            <a:avLst/>
          </a:prstGeom>
          <a:noFill/>
          <a:ln w="9525">
            <a:noFill/>
          </a:ln>
        </p:spPr>
        <p:txBody>
          <a:bodyPr wrap="square">
            <a:noAutofit/>
          </a:bodyPr>
          <a:lstStyle/>
          <a:p>
            <a:pPr indent="0"/>
            <a:r>
              <a:rPr lang="zh-CN" altLang="en-US" sz="2000" b="1" noProof="0" dirty="0" smtClean="0">
                <a:ln>
                  <a:noFill/>
                </a:ln>
                <a:effectLst/>
                <a:uLnTx/>
                <a:uFillTx/>
                <a:latin typeface="微软雅黑" panose="020B0503020204020204" charset="-122"/>
                <a:ea typeface="微软雅黑" panose="020B0503020204020204" charset="-122"/>
              </a:rPr>
              <a:t>第二十一条</a:t>
            </a:r>
            <a:r>
              <a:rPr lang="zh-CN" altLang="en-US" sz="2000" b="0" noProof="0" dirty="0" smtClean="0">
                <a:ln>
                  <a:noFill/>
                </a:ln>
                <a:solidFill>
                  <a:srgbClr val="FF0000"/>
                </a:solidFill>
                <a:effectLst/>
                <a:uLnTx/>
                <a:uFillTx/>
                <a:latin typeface="微软雅黑" panose="020B0503020204020204" charset="-122"/>
                <a:ea typeface="微软雅黑" panose="020B0503020204020204" charset="-122"/>
              </a:rPr>
              <a:t>（原第十八条）</a:t>
            </a:r>
            <a:r>
              <a:rPr lang="en-US" sz="2000" b="0">
                <a:latin typeface="Microsoft YaHei UI" panose="020B0503020204020204" charset="-122"/>
                <a:ea typeface="宋体" panose="02010600030101010101" pitchFamily="2" charset="-122"/>
              </a:rPr>
              <a:t> </a:t>
            </a:r>
            <a:r>
              <a:rPr lang="zh-CN" altLang="en-US" sz="2000" b="0" noProof="0" dirty="0" smtClean="0">
                <a:ln>
                  <a:noFill/>
                </a:ln>
                <a:effectLst/>
                <a:uLnTx/>
                <a:uFillTx/>
                <a:latin typeface="微软雅黑" panose="020B0503020204020204" charset="-122"/>
                <a:ea typeface="微软雅黑" panose="020B0503020204020204" charset="-122"/>
              </a:rPr>
              <a:t>生产经营单位的主要负责人对本单位安全生产工作负有下列职责：</a:t>
            </a:r>
            <a:endParaRPr lang="zh-CN" altLang="en-US" sz="2000" b="0" noProof="0" dirty="0" smtClean="0">
              <a:ln>
                <a:noFill/>
              </a:ln>
              <a:effectLst/>
              <a:uLnTx/>
              <a:uFillTx/>
              <a:latin typeface="微软雅黑" panose="020B0503020204020204" charset="-122"/>
              <a:ea typeface="微软雅黑" panose="020B0503020204020204" charset="-122"/>
            </a:endParaRPr>
          </a:p>
          <a:p>
            <a:pPr indent="0"/>
            <a:r>
              <a:rPr lang="zh-CN" altLang="en-US" sz="2000" b="0" noProof="0" dirty="0" smtClean="0">
                <a:ln>
                  <a:noFill/>
                </a:ln>
                <a:effectLst/>
                <a:uLnTx/>
                <a:uFillTx/>
                <a:latin typeface="微软雅黑" panose="020B0503020204020204" charset="-122"/>
                <a:ea typeface="微软雅黑" panose="020B0503020204020204" charset="-122"/>
              </a:rPr>
              <a:t>(一)建立、健全</a:t>
            </a:r>
            <a:r>
              <a:rPr lang="zh-CN" altLang="en-US" sz="2000" b="0" noProof="0" dirty="0" smtClean="0">
                <a:ln>
                  <a:noFill/>
                </a:ln>
                <a:solidFill>
                  <a:srgbClr val="FF0000"/>
                </a:solidFill>
                <a:effectLst/>
                <a:uLnTx/>
                <a:uFillTx/>
                <a:latin typeface="微软雅黑" panose="020B0503020204020204" charset="-122"/>
                <a:ea typeface="微软雅黑" panose="020B0503020204020204" charset="-122"/>
              </a:rPr>
              <a:t>并落实本单位全员</a:t>
            </a:r>
            <a:r>
              <a:rPr lang="zh-CN" altLang="en-US" sz="2000" b="0" noProof="0" dirty="0" smtClean="0">
                <a:ln>
                  <a:noFill/>
                </a:ln>
                <a:effectLst/>
                <a:uLnTx/>
                <a:uFillTx/>
                <a:latin typeface="微软雅黑" panose="020B0503020204020204" charset="-122"/>
                <a:ea typeface="微软雅黑" panose="020B0503020204020204" charset="-122"/>
              </a:rPr>
              <a:t>安全生产责任制，加强安全生产标准化建设;</a:t>
            </a:r>
            <a:endParaRPr lang="zh-CN" altLang="en-US" sz="2000" b="0" noProof="0" dirty="0" smtClean="0">
              <a:ln>
                <a:noFill/>
              </a:ln>
              <a:effectLst/>
              <a:uLnTx/>
              <a:uFillTx/>
              <a:latin typeface="微软雅黑" panose="020B0503020204020204" charset="-122"/>
              <a:ea typeface="微软雅黑" panose="020B0503020204020204" charset="-122"/>
            </a:endParaRPr>
          </a:p>
          <a:p>
            <a:pPr indent="0"/>
            <a:r>
              <a:rPr lang="zh-CN" altLang="en-US" sz="2000" b="0" noProof="0" dirty="0" smtClean="0">
                <a:ln>
                  <a:noFill/>
                </a:ln>
                <a:effectLst/>
                <a:uLnTx/>
                <a:uFillTx/>
                <a:latin typeface="微软雅黑" panose="020B0503020204020204" charset="-122"/>
                <a:ea typeface="微软雅黑" panose="020B0503020204020204" charset="-122"/>
              </a:rPr>
              <a:t>(二)组织制定</a:t>
            </a:r>
            <a:r>
              <a:rPr lang="zh-CN" altLang="en-US" sz="2000" b="0" noProof="0" dirty="0" smtClean="0">
                <a:ln>
                  <a:noFill/>
                </a:ln>
                <a:solidFill>
                  <a:srgbClr val="FF0000"/>
                </a:solidFill>
                <a:effectLst/>
                <a:uLnTx/>
                <a:uFillTx/>
                <a:latin typeface="微软雅黑" panose="020B0503020204020204" charset="-122"/>
                <a:ea typeface="微软雅黑" panose="020B0503020204020204" charset="-122"/>
              </a:rPr>
              <a:t>并实施</a:t>
            </a:r>
            <a:r>
              <a:rPr lang="zh-CN" altLang="en-US" sz="2000" b="0" noProof="0" dirty="0" smtClean="0">
                <a:ln>
                  <a:noFill/>
                </a:ln>
                <a:effectLst/>
                <a:uLnTx/>
                <a:uFillTx/>
                <a:latin typeface="微软雅黑" panose="020B0503020204020204" charset="-122"/>
                <a:ea typeface="微软雅黑" panose="020B0503020204020204" charset="-122"/>
              </a:rPr>
              <a:t>本单位安全生产规章制度和操作规程;</a:t>
            </a:r>
            <a:endParaRPr lang="zh-CN" altLang="en-US" sz="2000" b="0" noProof="0" dirty="0" smtClean="0">
              <a:ln>
                <a:noFill/>
              </a:ln>
              <a:effectLst/>
              <a:uLnTx/>
              <a:uFillTx/>
              <a:latin typeface="微软雅黑" panose="020B0503020204020204" charset="-122"/>
              <a:ea typeface="微软雅黑" panose="020B0503020204020204" charset="-122"/>
            </a:endParaRPr>
          </a:p>
          <a:p>
            <a:pPr indent="0"/>
            <a:r>
              <a:rPr lang="zh-CN" altLang="en-US" sz="2000" b="0" noProof="0" dirty="0" smtClean="0">
                <a:ln>
                  <a:noFill/>
                </a:ln>
                <a:effectLst/>
                <a:uLnTx/>
                <a:uFillTx/>
                <a:latin typeface="微软雅黑" panose="020B0503020204020204" charset="-122"/>
                <a:ea typeface="微软雅黑" panose="020B0503020204020204" charset="-122"/>
              </a:rPr>
              <a:t>(三)组织制定并实施本单位安全生产教育和培训计划;</a:t>
            </a:r>
            <a:endParaRPr lang="zh-CN" altLang="en-US" sz="2000" b="0" noProof="0" dirty="0" smtClean="0">
              <a:ln>
                <a:noFill/>
              </a:ln>
              <a:effectLst/>
              <a:uLnTx/>
              <a:uFillTx/>
              <a:latin typeface="微软雅黑" panose="020B0503020204020204" charset="-122"/>
              <a:ea typeface="微软雅黑" panose="020B0503020204020204" charset="-122"/>
            </a:endParaRPr>
          </a:p>
          <a:p>
            <a:pPr indent="0"/>
            <a:r>
              <a:rPr lang="zh-CN" altLang="en-US" sz="2000" b="0" noProof="0" dirty="0" smtClean="0">
                <a:ln>
                  <a:noFill/>
                </a:ln>
                <a:effectLst/>
                <a:uLnTx/>
                <a:uFillTx/>
                <a:latin typeface="微软雅黑" panose="020B0503020204020204" charset="-122"/>
                <a:ea typeface="微软雅黑" panose="020B0503020204020204" charset="-122"/>
              </a:rPr>
              <a:t>(四)保证本单位安全生产投入的有效实施;</a:t>
            </a:r>
            <a:endParaRPr lang="zh-CN" altLang="en-US" sz="2000" b="0" noProof="0" dirty="0" smtClean="0">
              <a:ln>
                <a:noFill/>
              </a:ln>
              <a:effectLst/>
              <a:uLnTx/>
              <a:uFillTx/>
              <a:latin typeface="微软雅黑" panose="020B0503020204020204" charset="-122"/>
              <a:ea typeface="微软雅黑" panose="020B0503020204020204" charset="-122"/>
            </a:endParaRPr>
          </a:p>
          <a:p>
            <a:pPr indent="0"/>
            <a:r>
              <a:rPr lang="zh-CN" altLang="en-US" sz="2000" b="0" noProof="0" dirty="0" smtClean="0">
                <a:ln>
                  <a:noFill/>
                </a:ln>
                <a:solidFill>
                  <a:srgbClr val="FF0000"/>
                </a:solidFill>
                <a:effectLst/>
                <a:uLnTx/>
                <a:uFillTx/>
                <a:latin typeface="微软雅黑" panose="020B0503020204020204" charset="-122"/>
                <a:ea typeface="微软雅黑" panose="020B0503020204020204" charset="-122"/>
              </a:rPr>
              <a:t>(五)组织建设并落实安全风险分级管控和隐患排查治理双重预防工作机制，</a:t>
            </a:r>
            <a:r>
              <a:rPr lang="zh-CN" altLang="en-US" sz="2000" b="0" noProof="0" dirty="0" smtClean="0">
                <a:ln>
                  <a:noFill/>
                </a:ln>
                <a:effectLst/>
                <a:uLnTx/>
                <a:uFillTx/>
                <a:latin typeface="微软雅黑" panose="020B0503020204020204" charset="-122"/>
                <a:ea typeface="微软雅黑" panose="020B0503020204020204" charset="-122"/>
              </a:rPr>
              <a:t>督促、检查本单位的安全生产工作，及时消除生产安全事故隐患;</a:t>
            </a:r>
            <a:endParaRPr lang="zh-CN" altLang="en-US" sz="2000" b="0" noProof="0" dirty="0" smtClean="0">
              <a:ln>
                <a:noFill/>
              </a:ln>
              <a:effectLst/>
              <a:uLnTx/>
              <a:uFillTx/>
              <a:latin typeface="微软雅黑" panose="020B0503020204020204" charset="-122"/>
              <a:ea typeface="微软雅黑" panose="020B0503020204020204" charset="-122"/>
            </a:endParaRPr>
          </a:p>
          <a:p>
            <a:pPr indent="0"/>
            <a:r>
              <a:rPr lang="zh-CN" altLang="en-US" sz="2000" b="0" noProof="0" dirty="0" smtClean="0">
                <a:ln>
                  <a:noFill/>
                </a:ln>
                <a:effectLst/>
                <a:uLnTx/>
                <a:uFillTx/>
                <a:latin typeface="微软雅黑" panose="020B0503020204020204" charset="-122"/>
                <a:ea typeface="微软雅黑" panose="020B0503020204020204" charset="-122"/>
              </a:rPr>
              <a:t>(六)组织制定并实施本单位的生产安全事故应急救援预案;</a:t>
            </a:r>
            <a:endParaRPr lang="zh-CN" altLang="en-US" sz="2000" b="0" noProof="0" dirty="0" smtClean="0">
              <a:ln>
                <a:noFill/>
              </a:ln>
              <a:effectLst/>
              <a:uLnTx/>
              <a:uFillTx/>
              <a:latin typeface="微软雅黑" panose="020B0503020204020204" charset="-122"/>
              <a:ea typeface="微软雅黑" panose="020B0503020204020204" charset="-122"/>
            </a:endParaRPr>
          </a:p>
          <a:p>
            <a:pPr indent="0"/>
            <a:r>
              <a:rPr lang="zh-CN" altLang="en-US" sz="2000" b="0" noProof="0" dirty="0" smtClean="0">
                <a:ln>
                  <a:noFill/>
                </a:ln>
                <a:effectLst/>
                <a:uLnTx/>
                <a:uFillTx/>
                <a:latin typeface="微软雅黑" panose="020B0503020204020204" charset="-122"/>
                <a:ea typeface="微软雅黑" panose="020B0503020204020204" charset="-122"/>
              </a:rPr>
              <a:t>(七)及时、如实报告生产安全事故。</a:t>
            </a:r>
            <a:endParaRPr lang="zh-CN" altLang="en-US" sz="2000" b="0" noProof="0" dirty="0" smtClean="0">
              <a:ln>
                <a:noFill/>
              </a:ln>
              <a:effectLst/>
              <a:uLnTx/>
              <a:uFillTx/>
              <a:latin typeface="微软雅黑" panose="020B0503020204020204" charset="-122"/>
              <a:ea typeface="微软雅黑" panose="020B0503020204020204" charset="-122"/>
            </a:endParaRPr>
          </a:p>
          <a:p>
            <a:pPr indent="0"/>
            <a:endParaRPr lang="zh-CN" altLang="en-US" sz="2000" b="1" noProof="0" dirty="0" smtClean="0">
              <a:ln>
                <a:noFill/>
              </a:ln>
              <a:effectLst/>
              <a:uLnTx/>
              <a:uFillTx/>
              <a:latin typeface="微软雅黑" panose="020B0503020204020204" charset="-122"/>
              <a:ea typeface="微软雅黑" panose="020B0503020204020204" charset="-122"/>
            </a:endParaRPr>
          </a:p>
          <a:p>
            <a:pPr indent="0"/>
            <a:endParaRPr lang="zh-CN" altLang="en-US" sz="2000" b="1" noProof="0" dirty="0" smtClean="0">
              <a:ln>
                <a:noFill/>
              </a:ln>
              <a:effectLst/>
              <a:uLnTx/>
              <a:uFillTx/>
              <a:latin typeface="微软雅黑" panose="020B0503020204020204" charset="-122"/>
              <a:ea typeface="微软雅黑" panose="020B0503020204020204" charset="-122"/>
            </a:endParaRPr>
          </a:p>
          <a:p>
            <a:pPr indent="0"/>
            <a:r>
              <a:rPr lang="zh-CN" altLang="en-US" sz="2000" b="1" noProof="0" dirty="0" smtClean="0">
                <a:ln>
                  <a:noFill/>
                </a:ln>
                <a:effectLst/>
                <a:uLnTx/>
                <a:uFillTx/>
                <a:latin typeface="微软雅黑" panose="020B0503020204020204" charset="-122"/>
                <a:ea typeface="微软雅黑" panose="020B0503020204020204" charset="-122"/>
              </a:rPr>
              <a:t>第二十二条</a:t>
            </a:r>
            <a:r>
              <a:rPr lang="zh-CN" altLang="en-US" sz="2000" b="0" noProof="0" dirty="0" smtClean="0">
                <a:ln>
                  <a:noFill/>
                </a:ln>
                <a:solidFill>
                  <a:srgbClr val="FF0000"/>
                </a:solidFill>
                <a:effectLst/>
                <a:uLnTx/>
                <a:uFillTx/>
                <a:latin typeface="微软雅黑" panose="020B0503020204020204" charset="-122"/>
                <a:ea typeface="微软雅黑" panose="020B0503020204020204" charset="-122"/>
              </a:rPr>
              <a:t>（原第十九条）</a:t>
            </a:r>
            <a:r>
              <a:rPr lang="en-US" sz="2000" b="0">
                <a:latin typeface="Microsoft YaHei UI" panose="020B0503020204020204" charset="-122"/>
                <a:ea typeface="宋体" panose="02010600030101010101" pitchFamily="2" charset="-122"/>
              </a:rPr>
              <a:t> </a:t>
            </a:r>
            <a:r>
              <a:rPr lang="zh-CN" altLang="en-US" sz="2000" b="0" noProof="0" dirty="0" smtClean="0">
                <a:ln>
                  <a:noFill/>
                </a:ln>
                <a:effectLst/>
                <a:uLnTx/>
                <a:uFillTx/>
                <a:latin typeface="微软雅黑" panose="020B0503020204020204" charset="-122"/>
                <a:ea typeface="微软雅黑" panose="020B0503020204020204" charset="-122"/>
              </a:rPr>
              <a:t>生产经营单位的</a:t>
            </a:r>
            <a:r>
              <a:rPr lang="zh-CN" altLang="en-US" sz="2000" b="0" noProof="0" dirty="0" smtClean="0">
                <a:ln>
                  <a:noFill/>
                </a:ln>
                <a:solidFill>
                  <a:srgbClr val="FF0000"/>
                </a:solidFill>
                <a:effectLst/>
                <a:uLnTx/>
                <a:uFillTx/>
                <a:latin typeface="微软雅黑" panose="020B0503020204020204" charset="-122"/>
                <a:ea typeface="微软雅黑" panose="020B0503020204020204" charset="-122"/>
              </a:rPr>
              <a:t>全员</a:t>
            </a:r>
            <a:r>
              <a:rPr lang="zh-CN" altLang="en-US" sz="2000" b="0" noProof="0" dirty="0" smtClean="0">
                <a:ln>
                  <a:noFill/>
                </a:ln>
                <a:effectLst/>
                <a:uLnTx/>
                <a:uFillTx/>
                <a:latin typeface="微软雅黑" panose="020B0503020204020204" charset="-122"/>
                <a:ea typeface="微软雅黑" panose="020B0503020204020204" charset="-122"/>
              </a:rPr>
              <a:t>安全生产责任制应当明确各岗位的责任人员、责任范围和考核标准等内容。</a:t>
            </a:r>
            <a:endParaRPr lang="zh-CN" altLang="en-US" sz="2000" noProof="0" dirty="0" smtClean="0">
              <a:ln>
                <a:noFill/>
              </a:ln>
              <a:effectLst/>
              <a:uLnTx/>
              <a:uFillTx/>
              <a:latin typeface="微软雅黑" panose="020B0503020204020204" charset="-122"/>
              <a:ea typeface="微软雅黑" panose="020B0503020204020204" charset="-122"/>
            </a:endParaRPr>
          </a:p>
        </p:txBody>
      </p:sp>
    </p:spTree>
    <p:custDataLst>
      <p:tags r:id="rId1"/>
    </p:custData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 </a:t>
            </a:r>
            <a:endParaRPr lang="en-US" altLang="zh-CN"/>
          </a:p>
        </p:txBody>
      </p:sp>
      <p:sp>
        <p:nvSpPr>
          <p:cNvPr id="3" name="内容占位符 2"/>
          <p:cNvSpPr>
            <a:spLocks noGrp="1"/>
          </p:cNvSpPr>
          <p:nvPr>
            <p:ph idx="1"/>
          </p:nvPr>
        </p:nvSpPr>
        <p:spPr/>
        <p:txBody>
          <a:bodyPr/>
          <a:lstStyle/>
          <a:p>
            <a:pPr marL="0" indent="0">
              <a:buNone/>
            </a:pPr>
            <a:r>
              <a:rPr lang="en-US" altLang="zh-CN"/>
              <a:t> </a:t>
            </a:r>
            <a:endParaRPr lang="en-US" altLang="zh-CN"/>
          </a:p>
        </p:txBody>
      </p:sp>
      <p:sp>
        <p:nvSpPr>
          <p:cNvPr id="4" name="文本框 3"/>
          <p:cNvSpPr txBox="1"/>
          <p:nvPr/>
        </p:nvSpPr>
        <p:spPr>
          <a:xfrm>
            <a:off x="2177415" y="2019300"/>
            <a:ext cx="8417560" cy="398780"/>
          </a:xfrm>
          <a:prstGeom prst="rect">
            <a:avLst/>
          </a:prstGeom>
          <a:noFill/>
        </p:spPr>
        <p:txBody>
          <a:bodyPr wrap="square" rtlCol="0" anchor="t">
            <a:spAutoFit/>
          </a:bodyPr>
          <a:lstStyle/>
          <a:p>
            <a:r>
              <a:rPr lang="en-US" altLang="zh-CN" sz="2000" b="1" dirty="0" smtClean="0">
                <a:latin typeface="微软雅黑" panose="020B0503020204020204" charset="-122"/>
                <a:ea typeface="微软雅黑" panose="020B0503020204020204" charset="-122"/>
              </a:rPr>
              <a:t>                      </a:t>
            </a:r>
            <a:endParaRPr lang="en-US" altLang="zh-CN" sz="2000" b="1" dirty="0" smtClean="0">
              <a:latin typeface="微软雅黑" panose="020B0503020204020204" charset="-122"/>
              <a:ea typeface="微软雅黑" panose="020B0503020204020204" charset="-122"/>
            </a:endParaRPr>
          </a:p>
        </p:txBody>
      </p:sp>
      <p:sp>
        <p:nvSpPr>
          <p:cNvPr id="100" name="文本框 99"/>
          <p:cNvSpPr txBox="1"/>
          <p:nvPr/>
        </p:nvSpPr>
        <p:spPr>
          <a:xfrm>
            <a:off x="838835" y="750570"/>
            <a:ext cx="10514965" cy="2291715"/>
          </a:xfrm>
          <a:prstGeom prst="rect">
            <a:avLst/>
          </a:prstGeom>
          <a:noFill/>
          <a:ln w="9525">
            <a:noFill/>
          </a:ln>
        </p:spPr>
        <p:txBody>
          <a:bodyPr wrap="square">
            <a:noAutofit/>
          </a:bodyPr>
          <a:lstStyle/>
          <a:p>
            <a:pPr indent="0"/>
            <a:r>
              <a:rPr lang="zh-CN" altLang="en-US" sz="2000" b="1" noProof="0" dirty="0" smtClean="0">
                <a:ln>
                  <a:noFill/>
                </a:ln>
                <a:effectLst/>
                <a:uLnTx/>
                <a:uFillTx/>
                <a:latin typeface="微软雅黑" panose="020B0503020204020204" charset="-122"/>
                <a:ea typeface="微软雅黑" panose="020B0503020204020204" charset="-122"/>
              </a:rPr>
              <a:t>第二十四条</a:t>
            </a:r>
            <a:r>
              <a:rPr lang="zh-CN" altLang="en-US" sz="2000" b="0" noProof="0" dirty="0" smtClean="0">
                <a:ln>
                  <a:noFill/>
                </a:ln>
                <a:solidFill>
                  <a:srgbClr val="FF0000"/>
                </a:solidFill>
                <a:effectLst/>
                <a:uLnTx/>
                <a:uFillTx/>
                <a:latin typeface="微软雅黑" panose="020B0503020204020204" charset="-122"/>
                <a:ea typeface="微软雅黑" panose="020B0503020204020204" charset="-122"/>
              </a:rPr>
              <a:t>（原第二十一条）</a:t>
            </a:r>
            <a:r>
              <a:rPr lang="en-US" sz="2000" b="0">
                <a:latin typeface="Microsoft YaHei UI" panose="020B0503020204020204" charset="-122"/>
                <a:ea typeface="宋体" panose="02010600030101010101" pitchFamily="2" charset="-122"/>
              </a:rPr>
              <a:t> </a:t>
            </a:r>
            <a:r>
              <a:rPr lang="zh-CN" altLang="en-US" sz="2000" b="0" noProof="0" dirty="0" smtClean="0">
                <a:ln>
                  <a:noFill/>
                </a:ln>
                <a:effectLst/>
                <a:uLnTx/>
                <a:uFillTx/>
                <a:latin typeface="微软雅黑" panose="020B0503020204020204" charset="-122"/>
                <a:ea typeface="微软雅黑" panose="020B0503020204020204" charset="-122"/>
              </a:rPr>
              <a:t>矿山、金属冶炼、建筑施工、道路运输单位和危险物品的生产、经营、储存、</a:t>
            </a:r>
            <a:r>
              <a:rPr lang="zh-CN" altLang="en-US" sz="2000" b="0" noProof="0" dirty="0" smtClean="0">
                <a:ln>
                  <a:noFill/>
                </a:ln>
                <a:solidFill>
                  <a:srgbClr val="FF0000"/>
                </a:solidFill>
                <a:effectLst/>
                <a:uLnTx/>
                <a:uFillTx/>
                <a:latin typeface="微软雅黑" panose="020B0503020204020204" charset="-122"/>
                <a:ea typeface="微软雅黑" panose="020B0503020204020204" charset="-122"/>
              </a:rPr>
              <a:t>装卸</a:t>
            </a:r>
            <a:r>
              <a:rPr lang="zh-CN" altLang="en-US" sz="2000" b="0" noProof="0" dirty="0" smtClean="0">
                <a:ln>
                  <a:noFill/>
                </a:ln>
                <a:effectLst/>
                <a:uLnTx/>
                <a:uFillTx/>
                <a:latin typeface="微软雅黑" panose="020B0503020204020204" charset="-122"/>
                <a:ea typeface="微软雅黑" panose="020B0503020204020204" charset="-122"/>
              </a:rPr>
              <a:t>单位，应当设置安全生产管理机构或者配备专职安全生产管理人员。</a:t>
            </a:r>
            <a:endParaRPr lang="zh-CN" altLang="en-US" sz="2000" b="0" noProof="0" dirty="0" smtClean="0">
              <a:ln>
                <a:noFill/>
              </a:ln>
              <a:effectLst/>
              <a:uLnTx/>
              <a:uFillTx/>
              <a:latin typeface="微软雅黑" panose="020B0503020204020204" charset="-122"/>
              <a:ea typeface="微软雅黑" panose="020B0503020204020204" charset="-122"/>
            </a:endParaRPr>
          </a:p>
          <a:p>
            <a:pPr indent="0"/>
            <a:r>
              <a:rPr lang="zh-CN" altLang="en-US" sz="2000" b="0" noProof="0" dirty="0" smtClean="0">
                <a:ln>
                  <a:noFill/>
                </a:ln>
                <a:effectLst/>
                <a:uLnTx/>
                <a:uFillTx/>
                <a:latin typeface="微软雅黑" panose="020B0503020204020204" charset="-122"/>
                <a:ea typeface="微软雅黑" panose="020B0503020204020204" charset="-122"/>
              </a:rPr>
              <a:t>前款规定以外的其他生产经营单位，从业人员超过一百人的，应当设置安全生产管理机构或者配备专职安全生产管理人员;从业人员在一百人以下的，应当配备专职或者兼职的安全生产管理人员。</a:t>
            </a:r>
            <a:endParaRPr lang="zh-CN" altLang="en-US" sz="2000" noProof="0" dirty="0" smtClean="0">
              <a:ln>
                <a:noFill/>
              </a:ln>
              <a:effectLst/>
              <a:uLnTx/>
              <a:uFillTx/>
              <a:latin typeface="微软雅黑" panose="020B0503020204020204" charset="-122"/>
              <a:ea typeface="微软雅黑" panose="020B0503020204020204" charset="-122"/>
            </a:endParaRPr>
          </a:p>
        </p:txBody>
      </p:sp>
      <p:sp>
        <p:nvSpPr>
          <p:cNvPr id="5" name="文本框 4"/>
          <p:cNvSpPr txBox="1"/>
          <p:nvPr/>
        </p:nvSpPr>
        <p:spPr>
          <a:xfrm>
            <a:off x="838200" y="2900680"/>
            <a:ext cx="10515600" cy="3557270"/>
          </a:xfrm>
          <a:prstGeom prst="rect">
            <a:avLst/>
          </a:prstGeom>
          <a:noFill/>
          <a:ln w="9525">
            <a:noFill/>
          </a:ln>
        </p:spPr>
        <p:txBody>
          <a:bodyPr wrap="square">
            <a:noAutofit/>
          </a:bodyPr>
          <a:lstStyle/>
          <a:p>
            <a:pPr indent="0"/>
            <a:r>
              <a:rPr lang="zh-CN" altLang="en-US" sz="2000" b="1" noProof="0" dirty="0" smtClean="0">
                <a:ln>
                  <a:noFill/>
                </a:ln>
                <a:effectLst/>
                <a:uLnTx/>
                <a:uFillTx/>
                <a:latin typeface="微软雅黑" panose="020B0503020204020204" charset="-122"/>
                <a:ea typeface="微软雅黑" panose="020B0503020204020204" charset="-122"/>
              </a:rPr>
              <a:t>第二十五条</a:t>
            </a:r>
            <a:r>
              <a:rPr lang="zh-CN" altLang="en-US" sz="2000" b="0" noProof="0" dirty="0" smtClean="0">
                <a:ln>
                  <a:noFill/>
                </a:ln>
                <a:solidFill>
                  <a:srgbClr val="FF0000"/>
                </a:solidFill>
                <a:effectLst/>
                <a:uLnTx/>
                <a:uFillTx/>
                <a:latin typeface="微软雅黑" panose="020B0503020204020204" charset="-122"/>
                <a:ea typeface="微软雅黑" panose="020B0503020204020204" charset="-122"/>
              </a:rPr>
              <a:t>（原第二十二条）</a:t>
            </a:r>
            <a:r>
              <a:rPr lang="en-US" sz="2000" b="0">
                <a:solidFill>
                  <a:srgbClr val="FF0000"/>
                </a:solidFill>
                <a:latin typeface="Microsoft YaHei UI" panose="020B0503020204020204" charset="-122"/>
                <a:ea typeface="宋体" panose="02010600030101010101" pitchFamily="2" charset="-122"/>
              </a:rPr>
              <a:t> </a:t>
            </a:r>
            <a:r>
              <a:rPr lang="zh-CN" altLang="en-US" sz="2000" b="0" noProof="0" dirty="0" smtClean="0">
                <a:ln>
                  <a:noFill/>
                </a:ln>
                <a:effectLst/>
                <a:uLnTx/>
                <a:uFillTx/>
                <a:latin typeface="微软雅黑" panose="020B0503020204020204" charset="-122"/>
                <a:ea typeface="微软雅黑" panose="020B0503020204020204" charset="-122"/>
              </a:rPr>
              <a:t>生产经营单位的安全生产管理机构以及安全生产管理人员履行下列职责：</a:t>
            </a:r>
            <a:endParaRPr lang="zh-CN" altLang="en-US" sz="2000" b="0" noProof="0" dirty="0" smtClean="0">
              <a:ln>
                <a:noFill/>
              </a:ln>
              <a:effectLst/>
              <a:uLnTx/>
              <a:uFillTx/>
              <a:latin typeface="微软雅黑" panose="020B0503020204020204" charset="-122"/>
              <a:ea typeface="微软雅黑" panose="020B0503020204020204" charset="-122"/>
            </a:endParaRPr>
          </a:p>
          <a:p>
            <a:pPr indent="0"/>
            <a:r>
              <a:rPr lang="zh-CN" altLang="en-US" sz="2000" b="0" noProof="0" dirty="0" smtClean="0">
                <a:ln>
                  <a:noFill/>
                </a:ln>
                <a:effectLst/>
                <a:uLnTx/>
                <a:uFillTx/>
                <a:latin typeface="微软雅黑" panose="020B0503020204020204" charset="-122"/>
                <a:ea typeface="微软雅黑" panose="020B0503020204020204" charset="-122"/>
              </a:rPr>
              <a:t>(一)组织或者参与拟订本单位安全生产规章制度、操作规程和生产安全事故应急救援预案;</a:t>
            </a:r>
            <a:endParaRPr lang="zh-CN" altLang="en-US" sz="2000" b="0" noProof="0" dirty="0" smtClean="0">
              <a:ln>
                <a:noFill/>
              </a:ln>
              <a:effectLst/>
              <a:uLnTx/>
              <a:uFillTx/>
              <a:latin typeface="微软雅黑" panose="020B0503020204020204" charset="-122"/>
              <a:ea typeface="微软雅黑" panose="020B0503020204020204" charset="-122"/>
            </a:endParaRPr>
          </a:p>
          <a:p>
            <a:pPr indent="0"/>
            <a:r>
              <a:rPr lang="zh-CN" altLang="en-US" sz="2000" b="0" noProof="0" dirty="0" smtClean="0">
                <a:ln>
                  <a:noFill/>
                </a:ln>
                <a:effectLst/>
                <a:uLnTx/>
                <a:uFillTx/>
                <a:latin typeface="微软雅黑" panose="020B0503020204020204" charset="-122"/>
                <a:ea typeface="微软雅黑" panose="020B0503020204020204" charset="-122"/>
              </a:rPr>
              <a:t>(二)组织或者参与本单位安全生产教育和培训，如实记录安全生产教育和培训情况;</a:t>
            </a:r>
            <a:endParaRPr lang="zh-CN" altLang="en-US" sz="2000" b="0" noProof="0" dirty="0" smtClean="0">
              <a:ln>
                <a:noFill/>
              </a:ln>
              <a:effectLst/>
              <a:uLnTx/>
              <a:uFillTx/>
              <a:latin typeface="微软雅黑" panose="020B0503020204020204" charset="-122"/>
              <a:ea typeface="微软雅黑" panose="020B0503020204020204" charset="-122"/>
            </a:endParaRPr>
          </a:p>
          <a:p>
            <a:pPr indent="0"/>
            <a:r>
              <a:rPr lang="zh-CN" altLang="en-US" sz="2000" b="0" noProof="0" dirty="0" smtClean="0">
                <a:ln>
                  <a:noFill/>
                </a:ln>
                <a:solidFill>
                  <a:srgbClr val="FF0000"/>
                </a:solidFill>
                <a:effectLst/>
                <a:uLnTx/>
                <a:uFillTx/>
                <a:latin typeface="微软雅黑" panose="020B0503020204020204" charset="-122"/>
                <a:ea typeface="微软雅黑" panose="020B0503020204020204" charset="-122"/>
              </a:rPr>
              <a:t>(三)组织开展危险源辨识和评估，</a:t>
            </a:r>
            <a:r>
              <a:rPr lang="zh-CN" altLang="en-US" sz="2000" b="0" noProof="0" dirty="0" smtClean="0">
                <a:ln>
                  <a:noFill/>
                </a:ln>
                <a:effectLst/>
                <a:uLnTx/>
                <a:uFillTx/>
                <a:latin typeface="微软雅黑" panose="020B0503020204020204" charset="-122"/>
                <a:ea typeface="微软雅黑" panose="020B0503020204020204" charset="-122"/>
              </a:rPr>
              <a:t>督促落实本单位重大危险源的安全管理措施;</a:t>
            </a:r>
            <a:endParaRPr lang="zh-CN" altLang="en-US" sz="2000" b="0" noProof="0" dirty="0" smtClean="0">
              <a:ln>
                <a:noFill/>
              </a:ln>
              <a:effectLst/>
              <a:uLnTx/>
              <a:uFillTx/>
              <a:latin typeface="微软雅黑" panose="020B0503020204020204" charset="-122"/>
              <a:ea typeface="微软雅黑" panose="020B0503020204020204" charset="-122"/>
            </a:endParaRPr>
          </a:p>
          <a:p>
            <a:pPr indent="0"/>
            <a:r>
              <a:rPr lang="zh-CN" altLang="en-US" sz="2000" b="0" noProof="0" dirty="0" smtClean="0">
                <a:ln>
                  <a:noFill/>
                </a:ln>
                <a:effectLst/>
                <a:uLnTx/>
                <a:uFillTx/>
                <a:latin typeface="微软雅黑" panose="020B0503020204020204" charset="-122"/>
                <a:ea typeface="微软雅黑" panose="020B0503020204020204" charset="-122"/>
              </a:rPr>
              <a:t>(四)组织或者参与本单位应急救援演练;</a:t>
            </a:r>
            <a:endParaRPr lang="zh-CN" altLang="en-US" sz="2000" b="0" noProof="0" dirty="0" smtClean="0">
              <a:ln>
                <a:noFill/>
              </a:ln>
              <a:effectLst/>
              <a:uLnTx/>
              <a:uFillTx/>
              <a:latin typeface="微软雅黑" panose="020B0503020204020204" charset="-122"/>
              <a:ea typeface="微软雅黑" panose="020B0503020204020204" charset="-122"/>
            </a:endParaRPr>
          </a:p>
          <a:p>
            <a:pPr indent="0"/>
            <a:r>
              <a:rPr lang="zh-CN" altLang="en-US" sz="2000" b="0" noProof="0" dirty="0" smtClean="0">
                <a:ln>
                  <a:noFill/>
                </a:ln>
                <a:effectLst/>
                <a:uLnTx/>
                <a:uFillTx/>
                <a:latin typeface="微软雅黑" panose="020B0503020204020204" charset="-122"/>
                <a:ea typeface="微软雅黑" panose="020B0503020204020204" charset="-122"/>
              </a:rPr>
              <a:t>(五)检查本单位的安全生产状况，及时排查生产安全事故隐患，提出改进安全生产管理的建议;</a:t>
            </a:r>
            <a:endParaRPr lang="zh-CN" altLang="en-US" sz="2000" b="0" noProof="0" dirty="0" smtClean="0">
              <a:ln>
                <a:noFill/>
              </a:ln>
              <a:effectLst/>
              <a:uLnTx/>
              <a:uFillTx/>
              <a:latin typeface="微软雅黑" panose="020B0503020204020204" charset="-122"/>
              <a:ea typeface="微软雅黑" panose="020B0503020204020204" charset="-122"/>
            </a:endParaRPr>
          </a:p>
          <a:p>
            <a:pPr indent="0"/>
            <a:r>
              <a:rPr lang="zh-CN" altLang="en-US" sz="2000" b="0" noProof="0" dirty="0" smtClean="0">
                <a:ln>
                  <a:noFill/>
                </a:ln>
                <a:effectLst/>
                <a:uLnTx/>
                <a:uFillTx/>
                <a:latin typeface="微软雅黑" panose="020B0503020204020204" charset="-122"/>
                <a:ea typeface="微软雅黑" panose="020B0503020204020204" charset="-122"/>
              </a:rPr>
              <a:t>(六)制止和纠正违章指挥、强令冒险作业、违反操作规程的行为;</a:t>
            </a:r>
            <a:endParaRPr lang="zh-CN" altLang="en-US" sz="2000" b="0" noProof="0" dirty="0" smtClean="0">
              <a:ln>
                <a:noFill/>
              </a:ln>
              <a:effectLst/>
              <a:uLnTx/>
              <a:uFillTx/>
              <a:latin typeface="微软雅黑" panose="020B0503020204020204" charset="-122"/>
              <a:ea typeface="微软雅黑" panose="020B0503020204020204" charset="-122"/>
            </a:endParaRPr>
          </a:p>
          <a:p>
            <a:pPr indent="0"/>
            <a:r>
              <a:rPr lang="zh-CN" altLang="en-US" sz="2000" b="0" noProof="0" dirty="0" smtClean="0">
                <a:ln>
                  <a:noFill/>
                </a:ln>
                <a:effectLst/>
                <a:uLnTx/>
                <a:uFillTx/>
                <a:latin typeface="微软雅黑" panose="020B0503020204020204" charset="-122"/>
                <a:ea typeface="微软雅黑" panose="020B0503020204020204" charset="-122"/>
              </a:rPr>
              <a:t>(七)督促落实本单位安全生产整改措施。</a:t>
            </a:r>
            <a:endParaRPr lang="zh-CN" altLang="en-US" sz="2000" b="0" noProof="0" dirty="0" smtClean="0">
              <a:ln>
                <a:noFill/>
              </a:ln>
              <a:effectLst/>
              <a:uLnTx/>
              <a:uFillTx/>
              <a:latin typeface="微软雅黑" panose="020B0503020204020204" charset="-122"/>
              <a:ea typeface="微软雅黑" panose="020B0503020204020204" charset="-122"/>
            </a:endParaRPr>
          </a:p>
          <a:p>
            <a:pPr indent="0"/>
            <a:r>
              <a:rPr lang="zh-CN" altLang="en-US" sz="2000" b="0" noProof="0" dirty="0" smtClean="0">
                <a:ln>
                  <a:noFill/>
                </a:ln>
                <a:solidFill>
                  <a:srgbClr val="FF0000"/>
                </a:solidFill>
                <a:effectLst/>
                <a:uLnTx/>
                <a:uFillTx/>
                <a:latin typeface="微软雅黑" panose="020B0503020204020204" charset="-122"/>
                <a:ea typeface="微软雅黑" panose="020B0503020204020204" charset="-122"/>
              </a:rPr>
              <a:t>生产经营单位可以设置专职安全生产分管负责人，协助本单位主要负责人履行安全生产管理职责。</a:t>
            </a:r>
            <a:endParaRPr lang="zh-CN" altLang="en-US" sz="2000" noProof="0" dirty="0" smtClean="0">
              <a:ln>
                <a:noFill/>
              </a:ln>
              <a:solidFill>
                <a:srgbClr val="FF0000"/>
              </a:solidFill>
              <a:effectLst/>
              <a:uLnTx/>
              <a:uFillTx/>
              <a:latin typeface="微软雅黑" panose="020B0503020204020204" charset="-122"/>
              <a:ea typeface="微软雅黑" panose="020B0503020204020204" charset="-122"/>
            </a:endParaRPr>
          </a:p>
        </p:txBody>
      </p:sp>
    </p:spTree>
    <p:custDataLst>
      <p:tags r:id="rId1"/>
    </p:custData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 </a:t>
            </a:r>
            <a:endParaRPr lang="en-US" altLang="zh-CN"/>
          </a:p>
        </p:txBody>
      </p:sp>
      <p:sp>
        <p:nvSpPr>
          <p:cNvPr id="3" name="内容占位符 2"/>
          <p:cNvSpPr>
            <a:spLocks noGrp="1"/>
          </p:cNvSpPr>
          <p:nvPr>
            <p:ph idx="1"/>
          </p:nvPr>
        </p:nvSpPr>
        <p:spPr/>
        <p:txBody>
          <a:bodyPr/>
          <a:lstStyle/>
          <a:p>
            <a:pPr marL="0" indent="0">
              <a:buNone/>
            </a:pPr>
            <a:r>
              <a:rPr lang="en-US" altLang="zh-CN"/>
              <a:t> </a:t>
            </a:r>
            <a:endParaRPr lang="en-US" altLang="zh-CN"/>
          </a:p>
        </p:txBody>
      </p:sp>
      <p:sp>
        <p:nvSpPr>
          <p:cNvPr id="4" name="文本框 3"/>
          <p:cNvSpPr txBox="1"/>
          <p:nvPr/>
        </p:nvSpPr>
        <p:spPr>
          <a:xfrm>
            <a:off x="1323975" y="1259205"/>
            <a:ext cx="9889490" cy="398780"/>
          </a:xfrm>
          <a:prstGeom prst="rect">
            <a:avLst/>
          </a:prstGeom>
          <a:noFill/>
        </p:spPr>
        <p:txBody>
          <a:bodyPr wrap="square" rtlCol="0" anchor="t">
            <a:spAutoFit/>
          </a:bodyPr>
          <a:lstStyle/>
          <a:p>
            <a:pPr indent="0">
              <a:buFont typeface="Arial" panose="020B0604020202020204" pitchFamily="34" charset="0"/>
              <a:buNone/>
            </a:pPr>
            <a:r>
              <a:rPr lang="en-US" sz="2000" b="1" dirty="0" smtClean="0">
                <a:latin typeface="微软雅黑" panose="020B0503020204020204" charset="-122"/>
                <a:ea typeface="微软雅黑" panose="020B0503020204020204" charset="-122"/>
              </a:rPr>
              <a:t> </a:t>
            </a:r>
            <a:endParaRPr lang="en-US" sz="2000" dirty="0" smtClean="0">
              <a:latin typeface="微软雅黑" panose="020B0503020204020204" charset="-122"/>
              <a:ea typeface="微软雅黑" panose="020B0503020204020204" charset="-122"/>
            </a:endParaRPr>
          </a:p>
        </p:txBody>
      </p:sp>
      <p:sp>
        <p:nvSpPr>
          <p:cNvPr id="100" name="文本框 99"/>
          <p:cNvSpPr txBox="1"/>
          <p:nvPr/>
        </p:nvSpPr>
        <p:spPr>
          <a:xfrm>
            <a:off x="1417955" y="977265"/>
            <a:ext cx="9062720" cy="1476375"/>
          </a:xfrm>
          <a:prstGeom prst="rect">
            <a:avLst/>
          </a:prstGeom>
          <a:noFill/>
          <a:ln w="9525">
            <a:noFill/>
          </a:ln>
        </p:spPr>
        <p:txBody>
          <a:bodyPr wrap="square">
            <a:spAutoFit/>
          </a:bodyPr>
          <a:lstStyle/>
          <a:p>
            <a:pPr indent="0"/>
            <a:r>
              <a:rPr lang="zh-CN" altLang="en-US" sz="1800" b="1" noProof="0" dirty="0" smtClean="0">
                <a:ln>
                  <a:noFill/>
                </a:ln>
                <a:effectLst/>
                <a:uLnTx/>
                <a:uFillTx/>
                <a:latin typeface="微软雅黑" panose="020B0503020204020204" charset="-122"/>
                <a:ea typeface="微软雅黑" panose="020B0503020204020204" charset="-122"/>
              </a:rPr>
              <a:t>第二十七条</a:t>
            </a:r>
            <a:r>
              <a:rPr lang="zh-CN" altLang="en-US" sz="1800" b="0" noProof="0" dirty="0" smtClean="0">
                <a:ln>
                  <a:noFill/>
                </a:ln>
                <a:solidFill>
                  <a:srgbClr val="FF0000"/>
                </a:solidFill>
                <a:effectLst/>
                <a:uLnTx/>
                <a:uFillTx/>
                <a:latin typeface="微软雅黑" panose="020B0503020204020204" charset="-122"/>
                <a:ea typeface="微软雅黑" panose="020B0503020204020204" charset="-122"/>
              </a:rPr>
              <a:t>（原第二十四条）</a:t>
            </a:r>
            <a:r>
              <a:rPr lang="en-US" sz="1200" b="0">
                <a:solidFill>
                  <a:srgbClr val="FF0000"/>
                </a:solidFill>
                <a:latin typeface="Microsoft YaHei UI" panose="020B0503020204020204" charset="-122"/>
                <a:ea typeface="宋体" panose="02010600030101010101" pitchFamily="2" charset="-122"/>
              </a:rPr>
              <a:t> </a:t>
            </a:r>
            <a:r>
              <a:rPr lang="zh-CN" altLang="en-US" sz="1800" b="0" noProof="0" dirty="0" smtClean="0">
                <a:ln>
                  <a:noFill/>
                </a:ln>
                <a:effectLst/>
                <a:uLnTx/>
                <a:uFillTx/>
                <a:latin typeface="微软雅黑" panose="020B0503020204020204" charset="-122"/>
                <a:ea typeface="微软雅黑" panose="020B0503020204020204" charset="-122"/>
              </a:rPr>
              <a:t>生产经营单位的主要负责人和安全生产管理人员必须具备与本单位所从事的生产经营活动相应的安全生产知识和管理能力。</a:t>
            </a:r>
            <a:endParaRPr lang="zh-CN" altLang="en-US" sz="1800" noProof="0" dirty="0" smtClean="0">
              <a:ln>
                <a:noFill/>
              </a:ln>
              <a:effectLst/>
              <a:uLnTx/>
              <a:uFillTx/>
              <a:latin typeface="微软雅黑" panose="020B0503020204020204" charset="-122"/>
              <a:ea typeface="微软雅黑" panose="020B0503020204020204" charset="-122"/>
            </a:endParaRPr>
          </a:p>
          <a:p>
            <a:pPr indent="0"/>
            <a:r>
              <a:rPr lang="zh-CN" altLang="en-US" sz="1800" noProof="0" dirty="0" smtClean="0">
                <a:ln>
                  <a:noFill/>
                </a:ln>
                <a:effectLst/>
                <a:uLnTx/>
                <a:uFillTx/>
                <a:latin typeface="微软雅黑" panose="020B0503020204020204" charset="-122"/>
                <a:ea typeface="微软雅黑" panose="020B0503020204020204" charset="-122"/>
              </a:rPr>
              <a:t>危险物品的生产、经营、储存、</a:t>
            </a:r>
            <a:r>
              <a:rPr lang="zh-CN" altLang="en-US" sz="1800" noProof="0" dirty="0" smtClean="0">
                <a:ln>
                  <a:noFill/>
                </a:ln>
                <a:solidFill>
                  <a:srgbClr val="FF0000"/>
                </a:solidFill>
                <a:effectLst/>
                <a:uLnTx/>
                <a:uFillTx/>
                <a:latin typeface="微软雅黑" panose="020B0503020204020204" charset="-122"/>
                <a:ea typeface="微软雅黑" panose="020B0503020204020204" charset="-122"/>
              </a:rPr>
              <a:t>装卸</a:t>
            </a:r>
            <a:r>
              <a:rPr lang="zh-CN" altLang="en-US" sz="1800" noProof="0" dirty="0" smtClean="0">
                <a:ln>
                  <a:noFill/>
                </a:ln>
                <a:effectLst/>
                <a:uLnTx/>
                <a:uFillTx/>
                <a:latin typeface="微软雅黑" panose="020B0503020204020204" charset="-122"/>
                <a:ea typeface="微软雅黑" panose="020B0503020204020204" charset="-122"/>
              </a:rPr>
              <a:t>单位以及矿山、金属冶炼、建筑施工、道路运输单位的主要负责人和安全生产管理人员，应当由主管的负有安全生产监督管理职责的部门对其安全生产知识和管理能力考核合格。考核不得收费。</a:t>
            </a:r>
            <a:endParaRPr lang="zh-CN" altLang="en-US" noProof="0" dirty="0" smtClean="0">
              <a:ln>
                <a:noFill/>
              </a:ln>
              <a:effectLst/>
              <a:uLnTx/>
              <a:uFillTx/>
              <a:latin typeface="微软雅黑" panose="020B0503020204020204" charset="-122"/>
              <a:ea typeface="微软雅黑" panose="020B0503020204020204" charset="-122"/>
            </a:endParaRPr>
          </a:p>
        </p:txBody>
      </p:sp>
      <p:sp>
        <p:nvSpPr>
          <p:cNvPr id="5" name="文本框 4"/>
          <p:cNvSpPr txBox="1"/>
          <p:nvPr/>
        </p:nvSpPr>
        <p:spPr>
          <a:xfrm>
            <a:off x="1417955" y="2731135"/>
            <a:ext cx="9063355" cy="2030095"/>
          </a:xfrm>
          <a:prstGeom prst="rect">
            <a:avLst/>
          </a:prstGeom>
          <a:noFill/>
          <a:ln w="9525">
            <a:noFill/>
          </a:ln>
        </p:spPr>
        <p:txBody>
          <a:bodyPr wrap="square">
            <a:spAutoFit/>
          </a:bodyPr>
          <a:lstStyle/>
          <a:p>
            <a:pPr algn="l">
              <a:buClrTx/>
              <a:buSzTx/>
              <a:buFontTx/>
            </a:pPr>
            <a:r>
              <a:rPr lang="zh-CN" altLang="en-US" sz="1800" b="1" noProof="0" dirty="0" smtClean="0">
                <a:ln>
                  <a:noFill/>
                </a:ln>
                <a:effectLst/>
                <a:uLnTx/>
                <a:uFillTx/>
                <a:latin typeface="微软雅黑" panose="020B0503020204020204" charset="-122"/>
                <a:ea typeface="微软雅黑" panose="020B0503020204020204" charset="-122"/>
              </a:rPr>
              <a:t>第二十八条</a:t>
            </a:r>
            <a:r>
              <a:rPr lang="zh-CN" altLang="en-US" sz="1800" b="0" noProof="0" dirty="0" smtClean="0">
                <a:ln>
                  <a:noFill/>
                </a:ln>
                <a:solidFill>
                  <a:srgbClr val="FF0000"/>
                </a:solidFill>
                <a:effectLst/>
                <a:uLnTx/>
                <a:uFillTx/>
                <a:latin typeface="微软雅黑" panose="020B0503020204020204" charset="-122"/>
                <a:ea typeface="微软雅黑" panose="020B0503020204020204" charset="-122"/>
              </a:rPr>
              <a:t>（原第二十五条）</a:t>
            </a:r>
            <a:r>
              <a:rPr lang="en-US" sz="1200" b="0">
                <a:latin typeface="Microsoft YaHei UI" panose="020B0503020204020204" charset="-122"/>
                <a:ea typeface="宋体" panose="02010600030101010101" pitchFamily="2" charset="-122"/>
              </a:rPr>
              <a:t> </a:t>
            </a:r>
            <a:r>
              <a:rPr lang="zh-CN" altLang="en-US" sz="1800" b="0" noProof="0" dirty="0" smtClean="0">
                <a:ln>
                  <a:noFill/>
                </a:ln>
                <a:effectLst/>
                <a:uLnTx/>
                <a:uFillTx/>
                <a:latin typeface="微软雅黑" panose="020B0503020204020204" charset="-122"/>
                <a:ea typeface="微软雅黑" panose="020B0503020204020204" charset="-122"/>
              </a:rPr>
              <a:t>生产经营单位应当对从业人员进行安全生产教育和培训，保证从业人员具备必要的安全生产知识，熟悉有关的安全生产规章制度和安全操作规程，掌握本岗位的安全操作技能，了解事故应急处理措施，知悉自身在安全生产方面的权利和义务。未经安全生产教育和培训合格的从业人员，不得上岗作业。</a:t>
            </a:r>
            <a:endParaRPr lang="zh-CN" altLang="en-US" sz="1800" b="0" noProof="0" dirty="0" smtClean="0">
              <a:ln>
                <a:noFill/>
              </a:ln>
              <a:effectLst/>
              <a:uLnTx/>
              <a:uFillTx/>
              <a:latin typeface="微软雅黑" panose="020B0503020204020204" charset="-122"/>
              <a:ea typeface="微软雅黑" panose="020B0503020204020204" charset="-122"/>
            </a:endParaRPr>
          </a:p>
          <a:p>
            <a:pPr algn="l">
              <a:buClrTx/>
              <a:buSzTx/>
              <a:buFontTx/>
            </a:pPr>
            <a:r>
              <a:rPr lang="zh-CN" altLang="en-US" sz="1800" b="0" noProof="0" dirty="0" smtClean="0">
                <a:ln>
                  <a:noFill/>
                </a:ln>
                <a:effectLst/>
                <a:uLnTx/>
                <a:uFillTx/>
                <a:latin typeface="微软雅黑" panose="020B0503020204020204" charset="-122"/>
                <a:ea typeface="微软雅黑" panose="020B0503020204020204" charset="-122"/>
              </a:rPr>
              <a:t> </a:t>
            </a:r>
            <a:endParaRPr lang="zh-CN" altLang="en-US" sz="1800" b="0" noProof="0" dirty="0" smtClean="0">
              <a:ln>
                <a:noFill/>
              </a:ln>
              <a:effectLst/>
              <a:uLnTx/>
              <a:uFillTx/>
              <a:latin typeface="微软雅黑" panose="020B0503020204020204" charset="-122"/>
              <a:ea typeface="微软雅黑" panose="020B0503020204020204" charset="-122"/>
            </a:endParaRPr>
          </a:p>
          <a:p>
            <a:pPr algn="l">
              <a:buClrTx/>
              <a:buSzTx/>
              <a:buFontTx/>
            </a:pPr>
            <a:r>
              <a:rPr lang="zh-CN" altLang="en-US" sz="1800" b="0" noProof="0" dirty="0" smtClean="0">
                <a:ln>
                  <a:noFill/>
                </a:ln>
                <a:effectLst/>
                <a:uLnTx/>
                <a:uFillTx/>
                <a:latin typeface="微软雅黑" panose="020B0503020204020204" charset="-122"/>
                <a:ea typeface="微软雅黑" panose="020B0503020204020204" charset="-122"/>
              </a:rPr>
              <a:t>生产经营单位应当建立安全生产教育和培训档案，如实记录安全生产教育和培训的时间、内容、参加人员以及考核结果等情况。</a:t>
            </a:r>
            <a:endParaRPr lang="zh-CN" altLang="en-US" noProof="0" dirty="0" smtClean="0">
              <a:ln>
                <a:noFill/>
              </a:ln>
              <a:effectLst/>
              <a:uLnTx/>
              <a:uFillTx/>
              <a:latin typeface="微软雅黑" panose="020B0503020204020204" charset="-122"/>
              <a:ea typeface="微软雅黑" panose="020B0503020204020204" charset="-122"/>
            </a:endParaRPr>
          </a:p>
        </p:txBody>
      </p:sp>
      <p:sp>
        <p:nvSpPr>
          <p:cNvPr id="6" name="文本框 5"/>
          <p:cNvSpPr txBox="1"/>
          <p:nvPr/>
        </p:nvSpPr>
        <p:spPr>
          <a:xfrm>
            <a:off x="1418590" y="5144770"/>
            <a:ext cx="9061450" cy="645160"/>
          </a:xfrm>
          <a:prstGeom prst="rect">
            <a:avLst/>
          </a:prstGeom>
          <a:noFill/>
          <a:ln w="9525">
            <a:noFill/>
          </a:ln>
        </p:spPr>
        <p:txBody>
          <a:bodyPr wrap="square">
            <a:spAutoFit/>
          </a:bodyPr>
          <a:lstStyle/>
          <a:p>
            <a:pPr indent="0"/>
            <a:r>
              <a:rPr lang="zh-CN" altLang="en-US" sz="1800" b="1" noProof="0" dirty="0" smtClean="0">
                <a:ln>
                  <a:noFill/>
                </a:ln>
                <a:effectLst/>
                <a:uLnTx/>
                <a:uFillTx/>
                <a:latin typeface="微软雅黑" panose="020B0503020204020204" charset="-122"/>
                <a:ea typeface="微软雅黑" panose="020B0503020204020204" charset="-122"/>
              </a:rPr>
              <a:t>第三十条</a:t>
            </a:r>
            <a:r>
              <a:rPr lang="zh-CN" altLang="en-US" sz="1800" b="0" noProof="0" dirty="0" smtClean="0">
                <a:ln>
                  <a:noFill/>
                </a:ln>
                <a:solidFill>
                  <a:srgbClr val="FF0000"/>
                </a:solidFill>
                <a:effectLst/>
                <a:uLnTx/>
                <a:uFillTx/>
                <a:latin typeface="微软雅黑" panose="020B0503020204020204" charset="-122"/>
                <a:ea typeface="微软雅黑" panose="020B0503020204020204" charset="-122"/>
              </a:rPr>
              <a:t>（原第二十七条）</a:t>
            </a:r>
            <a:r>
              <a:rPr lang="en-US" sz="1200" b="0">
                <a:solidFill>
                  <a:srgbClr val="FF0000"/>
                </a:solidFill>
                <a:latin typeface="Microsoft YaHei UI" panose="020B0503020204020204" charset="-122"/>
                <a:ea typeface="宋体" panose="02010600030101010101" pitchFamily="2" charset="-122"/>
              </a:rPr>
              <a:t> </a:t>
            </a:r>
            <a:r>
              <a:rPr lang="zh-CN" altLang="en-US" sz="1800" b="0" noProof="0" dirty="0" smtClean="0">
                <a:ln>
                  <a:noFill/>
                </a:ln>
                <a:effectLst/>
                <a:uLnTx/>
                <a:uFillTx/>
                <a:latin typeface="微软雅黑" panose="020B0503020204020204" charset="-122"/>
                <a:ea typeface="微软雅黑" panose="020B0503020204020204" charset="-122"/>
              </a:rPr>
              <a:t>生产经营单位的特种作业人员必须按照国家有关规定经专门的安全作业培训，取得相应资格，方可上岗作业。</a:t>
            </a:r>
            <a:endParaRPr lang="zh-CN" altLang="en-US" noProof="0" dirty="0" smtClean="0">
              <a:ln>
                <a:noFill/>
              </a:ln>
              <a:effectLst/>
              <a:uLnTx/>
              <a:uFillTx/>
              <a:latin typeface="微软雅黑" panose="020B0503020204020204" charset="-122"/>
              <a:ea typeface="微软雅黑" panose="020B0503020204020204" charset="-122"/>
            </a:endParaRPr>
          </a:p>
        </p:txBody>
      </p:sp>
    </p:spTree>
    <p:custDataLst>
      <p:tags r:id="rId1"/>
    </p:custData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 </a:t>
            </a:r>
            <a:endParaRPr lang="en-US" altLang="zh-CN"/>
          </a:p>
        </p:txBody>
      </p:sp>
      <p:sp>
        <p:nvSpPr>
          <p:cNvPr id="3" name="内容占位符 2"/>
          <p:cNvSpPr>
            <a:spLocks noGrp="1"/>
          </p:cNvSpPr>
          <p:nvPr>
            <p:ph idx="1"/>
          </p:nvPr>
        </p:nvSpPr>
        <p:spPr/>
        <p:txBody>
          <a:bodyPr/>
          <a:lstStyle/>
          <a:p>
            <a:pPr marL="0" indent="0">
              <a:buNone/>
            </a:pPr>
            <a:r>
              <a:rPr lang="en-US" altLang="zh-CN"/>
              <a:t> </a:t>
            </a:r>
            <a:endParaRPr lang="en-US" altLang="zh-CN"/>
          </a:p>
        </p:txBody>
      </p:sp>
      <p:sp>
        <p:nvSpPr>
          <p:cNvPr id="4" name="文本框 3"/>
          <p:cNvSpPr txBox="1"/>
          <p:nvPr/>
        </p:nvSpPr>
        <p:spPr>
          <a:xfrm>
            <a:off x="1915795" y="2157730"/>
            <a:ext cx="8569325" cy="398780"/>
          </a:xfrm>
          <a:prstGeom prst="rect">
            <a:avLst/>
          </a:prstGeom>
          <a:noFill/>
        </p:spPr>
        <p:txBody>
          <a:bodyPr wrap="square" rtlCol="0" anchor="t">
            <a:spAutoFit/>
          </a:bodyPr>
          <a:lstStyle/>
          <a:p>
            <a:pPr>
              <a:buClrTx/>
              <a:buSzTx/>
              <a:buFont typeface="Arial" panose="020B0604020202020204" pitchFamily="34" charset="0"/>
            </a:pPr>
            <a:r>
              <a:rPr lang="en-US" altLang="zh-CN" sz="2000" b="1" dirty="0" smtClean="0">
                <a:solidFill>
                  <a:srgbClr val="FF0000"/>
                </a:solidFill>
                <a:latin typeface="微软雅黑" panose="020B0503020204020204" charset="-122"/>
                <a:ea typeface="微软雅黑" panose="020B0503020204020204" charset="-122"/>
              </a:rPr>
              <a:t> </a:t>
            </a:r>
            <a:endParaRPr lang="en-US" altLang="zh-CN" sz="2000" dirty="0" smtClean="0">
              <a:latin typeface="微软雅黑" panose="020B0503020204020204" charset="-122"/>
              <a:ea typeface="微软雅黑" panose="020B0503020204020204" charset="-122"/>
            </a:endParaRPr>
          </a:p>
        </p:txBody>
      </p:sp>
      <p:sp>
        <p:nvSpPr>
          <p:cNvPr id="100" name="文本框 99"/>
          <p:cNvSpPr txBox="1"/>
          <p:nvPr/>
        </p:nvSpPr>
        <p:spPr>
          <a:xfrm>
            <a:off x="1585595" y="1379855"/>
            <a:ext cx="8900160" cy="4176395"/>
          </a:xfrm>
          <a:prstGeom prst="rect">
            <a:avLst/>
          </a:prstGeom>
          <a:noFill/>
          <a:ln w="9525">
            <a:noFill/>
          </a:ln>
        </p:spPr>
        <p:txBody>
          <a:bodyPr wrap="square">
            <a:noAutofit/>
          </a:bodyPr>
          <a:lstStyle/>
          <a:p>
            <a:pPr indent="0"/>
            <a:r>
              <a:rPr lang="zh-CN" altLang="en-US" sz="2000" b="1" noProof="0" dirty="0" smtClean="0">
                <a:ln>
                  <a:noFill/>
                </a:ln>
                <a:effectLst/>
                <a:uLnTx/>
                <a:uFillTx/>
                <a:latin typeface="微软雅黑" panose="020B0503020204020204" charset="-122"/>
                <a:ea typeface="微软雅黑" panose="020B0503020204020204" charset="-122"/>
              </a:rPr>
              <a:t>第三十五条</a:t>
            </a:r>
            <a:r>
              <a:rPr lang="zh-CN" altLang="en-US" sz="2000" b="0" noProof="0" dirty="0" smtClean="0">
                <a:ln>
                  <a:noFill/>
                </a:ln>
                <a:solidFill>
                  <a:srgbClr val="FF0000"/>
                </a:solidFill>
                <a:effectLst/>
                <a:uLnTx/>
                <a:uFillTx/>
                <a:latin typeface="微软雅黑" panose="020B0503020204020204" charset="-122"/>
                <a:ea typeface="微软雅黑" panose="020B0503020204020204" charset="-122"/>
              </a:rPr>
              <a:t>（原第三十二条）</a:t>
            </a:r>
            <a:r>
              <a:rPr lang="en-US" sz="2000" b="0">
                <a:latin typeface="Microsoft YaHei UI" panose="020B0503020204020204" charset="-122"/>
                <a:ea typeface="宋体" panose="02010600030101010101" pitchFamily="2" charset="-122"/>
              </a:rPr>
              <a:t> </a:t>
            </a:r>
            <a:r>
              <a:rPr lang="zh-CN" altLang="en-US" sz="2000" b="1" noProof="0" dirty="0" smtClean="0">
                <a:ln>
                  <a:noFill/>
                </a:ln>
                <a:gradFill>
                  <a:gsLst>
                    <a:gs pos="0">
                      <a:srgbClr val="14CD68"/>
                    </a:gs>
                    <a:gs pos="100000">
                      <a:srgbClr val="035C7D"/>
                    </a:gs>
                  </a:gsLst>
                  <a:lin scaled="0"/>
                </a:gradFill>
                <a:effectLst/>
                <a:uLnTx/>
                <a:uFillTx/>
                <a:latin typeface="微软雅黑" panose="020B0503020204020204" charset="-122"/>
                <a:ea typeface="微软雅黑" panose="020B0503020204020204" charset="-122"/>
              </a:rPr>
              <a:t>生产经营单位应当在有较大危险因素的生产经营场所和有关设施、设备上，设置明显的安全警示标志。</a:t>
            </a:r>
            <a:endParaRPr lang="zh-CN" altLang="en-US" sz="2000" b="1" noProof="0" dirty="0" smtClean="0">
              <a:ln>
                <a:noFill/>
              </a:ln>
              <a:gradFill>
                <a:gsLst>
                  <a:gs pos="0">
                    <a:srgbClr val="14CD68"/>
                  </a:gs>
                  <a:gs pos="100000">
                    <a:srgbClr val="035C7D"/>
                  </a:gs>
                </a:gsLst>
                <a:lin scaled="0"/>
              </a:gradFill>
              <a:effectLst/>
              <a:uLnTx/>
              <a:uFillTx/>
              <a:latin typeface="微软雅黑" panose="020B0503020204020204" charset="-122"/>
              <a:ea typeface="微软雅黑" panose="020B0503020204020204" charset="-122"/>
            </a:endParaRPr>
          </a:p>
          <a:p>
            <a:pPr indent="0"/>
            <a:endParaRPr lang="zh-CN" altLang="en-US" sz="2000" b="1" noProof="0" dirty="0" smtClean="0">
              <a:ln>
                <a:noFill/>
              </a:ln>
              <a:gradFill>
                <a:gsLst>
                  <a:gs pos="0">
                    <a:srgbClr val="14CD68"/>
                  </a:gs>
                  <a:gs pos="100000">
                    <a:srgbClr val="035C7D"/>
                  </a:gs>
                </a:gsLst>
                <a:lin scaled="0"/>
              </a:gradFill>
              <a:effectLst/>
              <a:uLnTx/>
              <a:uFillTx/>
              <a:latin typeface="微软雅黑" panose="020B0503020204020204" charset="-122"/>
              <a:ea typeface="微软雅黑" panose="020B0503020204020204" charset="-122"/>
            </a:endParaRPr>
          </a:p>
          <a:p>
            <a:pPr indent="0"/>
            <a:endParaRPr lang="zh-CN" altLang="en-US" sz="2000" b="1" noProof="0" dirty="0" smtClean="0">
              <a:ln>
                <a:noFill/>
              </a:ln>
              <a:effectLst/>
              <a:uLnTx/>
              <a:uFillTx/>
              <a:latin typeface="微软雅黑" panose="020B0503020204020204" charset="-122"/>
              <a:ea typeface="微软雅黑" panose="020B0503020204020204" charset="-122"/>
            </a:endParaRPr>
          </a:p>
          <a:p>
            <a:pPr indent="0"/>
            <a:r>
              <a:rPr lang="zh-CN" altLang="en-US" sz="2000" b="1" noProof="0" dirty="0" smtClean="0">
                <a:ln>
                  <a:noFill/>
                </a:ln>
                <a:effectLst/>
                <a:uLnTx/>
                <a:uFillTx/>
                <a:latin typeface="微软雅黑" panose="020B0503020204020204" charset="-122"/>
                <a:ea typeface="微软雅黑" panose="020B0503020204020204" charset="-122"/>
              </a:rPr>
              <a:t>第三十六条</a:t>
            </a:r>
            <a:r>
              <a:rPr lang="zh-CN" altLang="en-US" sz="2000" b="0" noProof="0" dirty="0" smtClean="0">
                <a:ln>
                  <a:noFill/>
                </a:ln>
                <a:solidFill>
                  <a:srgbClr val="FF0000"/>
                </a:solidFill>
                <a:effectLst/>
                <a:uLnTx/>
                <a:uFillTx/>
                <a:latin typeface="微软雅黑" panose="020B0503020204020204" charset="-122"/>
                <a:ea typeface="微软雅黑" panose="020B0503020204020204" charset="-122"/>
              </a:rPr>
              <a:t>（原第三十三条）</a:t>
            </a:r>
            <a:r>
              <a:rPr lang="en-US" sz="2000" b="0">
                <a:solidFill>
                  <a:srgbClr val="FF0000"/>
                </a:solidFill>
                <a:latin typeface="Microsoft YaHei UI" panose="020B0503020204020204" charset="-122"/>
                <a:ea typeface="宋体" panose="02010600030101010101" pitchFamily="2" charset="-122"/>
              </a:rPr>
              <a:t> </a:t>
            </a:r>
            <a:r>
              <a:rPr lang="zh-CN" altLang="en-US" sz="2000" b="0" noProof="0" dirty="0" smtClean="0">
                <a:ln>
                  <a:noFill/>
                </a:ln>
                <a:effectLst/>
                <a:uLnTx/>
                <a:uFillTx/>
                <a:latin typeface="微软雅黑" panose="020B0503020204020204" charset="-122"/>
                <a:ea typeface="微软雅黑" panose="020B0503020204020204" charset="-122"/>
              </a:rPr>
              <a:t>安全设备的设计、制造、安装、使用、检测、维修、改造和报废，应当符合国家标准或者行业标准。</a:t>
            </a:r>
            <a:endParaRPr lang="zh-CN" altLang="en-US" sz="2000" b="0" noProof="0" dirty="0" smtClean="0">
              <a:ln>
                <a:noFill/>
              </a:ln>
              <a:effectLst/>
              <a:uLnTx/>
              <a:uFillTx/>
              <a:latin typeface="微软雅黑" panose="020B0503020204020204" charset="-122"/>
              <a:ea typeface="微软雅黑" panose="020B0503020204020204" charset="-122"/>
            </a:endParaRPr>
          </a:p>
          <a:p>
            <a:pPr indent="0"/>
            <a:r>
              <a:rPr lang="zh-CN" altLang="en-US" sz="2000" b="0" noProof="0" dirty="0" smtClean="0">
                <a:ln>
                  <a:noFill/>
                </a:ln>
                <a:effectLst/>
                <a:uLnTx/>
                <a:uFillTx/>
                <a:latin typeface="微软雅黑" panose="020B0503020204020204" charset="-122"/>
                <a:ea typeface="微软雅黑" panose="020B0503020204020204" charset="-122"/>
              </a:rPr>
              <a:t>生产经营单位必须对安全设备进行经常性维护、保养，并定期检测，保证正常运转。维护、保养、检测应当作好记录，并由有关人员签字。</a:t>
            </a:r>
            <a:endParaRPr lang="zh-CN" altLang="en-US" sz="2000" b="0" noProof="0" dirty="0" smtClean="0">
              <a:ln>
                <a:noFill/>
              </a:ln>
              <a:effectLst/>
              <a:uLnTx/>
              <a:uFillTx/>
              <a:latin typeface="微软雅黑" panose="020B0503020204020204" charset="-122"/>
              <a:ea typeface="微软雅黑" panose="020B0503020204020204" charset="-122"/>
            </a:endParaRPr>
          </a:p>
          <a:p>
            <a:pPr indent="0"/>
            <a:r>
              <a:rPr lang="zh-CN" altLang="en-US" sz="2000" b="0" noProof="0" dirty="0" smtClean="0">
                <a:ln>
                  <a:noFill/>
                </a:ln>
                <a:solidFill>
                  <a:srgbClr val="FF0000"/>
                </a:solidFill>
                <a:effectLst/>
                <a:uLnTx/>
                <a:uFillTx/>
                <a:latin typeface="微软雅黑" panose="020B0503020204020204" charset="-122"/>
                <a:ea typeface="微软雅黑" panose="020B0503020204020204" charset="-122"/>
              </a:rPr>
              <a:t>生产经营单位不得关闭、破坏直接关系生产安全的监控、报警、防护、救生设备、设施，或者篡改、隐瞒、销毁其相关数据、信息。</a:t>
            </a:r>
            <a:endParaRPr lang="zh-CN" altLang="en-US" sz="2000" b="0" noProof="0" dirty="0" smtClean="0">
              <a:ln>
                <a:noFill/>
              </a:ln>
              <a:solidFill>
                <a:srgbClr val="FF0000"/>
              </a:solidFill>
              <a:effectLst/>
              <a:uLnTx/>
              <a:uFillTx/>
              <a:latin typeface="微软雅黑" panose="020B0503020204020204" charset="-122"/>
              <a:ea typeface="微软雅黑" panose="020B0503020204020204" charset="-122"/>
            </a:endParaRPr>
          </a:p>
          <a:p>
            <a:pPr indent="0"/>
            <a:r>
              <a:rPr lang="zh-CN" altLang="en-US" sz="2000" b="0" noProof="0" dirty="0" smtClean="0">
                <a:ln>
                  <a:noFill/>
                </a:ln>
                <a:solidFill>
                  <a:srgbClr val="FF0000"/>
                </a:solidFill>
                <a:effectLst/>
                <a:uLnTx/>
                <a:uFillTx/>
                <a:latin typeface="微软雅黑" panose="020B0503020204020204" charset="-122"/>
                <a:ea typeface="微软雅黑" panose="020B0503020204020204" charset="-122"/>
              </a:rPr>
              <a:t>餐饮等行业的生产经营单位使用燃气的，应当安装可燃气体报警装置，并保障其正常使用。</a:t>
            </a:r>
            <a:endParaRPr lang="zh-CN" altLang="en-US" sz="2000" noProof="0" dirty="0" smtClean="0">
              <a:ln>
                <a:noFill/>
              </a:ln>
              <a:solidFill>
                <a:srgbClr val="FF0000"/>
              </a:solidFill>
              <a:effectLst/>
              <a:uLnTx/>
              <a:uFillTx/>
              <a:latin typeface="微软雅黑" panose="020B0503020204020204" charset="-122"/>
              <a:ea typeface="微软雅黑" panose="020B0503020204020204" charset="-122"/>
            </a:endParaRPr>
          </a:p>
        </p:txBody>
      </p:sp>
    </p:spTree>
    <p:custDataLst>
      <p:tags r:id="rId1"/>
    </p:custData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 </a:t>
            </a:r>
            <a:endParaRPr lang="en-US" altLang="zh-CN"/>
          </a:p>
        </p:txBody>
      </p:sp>
      <p:sp>
        <p:nvSpPr>
          <p:cNvPr id="3" name="内容占位符 2"/>
          <p:cNvSpPr>
            <a:spLocks noGrp="1"/>
          </p:cNvSpPr>
          <p:nvPr>
            <p:ph idx="1"/>
          </p:nvPr>
        </p:nvSpPr>
        <p:spPr>
          <a:xfrm>
            <a:off x="838200" y="1825625"/>
            <a:ext cx="10515600" cy="4351338"/>
          </a:xfrm>
        </p:spPr>
        <p:txBody>
          <a:bodyPr/>
          <a:lstStyle/>
          <a:p>
            <a:pPr marL="0" indent="0">
              <a:buNone/>
            </a:pPr>
            <a:r>
              <a:rPr lang="en-US" altLang="zh-CN"/>
              <a:t> </a:t>
            </a:r>
            <a:endParaRPr lang="en-US" altLang="zh-CN"/>
          </a:p>
        </p:txBody>
      </p:sp>
      <p:sp>
        <p:nvSpPr>
          <p:cNvPr id="4" name="文本框 3"/>
          <p:cNvSpPr txBox="1"/>
          <p:nvPr/>
        </p:nvSpPr>
        <p:spPr>
          <a:xfrm>
            <a:off x="2265045" y="1824990"/>
            <a:ext cx="8167370" cy="398780"/>
          </a:xfrm>
          <a:prstGeom prst="rect">
            <a:avLst/>
          </a:prstGeom>
          <a:noFill/>
        </p:spPr>
        <p:txBody>
          <a:bodyPr wrap="square" rtlCol="0" anchor="t">
            <a:spAutoFit/>
          </a:bodyPr>
          <a:lstStyle/>
          <a:p>
            <a:r>
              <a:rPr lang="en-US" altLang="zh-CN" sz="2000" b="1" dirty="0" smtClean="0">
                <a:solidFill>
                  <a:srgbClr val="FF0000"/>
                </a:solidFill>
                <a:latin typeface="微软雅黑" panose="020B0503020204020204" charset="-122"/>
                <a:ea typeface="微软雅黑" panose="020B0503020204020204" charset="-122"/>
              </a:rPr>
              <a:t> </a:t>
            </a:r>
            <a:r>
              <a:rPr lang="en-US" altLang="zh-CN" sz="2000" dirty="0" smtClean="0">
                <a:latin typeface="微软雅黑" panose="020B0503020204020204" charset="-122"/>
                <a:ea typeface="微软雅黑" panose="020B0503020204020204" charset="-122"/>
              </a:rPr>
              <a:t> </a:t>
            </a:r>
            <a:endParaRPr lang="en-US" altLang="zh-CN" sz="2000" dirty="0" smtClean="0">
              <a:latin typeface="微软雅黑" panose="020B0503020204020204" charset="-122"/>
              <a:ea typeface="微软雅黑" panose="020B0503020204020204" charset="-122"/>
            </a:endParaRPr>
          </a:p>
        </p:txBody>
      </p:sp>
      <p:sp>
        <p:nvSpPr>
          <p:cNvPr id="100" name="文本框 99"/>
          <p:cNvSpPr txBox="1"/>
          <p:nvPr/>
        </p:nvSpPr>
        <p:spPr>
          <a:xfrm>
            <a:off x="838200" y="1181100"/>
            <a:ext cx="10516235" cy="4932045"/>
          </a:xfrm>
          <a:prstGeom prst="rect">
            <a:avLst/>
          </a:prstGeom>
          <a:noFill/>
          <a:ln w="9525">
            <a:noFill/>
          </a:ln>
        </p:spPr>
        <p:txBody>
          <a:bodyPr wrap="square">
            <a:noAutofit/>
          </a:bodyPr>
          <a:lstStyle/>
          <a:p>
            <a:pPr indent="0"/>
            <a:r>
              <a:rPr lang="zh-CN" altLang="en-US" sz="2000" b="1" noProof="0" dirty="0" smtClean="0">
                <a:ln>
                  <a:noFill/>
                </a:ln>
                <a:effectLst/>
                <a:uLnTx/>
                <a:uFillTx/>
                <a:latin typeface="微软雅黑" panose="020B0503020204020204" charset="-122"/>
                <a:ea typeface="微软雅黑" panose="020B0503020204020204" charset="-122"/>
              </a:rPr>
              <a:t>第四十条</a:t>
            </a:r>
            <a:r>
              <a:rPr lang="zh-CN" altLang="en-US" sz="2000" b="0" noProof="0" dirty="0" smtClean="0">
                <a:ln>
                  <a:noFill/>
                </a:ln>
                <a:solidFill>
                  <a:srgbClr val="FF0000"/>
                </a:solidFill>
                <a:effectLst/>
                <a:uLnTx/>
                <a:uFillTx/>
                <a:latin typeface="微软雅黑" panose="020B0503020204020204" charset="-122"/>
                <a:ea typeface="微软雅黑" panose="020B0503020204020204" charset="-122"/>
              </a:rPr>
              <a:t>（原第三十七条）</a:t>
            </a:r>
            <a:r>
              <a:rPr lang="en-US" sz="2000" b="0">
                <a:solidFill>
                  <a:srgbClr val="FF0000"/>
                </a:solidFill>
                <a:latin typeface="Microsoft YaHei UI" panose="020B0503020204020204" charset="-122"/>
                <a:ea typeface="宋体" panose="02010600030101010101" pitchFamily="2" charset="-122"/>
              </a:rPr>
              <a:t> </a:t>
            </a:r>
            <a:r>
              <a:rPr lang="zh-CN" altLang="en-US" sz="2000" b="0" noProof="0" dirty="0" smtClean="0">
                <a:ln>
                  <a:noFill/>
                </a:ln>
                <a:effectLst/>
                <a:uLnTx/>
                <a:uFillTx/>
                <a:latin typeface="微软雅黑" panose="020B0503020204020204" charset="-122"/>
                <a:ea typeface="微软雅黑" panose="020B0503020204020204" charset="-122"/>
              </a:rPr>
              <a:t>生产经营单位对重大危险源应当登记建档，进行定期检测、评估、监控，并制定应急预案，告知从业人员和相关人员在紧急情况下应当采取的应急措施。</a:t>
            </a:r>
            <a:endParaRPr lang="zh-CN" altLang="en-US" sz="2000" b="0" noProof="0" dirty="0" smtClean="0">
              <a:ln>
                <a:noFill/>
              </a:ln>
              <a:effectLst/>
              <a:uLnTx/>
              <a:uFillTx/>
              <a:latin typeface="微软雅黑" panose="020B0503020204020204" charset="-122"/>
              <a:ea typeface="微软雅黑" panose="020B0503020204020204" charset="-122"/>
            </a:endParaRPr>
          </a:p>
          <a:p>
            <a:pPr indent="0"/>
            <a:r>
              <a:rPr lang="zh-CN" altLang="en-US" sz="2000" b="0" noProof="0" dirty="0" smtClean="0">
                <a:ln>
                  <a:noFill/>
                </a:ln>
                <a:effectLst/>
                <a:uLnTx/>
                <a:uFillTx/>
                <a:latin typeface="微软雅黑" panose="020B0503020204020204" charset="-122"/>
                <a:ea typeface="微软雅黑" panose="020B0503020204020204" charset="-122"/>
              </a:rPr>
              <a:t>生产经营单位应当按照国家有关规定将本单位重大危险源及有关安全措施、应急措施报有关地方人民政府</a:t>
            </a:r>
            <a:r>
              <a:rPr lang="zh-CN" altLang="en-US" sz="2000" b="0" noProof="0" dirty="0" smtClean="0">
                <a:ln>
                  <a:noFill/>
                </a:ln>
                <a:solidFill>
                  <a:srgbClr val="FF0000"/>
                </a:solidFill>
                <a:effectLst/>
                <a:uLnTx/>
                <a:uFillTx/>
                <a:latin typeface="微软雅黑" panose="020B0503020204020204" charset="-122"/>
                <a:ea typeface="微软雅黑" panose="020B0503020204020204" charset="-122"/>
              </a:rPr>
              <a:t>应急管理</a:t>
            </a:r>
            <a:r>
              <a:rPr lang="zh-CN" altLang="en-US" sz="2000" b="0" noProof="0" dirty="0" smtClean="0">
                <a:ln>
                  <a:noFill/>
                </a:ln>
                <a:effectLst/>
                <a:uLnTx/>
                <a:uFillTx/>
                <a:latin typeface="微软雅黑" panose="020B0503020204020204" charset="-122"/>
                <a:ea typeface="微软雅黑" panose="020B0503020204020204" charset="-122"/>
              </a:rPr>
              <a:t>部门和有关部门备案。</a:t>
            </a:r>
            <a:r>
              <a:rPr lang="zh-CN" altLang="en-US" sz="2000" b="0" noProof="0" dirty="0" smtClean="0">
                <a:ln>
                  <a:noFill/>
                </a:ln>
                <a:solidFill>
                  <a:srgbClr val="FF0000"/>
                </a:solidFill>
                <a:effectLst/>
                <a:uLnTx/>
                <a:uFillTx/>
                <a:latin typeface="微软雅黑" panose="020B0503020204020204" charset="-122"/>
                <a:ea typeface="微软雅黑" panose="020B0503020204020204" charset="-122"/>
              </a:rPr>
              <a:t>有关地方人民政府应急管理部门和有关部门应当通过相关信息系统实现信息共享。</a:t>
            </a:r>
            <a:endParaRPr lang="zh-CN" altLang="en-US" sz="2000" b="0" noProof="0" dirty="0" smtClean="0">
              <a:ln>
                <a:noFill/>
              </a:ln>
              <a:solidFill>
                <a:srgbClr val="FF0000"/>
              </a:solidFill>
              <a:effectLst/>
              <a:uLnTx/>
              <a:uFillTx/>
              <a:latin typeface="微软雅黑" panose="020B0503020204020204" charset="-122"/>
              <a:ea typeface="微软雅黑" panose="020B0503020204020204" charset="-122"/>
            </a:endParaRPr>
          </a:p>
          <a:p>
            <a:pPr indent="0"/>
            <a:endParaRPr lang="zh-CN" altLang="en-US" sz="2000" b="1" noProof="0" dirty="0" smtClean="0">
              <a:ln>
                <a:noFill/>
              </a:ln>
              <a:effectLst/>
              <a:uLnTx/>
              <a:uFillTx/>
              <a:latin typeface="微软雅黑" panose="020B0503020204020204" charset="-122"/>
              <a:ea typeface="微软雅黑" panose="020B0503020204020204" charset="-122"/>
            </a:endParaRPr>
          </a:p>
          <a:p>
            <a:pPr indent="0"/>
            <a:endParaRPr lang="zh-CN" altLang="en-US" sz="2000" b="1" noProof="0" dirty="0" smtClean="0">
              <a:ln>
                <a:noFill/>
              </a:ln>
              <a:effectLst/>
              <a:uLnTx/>
              <a:uFillTx/>
              <a:latin typeface="微软雅黑" panose="020B0503020204020204" charset="-122"/>
              <a:ea typeface="微软雅黑" panose="020B0503020204020204" charset="-122"/>
            </a:endParaRPr>
          </a:p>
          <a:p>
            <a:pPr indent="0"/>
            <a:r>
              <a:rPr lang="zh-CN" altLang="en-US" sz="2000" b="1" noProof="0" dirty="0" smtClean="0">
                <a:ln>
                  <a:noFill/>
                </a:ln>
                <a:effectLst/>
                <a:uLnTx/>
                <a:uFillTx/>
                <a:latin typeface="微软雅黑" panose="020B0503020204020204" charset="-122"/>
                <a:ea typeface="微软雅黑" panose="020B0503020204020204" charset="-122"/>
              </a:rPr>
              <a:t>第四十一条</a:t>
            </a:r>
            <a:r>
              <a:rPr lang="zh-CN" altLang="en-US" sz="2000" b="0" noProof="0" dirty="0" smtClean="0">
                <a:ln>
                  <a:noFill/>
                </a:ln>
                <a:solidFill>
                  <a:srgbClr val="FF0000"/>
                </a:solidFill>
                <a:effectLst/>
                <a:uLnTx/>
                <a:uFillTx/>
                <a:latin typeface="微软雅黑" panose="020B0503020204020204" charset="-122"/>
                <a:ea typeface="微软雅黑" panose="020B0503020204020204" charset="-122"/>
              </a:rPr>
              <a:t>（原第三十八条） 生产经营单位应当建立安全风险分级管控制度，按安全风险分级采取相应的管控措施。</a:t>
            </a:r>
            <a:endParaRPr lang="zh-CN" altLang="en-US" sz="2000" b="0" noProof="0" dirty="0" smtClean="0">
              <a:ln>
                <a:noFill/>
              </a:ln>
              <a:solidFill>
                <a:srgbClr val="FF0000"/>
              </a:solidFill>
              <a:effectLst/>
              <a:uLnTx/>
              <a:uFillTx/>
              <a:latin typeface="微软雅黑" panose="020B0503020204020204" charset="-122"/>
              <a:ea typeface="微软雅黑" panose="020B0503020204020204" charset="-122"/>
            </a:endParaRPr>
          </a:p>
          <a:p>
            <a:pPr indent="0"/>
            <a:r>
              <a:rPr lang="zh-CN" altLang="en-US" sz="2000" b="0" noProof="0" dirty="0" smtClean="0">
                <a:ln>
                  <a:noFill/>
                </a:ln>
                <a:effectLst/>
                <a:uLnTx/>
                <a:uFillTx/>
                <a:latin typeface="微软雅黑" panose="020B0503020204020204" charset="-122"/>
                <a:ea typeface="微软雅黑" panose="020B0503020204020204" charset="-122"/>
              </a:rPr>
              <a:t>生产经营单位应当建立健全生产安全事故隐患排查治理制度，采取技术、管理措施，及时发现并消除事故隐患。事故隐患排查治理情况应当如实记录，并</a:t>
            </a:r>
            <a:r>
              <a:rPr lang="zh-CN" altLang="en-US" sz="2000" b="0" noProof="0" dirty="0" smtClean="0">
                <a:ln>
                  <a:noFill/>
                </a:ln>
                <a:solidFill>
                  <a:srgbClr val="FF0000"/>
                </a:solidFill>
                <a:effectLst/>
                <a:uLnTx/>
                <a:uFillTx/>
                <a:latin typeface="微软雅黑" panose="020B0503020204020204" charset="-122"/>
                <a:ea typeface="微软雅黑" panose="020B0503020204020204" charset="-122"/>
              </a:rPr>
              <a:t>通过职工代表大会或者职工大会、信息公开栏等方式</a:t>
            </a:r>
            <a:r>
              <a:rPr lang="zh-CN" altLang="en-US" sz="2000" b="0" noProof="0" dirty="0" smtClean="0">
                <a:ln>
                  <a:noFill/>
                </a:ln>
                <a:effectLst/>
                <a:uLnTx/>
                <a:uFillTx/>
                <a:latin typeface="微软雅黑" panose="020B0503020204020204" charset="-122"/>
                <a:ea typeface="微软雅黑" panose="020B0503020204020204" charset="-122"/>
              </a:rPr>
              <a:t>向从业人员通报。</a:t>
            </a:r>
            <a:r>
              <a:rPr lang="zh-CN" altLang="en-US" sz="2000" b="0" noProof="0" dirty="0" smtClean="0">
                <a:ln>
                  <a:noFill/>
                </a:ln>
                <a:solidFill>
                  <a:srgbClr val="FF0000"/>
                </a:solidFill>
                <a:effectLst/>
                <a:uLnTx/>
                <a:uFillTx/>
                <a:latin typeface="微软雅黑" panose="020B0503020204020204" charset="-122"/>
                <a:ea typeface="微软雅黑" panose="020B0503020204020204" charset="-122"/>
              </a:rPr>
              <a:t>其中重大事故隐患排查治理情况应当及时向负有安全生产监督管理职责的部门报告。</a:t>
            </a:r>
            <a:endParaRPr lang="zh-CN" altLang="en-US" sz="2000" b="0" noProof="0" dirty="0" smtClean="0">
              <a:ln>
                <a:noFill/>
              </a:ln>
              <a:solidFill>
                <a:srgbClr val="FF0000"/>
              </a:solidFill>
              <a:effectLst/>
              <a:uLnTx/>
              <a:uFillTx/>
              <a:latin typeface="微软雅黑" panose="020B0503020204020204" charset="-122"/>
              <a:ea typeface="微软雅黑" panose="020B0503020204020204" charset="-122"/>
            </a:endParaRPr>
          </a:p>
          <a:p>
            <a:pPr indent="0"/>
            <a:r>
              <a:rPr lang="zh-CN" altLang="en-US" sz="2000" b="0" noProof="0" dirty="0" smtClean="0">
                <a:ln>
                  <a:noFill/>
                </a:ln>
                <a:effectLst/>
                <a:uLnTx/>
                <a:uFillTx/>
                <a:latin typeface="微软雅黑" panose="020B0503020204020204" charset="-122"/>
                <a:ea typeface="微软雅黑" panose="020B0503020204020204" charset="-122"/>
              </a:rPr>
              <a:t>县级以上地方各级人民政府负有安全生产监督管理职责的部门应当</a:t>
            </a:r>
            <a:r>
              <a:rPr lang="zh-CN" altLang="en-US" sz="2000" b="0" noProof="0" dirty="0" smtClean="0">
                <a:ln>
                  <a:noFill/>
                </a:ln>
                <a:solidFill>
                  <a:srgbClr val="FF0000"/>
                </a:solidFill>
                <a:effectLst/>
                <a:uLnTx/>
                <a:uFillTx/>
                <a:latin typeface="微软雅黑" panose="020B0503020204020204" charset="-122"/>
                <a:ea typeface="微软雅黑" panose="020B0503020204020204" charset="-122"/>
              </a:rPr>
              <a:t>将重大事故隐患纳入相关信息系统，</a:t>
            </a:r>
            <a:r>
              <a:rPr lang="zh-CN" altLang="en-US" sz="2000" b="0" noProof="0" dirty="0" smtClean="0">
                <a:ln>
                  <a:noFill/>
                </a:ln>
                <a:effectLst/>
                <a:uLnTx/>
                <a:uFillTx/>
                <a:latin typeface="微软雅黑" panose="020B0503020204020204" charset="-122"/>
                <a:ea typeface="微软雅黑" panose="020B0503020204020204" charset="-122"/>
              </a:rPr>
              <a:t>建立健全重大事故隐患治理督办制度，督促生产经营单位消除重大事故隐患。</a:t>
            </a:r>
            <a:endParaRPr lang="zh-CN" altLang="en-US" sz="2000" noProof="0" dirty="0" smtClean="0">
              <a:ln>
                <a:noFill/>
              </a:ln>
              <a:effectLst/>
              <a:uLnTx/>
              <a:uFillTx/>
              <a:latin typeface="微软雅黑" panose="020B0503020204020204" charset="-122"/>
              <a:ea typeface="微软雅黑" panose="020B0503020204020204" charset="-122"/>
            </a:endParaRPr>
          </a:p>
        </p:txBody>
      </p:sp>
    </p:spTree>
    <p:custDataLst>
      <p:tags r:id="rId1"/>
    </p:custData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 </a:t>
            </a:r>
            <a:endParaRPr lang="en-US" altLang="zh-CN"/>
          </a:p>
        </p:txBody>
      </p:sp>
      <p:sp>
        <p:nvSpPr>
          <p:cNvPr id="3" name="内容占位符 2"/>
          <p:cNvSpPr>
            <a:spLocks noGrp="1"/>
          </p:cNvSpPr>
          <p:nvPr>
            <p:ph idx="1"/>
          </p:nvPr>
        </p:nvSpPr>
        <p:spPr>
          <a:xfrm>
            <a:off x="884555" y="2931795"/>
            <a:ext cx="10469245" cy="3245485"/>
          </a:xfrm>
        </p:spPr>
        <p:txBody>
          <a:bodyPr/>
          <a:lstStyle/>
          <a:p>
            <a:pPr marL="0" indent="0">
              <a:buNone/>
            </a:pPr>
            <a:r>
              <a:rPr lang="en-US" altLang="zh-CN"/>
              <a:t> </a:t>
            </a:r>
            <a:endParaRPr lang="en-US" altLang="zh-CN"/>
          </a:p>
        </p:txBody>
      </p:sp>
      <p:sp>
        <p:nvSpPr>
          <p:cNvPr id="4" name="文本框 3"/>
          <p:cNvSpPr txBox="1"/>
          <p:nvPr/>
        </p:nvSpPr>
        <p:spPr>
          <a:xfrm>
            <a:off x="1778000" y="1691005"/>
            <a:ext cx="8978900" cy="398780"/>
          </a:xfrm>
          <a:prstGeom prst="rect">
            <a:avLst/>
          </a:prstGeom>
          <a:noFill/>
        </p:spPr>
        <p:txBody>
          <a:bodyPr wrap="square" rtlCol="0" anchor="t">
            <a:spAutoFit/>
          </a:bodyPr>
          <a:lstStyle/>
          <a:p>
            <a:pPr>
              <a:buClrTx/>
              <a:buSzTx/>
              <a:buFontTx/>
            </a:pPr>
            <a:r>
              <a:rPr lang="en-US" altLang="zh-CN" sz="2000" b="1" dirty="0" smtClean="0">
                <a:solidFill>
                  <a:srgbClr val="FF0000"/>
                </a:solidFill>
                <a:latin typeface="微软雅黑" panose="020B0503020204020204" charset="-122"/>
                <a:ea typeface="微软雅黑" panose="020B0503020204020204" charset="-122"/>
              </a:rPr>
              <a:t> </a:t>
            </a:r>
            <a:endParaRPr lang="en-US" altLang="zh-CN" sz="2000" dirty="0" smtClean="0">
              <a:latin typeface="微软雅黑" panose="020B0503020204020204" charset="-122"/>
              <a:ea typeface="微软雅黑" panose="020B0503020204020204" charset="-122"/>
            </a:endParaRPr>
          </a:p>
        </p:txBody>
      </p:sp>
      <p:sp>
        <p:nvSpPr>
          <p:cNvPr id="100" name="文本框 99"/>
          <p:cNvSpPr txBox="1"/>
          <p:nvPr/>
        </p:nvSpPr>
        <p:spPr>
          <a:xfrm>
            <a:off x="1084580" y="1238250"/>
            <a:ext cx="9392285" cy="1198880"/>
          </a:xfrm>
          <a:prstGeom prst="rect">
            <a:avLst/>
          </a:prstGeom>
          <a:noFill/>
          <a:ln w="9525">
            <a:noFill/>
          </a:ln>
        </p:spPr>
        <p:txBody>
          <a:bodyPr wrap="square">
            <a:spAutoFit/>
          </a:bodyPr>
          <a:lstStyle/>
          <a:p>
            <a:pPr indent="0"/>
            <a:r>
              <a:rPr lang="zh-CN" altLang="en-US" sz="1800" b="1" noProof="0" dirty="0" smtClean="0">
                <a:ln>
                  <a:noFill/>
                </a:ln>
                <a:effectLst/>
                <a:uLnTx/>
                <a:uFillTx/>
                <a:latin typeface="微软雅黑" panose="020B0503020204020204" charset="-122"/>
                <a:ea typeface="微软雅黑" panose="020B0503020204020204" charset="-122"/>
              </a:rPr>
              <a:t>第四十二条</a:t>
            </a:r>
            <a:r>
              <a:rPr lang="zh-CN" altLang="en-US" sz="1800" b="0" noProof="0" dirty="0" smtClean="0">
                <a:ln>
                  <a:noFill/>
                </a:ln>
                <a:solidFill>
                  <a:srgbClr val="FF0000"/>
                </a:solidFill>
                <a:effectLst/>
                <a:uLnTx/>
                <a:uFillTx/>
                <a:latin typeface="微软雅黑" panose="020B0503020204020204" charset="-122"/>
                <a:ea typeface="微软雅黑" panose="020B0503020204020204" charset="-122"/>
              </a:rPr>
              <a:t>（原第三十九条）</a:t>
            </a:r>
            <a:r>
              <a:rPr lang="en-US" sz="1200" b="0">
                <a:latin typeface="Microsoft YaHei UI" panose="020B0503020204020204" charset="-122"/>
                <a:ea typeface="宋体" panose="02010600030101010101" pitchFamily="2" charset="-122"/>
              </a:rPr>
              <a:t> </a:t>
            </a:r>
            <a:r>
              <a:rPr lang="zh-CN" altLang="en-US" sz="1800" b="0" noProof="0" dirty="0" smtClean="0">
                <a:ln>
                  <a:noFill/>
                </a:ln>
                <a:effectLst/>
                <a:uLnTx/>
                <a:uFillTx/>
                <a:latin typeface="微软雅黑" panose="020B0503020204020204" charset="-122"/>
                <a:ea typeface="微软雅黑" panose="020B0503020204020204" charset="-122"/>
              </a:rPr>
              <a:t>生产、经营、储存、使用危险物品的车间、商店、仓库不得与员工宿舍在同一座建筑物内，并应当与员工宿舍保持安全距离。</a:t>
            </a:r>
            <a:endParaRPr lang="zh-CN" altLang="en-US" sz="1800" b="0" noProof="0" dirty="0" smtClean="0">
              <a:ln>
                <a:noFill/>
              </a:ln>
              <a:effectLst/>
              <a:uLnTx/>
              <a:uFillTx/>
              <a:latin typeface="微软雅黑" panose="020B0503020204020204" charset="-122"/>
              <a:ea typeface="微软雅黑" panose="020B0503020204020204" charset="-122"/>
            </a:endParaRPr>
          </a:p>
          <a:p>
            <a:pPr indent="0"/>
            <a:r>
              <a:rPr lang="zh-CN" altLang="en-US" sz="1800" b="0" noProof="0" dirty="0" smtClean="0">
                <a:ln>
                  <a:noFill/>
                </a:ln>
                <a:effectLst/>
                <a:uLnTx/>
                <a:uFillTx/>
                <a:latin typeface="微软雅黑" panose="020B0503020204020204" charset="-122"/>
                <a:ea typeface="微软雅黑" panose="020B0503020204020204" charset="-122"/>
              </a:rPr>
              <a:t>生产经营场所和员工宿舍应当设有符合紧急疏散要求、标志明显、保持畅通的出口、</a:t>
            </a:r>
            <a:r>
              <a:rPr lang="zh-CN" altLang="en-US" sz="1800" b="0" noProof="0" dirty="0" smtClean="0">
                <a:ln>
                  <a:noFill/>
                </a:ln>
                <a:solidFill>
                  <a:srgbClr val="FF0000"/>
                </a:solidFill>
                <a:effectLst/>
                <a:uLnTx/>
                <a:uFillTx/>
                <a:latin typeface="微软雅黑" panose="020B0503020204020204" charset="-122"/>
                <a:ea typeface="微软雅黑" panose="020B0503020204020204" charset="-122"/>
              </a:rPr>
              <a:t>疏通通道。</a:t>
            </a:r>
            <a:r>
              <a:rPr lang="zh-CN" altLang="en-US" sz="1800" b="0" noProof="0" dirty="0" smtClean="0">
                <a:ln>
                  <a:noFill/>
                </a:ln>
                <a:effectLst/>
                <a:uLnTx/>
                <a:uFillTx/>
                <a:latin typeface="微软雅黑" panose="020B0503020204020204" charset="-122"/>
                <a:ea typeface="微软雅黑" panose="020B0503020204020204" charset="-122"/>
              </a:rPr>
              <a:t>禁止</a:t>
            </a:r>
            <a:r>
              <a:rPr lang="zh-CN" altLang="en-US" sz="1800" b="0" noProof="0" dirty="0" smtClean="0">
                <a:ln>
                  <a:noFill/>
                </a:ln>
                <a:solidFill>
                  <a:srgbClr val="FF0000"/>
                </a:solidFill>
                <a:effectLst/>
                <a:uLnTx/>
                <a:uFillTx/>
                <a:latin typeface="微软雅黑" panose="020B0503020204020204" charset="-122"/>
                <a:ea typeface="微软雅黑" panose="020B0503020204020204" charset="-122"/>
              </a:rPr>
              <a:t>占用</a:t>
            </a:r>
            <a:r>
              <a:rPr lang="zh-CN" sz="1200" b="0">
                <a:ea typeface="宋体" panose="02010600030101010101" pitchFamily="2" charset="-122"/>
              </a:rPr>
              <a:t>、</a:t>
            </a:r>
            <a:r>
              <a:rPr lang="zh-CN" altLang="en-US" sz="1800" b="0" noProof="0" dirty="0" smtClean="0">
                <a:ln>
                  <a:noFill/>
                </a:ln>
                <a:effectLst/>
                <a:uLnTx/>
                <a:uFillTx/>
                <a:latin typeface="微软雅黑" panose="020B0503020204020204" charset="-122"/>
                <a:ea typeface="微软雅黑" panose="020B0503020204020204" charset="-122"/>
              </a:rPr>
              <a:t>锁闭、封堵生产经营场所或者员工宿舍的出口、疏通通道。</a:t>
            </a:r>
            <a:endParaRPr lang="zh-CN" altLang="en-US" noProof="0" dirty="0" smtClean="0">
              <a:ln>
                <a:noFill/>
              </a:ln>
              <a:effectLst/>
              <a:uLnTx/>
              <a:uFillTx/>
              <a:latin typeface="微软雅黑" panose="020B0503020204020204" charset="-122"/>
              <a:ea typeface="微软雅黑" panose="020B0503020204020204" charset="-122"/>
            </a:endParaRPr>
          </a:p>
        </p:txBody>
      </p:sp>
      <p:sp>
        <p:nvSpPr>
          <p:cNvPr id="5" name="文本框 4"/>
          <p:cNvSpPr txBox="1"/>
          <p:nvPr/>
        </p:nvSpPr>
        <p:spPr>
          <a:xfrm>
            <a:off x="1083945" y="2931160"/>
            <a:ext cx="9392920" cy="2584450"/>
          </a:xfrm>
          <a:prstGeom prst="rect">
            <a:avLst/>
          </a:prstGeom>
          <a:noFill/>
          <a:ln w="9525">
            <a:noFill/>
          </a:ln>
        </p:spPr>
        <p:txBody>
          <a:bodyPr wrap="square">
            <a:spAutoFit/>
          </a:bodyPr>
          <a:lstStyle/>
          <a:p>
            <a:pPr indent="0"/>
            <a:r>
              <a:rPr lang="zh-CN" altLang="en-US" sz="1800" b="1" noProof="0" dirty="0" smtClean="0">
                <a:ln>
                  <a:noFill/>
                </a:ln>
                <a:effectLst/>
                <a:uLnTx/>
                <a:uFillTx/>
                <a:latin typeface="微软雅黑" panose="020B0503020204020204" charset="-122"/>
                <a:ea typeface="微软雅黑" panose="020B0503020204020204" charset="-122"/>
              </a:rPr>
              <a:t>第四十三条</a:t>
            </a:r>
            <a:r>
              <a:rPr lang="zh-CN" altLang="en-US" sz="1800" b="0" noProof="0" dirty="0" smtClean="0">
                <a:ln>
                  <a:noFill/>
                </a:ln>
                <a:solidFill>
                  <a:srgbClr val="FF0000"/>
                </a:solidFill>
                <a:effectLst/>
                <a:uLnTx/>
                <a:uFillTx/>
                <a:latin typeface="微软雅黑" panose="020B0503020204020204" charset="-122"/>
                <a:ea typeface="微软雅黑" panose="020B0503020204020204" charset="-122"/>
              </a:rPr>
              <a:t>（原第四十条）</a:t>
            </a:r>
            <a:r>
              <a:rPr lang="en-US" sz="1200" b="0">
                <a:latin typeface="Microsoft YaHei UI" panose="020B0503020204020204" charset="-122"/>
                <a:ea typeface="宋体" panose="02010600030101010101" pitchFamily="2" charset="-122"/>
              </a:rPr>
              <a:t> </a:t>
            </a:r>
            <a:r>
              <a:rPr lang="zh-CN" altLang="en-US" sz="1800" b="0" noProof="0" dirty="0" smtClean="0">
                <a:ln>
                  <a:noFill/>
                </a:ln>
                <a:effectLst/>
                <a:uLnTx/>
                <a:uFillTx/>
                <a:latin typeface="微软雅黑" panose="020B0503020204020204" charset="-122"/>
                <a:ea typeface="微软雅黑" panose="020B0503020204020204" charset="-122"/>
              </a:rPr>
              <a:t>生产经营单位进行爆破、吊装、</a:t>
            </a:r>
            <a:r>
              <a:rPr lang="zh-CN" altLang="en-US" sz="1800" b="0" noProof="0" dirty="0" smtClean="0">
                <a:ln>
                  <a:noFill/>
                </a:ln>
                <a:solidFill>
                  <a:srgbClr val="FF0000"/>
                </a:solidFill>
                <a:effectLst/>
                <a:uLnTx/>
                <a:uFillTx/>
                <a:latin typeface="微软雅黑" panose="020B0503020204020204" charset="-122"/>
                <a:ea typeface="微软雅黑" panose="020B0503020204020204" charset="-122"/>
              </a:rPr>
              <a:t>动火、临时用电</a:t>
            </a:r>
            <a:r>
              <a:rPr lang="zh-CN" altLang="en-US" sz="1800" b="0" noProof="0" dirty="0" smtClean="0">
                <a:ln>
                  <a:noFill/>
                </a:ln>
                <a:effectLst/>
                <a:uLnTx/>
                <a:uFillTx/>
                <a:latin typeface="微软雅黑" panose="020B0503020204020204" charset="-122"/>
                <a:ea typeface="微软雅黑" panose="020B0503020204020204" charset="-122"/>
              </a:rPr>
              <a:t>以及国务院</a:t>
            </a:r>
            <a:r>
              <a:rPr lang="zh-CN" altLang="en-US" sz="1800" b="0" noProof="0" dirty="0" smtClean="0">
                <a:ln>
                  <a:noFill/>
                </a:ln>
                <a:solidFill>
                  <a:srgbClr val="FF0000"/>
                </a:solidFill>
                <a:effectLst/>
                <a:uLnTx/>
                <a:uFillTx/>
                <a:latin typeface="微软雅黑" panose="020B0503020204020204" charset="-122"/>
                <a:ea typeface="微软雅黑" panose="020B0503020204020204" charset="-122"/>
              </a:rPr>
              <a:t>应急管理</a:t>
            </a:r>
            <a:r>
              <a:rPr lang="zh-CN" altLang="en-US" sz="1800" b="0" noProof="0" dirty="0" smtClean="0">
                <a:ln>
                  <a:noFill/>
                </a:ln>
                <a:effectLst/>
                <a:uLnTx/>
                <a:uFillTx/>
                <a:latin typeface="微软雅黑" panose="020B0503020204020204" charset="-122"/>
                <a:ea typeface="微软雅黑" panose="020B0503020204020204" charset="-122"/>
              </a:rPr>
              <a:t>部门会同国务院有关部门规定的其他危险作业，应当安排专门人员进行现场安全管理，确保操作规程的遵守和安全措施的落实。</a:t>
            </a:r>
            <a:endParaRPr lang="zh-CN" altLang="en-US" sz="1800" b="0" noProof="0" dirty="0" smtClean="0">
              <a:ln>
                <a:noFill/>
              </a:ln>
              <a:effectLst/>
              <a:uLnTx/>
              <a:uFillTx/>
              <a:latin typeface="微软雅黑" panose="020B0503020204020204" charset="-122"/>
              <a:ea typeface="微软雅黑" panose="020B0503020204020204" charset="-122"/>
            </a:endParaRPr>
          </a:p>
          <a:p>
            <a:pPr indent="0"/>
            <a:endParaRPr lang="zh-CN" altLang="en-US" sz="1800" b="1" noProof="0" dirty="0" smtClean="0">
              <a:ln>
                <a:noFill/>
              </a:ln>
              <a:effectLst/>
              <a:uLnTx/>
              <a:uFillTx/>
              <a:latin typeface="微软雅黑" panose="020B0503020204020204" charset="-122"/>
              <a:ea typeface="微软雅黑" panose="020B0503020204020204" charset="-122"/>
            </a:endParaRPr>
          </a:p>
          <a:p>
            <a:pPr indent="0"/>
            <a:r>
              <a:rPr lang="zh-CN" altLang="en-US" sz="1800" b="1" noProof="0" dirty="0" smtClean="0">
                <a:ln>
                  <a:noFill/>
                </a:ln>
                <a:effectLst/>
                <a:uLnTx/>
                <a:uFillTx/>
                <a:latin typeface="微软雅黑" panose="020B0503020204020204" charset="-122"/>
                <a:ea typeface="微软雅黑" panose="020B0503020204020204" charset="-122"/>
              </a:rPr>
              <a:t>第四十四条</a:t>
            </a:r>
            <a:r>
              <a:rPr lang="zh-CN" altLang="en-US" sz="1800" b="0" noProof="0" dirty="0" smtClean="0">
                <a:ln>
                  <a:noFill/>
                </a:ln>
                <a:solidFill>
                  <a:srgbClr val="FF0000"/>
                </a:solidFill>
                <a:effectLst/>
                <a:uLnTx/>
                <a:uFillTx/>
                <a:latin typeface="微软雅黑" panose="020B0503020204020204" charset="-122"/>
                <a:ea typeface="微软雅黑" panose="020B0503020204020204" charset="-122"/>
              </a:rPr>
              <a:t>（原第四十一条）</a:t>
            </a:r>
            <a:r>
              <a:rPr lang="en-US" sz="1200" b="0">
                <a:latin typeface="Microsoft YaHei UI" panose="020B0503020204020204" charset="-122"/>
                <a:ea typeface="宋体" panose="02010600030101010101" pitchFamily="2" charset="-122"/>
              </a:rPr>
              <a:t> </a:t>
            </a:r>
            <a:r>
              <a:rPr lang="zh-CN" altLang="en-US" sz="1800" b="0" noProof="0" dirty="0" smtClean="0">
                <a:ln>
                  <a:noFill/>
                </a:ln>
                <a:effectLst/>
                <a:uLnTx/>
                <a:uFillTx/>
                <a:latin typeface="微软雅黑" panose="020B0503020204020204" charset="-122"/>
                <a:ea typeface="微软雅黑" panose="020B0503020204020204" charset="-122"/>
              </a:rPr>
              <a:t>生产经营单位应当教育和督促从业人员严格执行本单位的安全生产规章制度和安全操作规程;并向从业人员如实告知作业场所和工作岗位存在的危险因素、防范措施以及事故应急措施。</a:t>
            </a:r>
            <a:endParaRPr lang="zh-CN" altLang="en-US" sz="1800" b="0" noProof="0" dirty="0" smtClean="0">
              <a:ln>
                <a:noFill/>
              </a:ln>
              <a:effectLst/>
              <a:uLnTx/>
              <a:uFillTx/>
              <a:latin typeface="微软雅黑" panose="020B0503020204020204" charset="-122"/>
              <a:ea typeface="微软雅黑" panose="020B0503020204020204" charset="-122"/>
            </a:endParaRPr>
          </a:p>
          <a:p>
            <a:pPr indent="0"/>
            <a:r>
              <a:rPr lang="zh-CN" altLang="en-US" sz="1800" b="0" noProof="0" dirty="0" smtClean="0">
                <a:ln>
                  <a:noFill/>
                </a:ln>
                <a:solidFill>
                  <a:srgbClr val="FF0000"/>
                </a:solidFill>
                <a:effectLst/>
                <a:uLnTx/>
                <a:uFillTx/>
                <a:latin typeface="微软雅黑" panose="020B0503020204020204" charset="-122"/>
                <a:ea typeface="微软雅黑" panose="020B0503020204020204" charset="-122"/>
              </a:rPr>
              <a:t>生产经营单位应当关注从业人员的生理、心理状况和行为习惯，加强对从业人员的心理疏导、精神慰藉，严格落实岗位安全生产责任制，防范从业人员行为异常导致事故发生。</a:t>
            </a:r>
            <a:endParaRPr lang="zh-CN" altLang="en-US" noProof="0" dirty="0" smtClean="0">
              <a:ln>
                <a:noFill/>
              </a:ln>
              <a:solidFill>
                <a:srgbClr val="FF0000"/>
              </a:solidFill>
              <a:effectLst/>
              <a:uLnTx/>
              <a:uFillTx/>
              <a:latin typeface="微软雅黑" panose="020B0503020204020204" charset="-122"/>
              <a:ea typeface="微软雅黑" panose="020B0503020204020204" charset="-122"/>
            </a:endParaRPr>
          </a:p>
        </p:txBody>
      </p:sp>
    </p:spTree>
    <p:custDataLst>
      <p:tags r:id="rId1"/>
    </p:custData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 </a:t>
            </a:r>
            <a:endParaRPr lang="en-US" altLang="zh-CN"/>
          </a:p>
        </p:txBody>
      </p:sp>
      <p:sp>
        <p:nvSpPr>
          <p:cNvPr id="3" name="内容占位符 2"/>
          <p:cNvSpPr>
            <a:spLocks noGrp="1"/>
          </p:cNvSpPr>
          <p:nvPr>
            <p:ph idx="1"/>
          </p:nvPr>
        </p:nvSpPr>
        <p:spPr/>
        <p:txBody>
          <a:bodyPr/>
          <a:lstStyle/>
          <a:p>
            <a:pPr marL="0" indent="0">
              <a:buNone/>
            </a:pPr>
            <a:r>
              <a:rPr lang="en-US" altLang="zh-CN"/>
              <a:t> </a:t>
            </a:r>
            <a:endParaRPr lang="en-US" altLang="zh-CN"/>
          </a:p>
        </p:txBody>
      </p:sp>
      <p:sp>
        <p:nvSpPr>
          <p:cNvPr id="4" name="文本框 3"/>
          <p:cNvSpPr txBox="1"/>
          <p:nvPr/>
        </p:nvSpPr>
        <p:spPr>
          <a:xfrm>
            <a:off x="1083310" y="1320165"/>
            <a:ext cx="10035540" cy="398780"/>
          </a:xfrm>
          <a:prstGeom prst="rect">
            <a:avLst/>
          </a:prstGeom>
          <a:noFill/>
        </p:spPr>
        <p:txBody>
          <a:bodyPr wrap="square" rtlCol="0" anchor="t">
            <a:spAutoFit/>
          </a:bodyPr>
          <a:lstStyle/>
          <a:p>
            <a:r>
              <a:rPr lang="en-US" altLang="zh-CN" sz="2000" b="1" dirty="0" smtClean="0">
                <a:solidFill>
                  <a:srgbClr val="FF0000"/>
                </a:solidFill>
                <a:latin typeface="微软雅黑" panose="020B0503020204020204" charset="-122"/>
                <a:ea typeface="微软雅黑" panose="020B0503020204020204" charset="-122"/>
              </a:rPr>
              <a:t> </a:t>
            </a:r>
            <a:endParaRPr lang="en-US" altLang="zh-CN" sz="2000" dirty="0" smtClean="0">
              <a:latin typeface="微软雅黑" panose="020B0503020204020204" charset="-122"/>
              <a:ea typeface="微软雅黑" panose="020B0503020204020204" charset="-122"/>
            </a:endParaRPr>
          </a:p>
        </p:txBody>
      </p:sp>
      <p:sp>
        <p:nvSpPr>
          <p:cNvPr id="100" name="文本框 99"/>
          <p:cNvSpPr txBox="1"/>
          <p:nvPr/>
        </p:nvSpPr>
        <p:spPr>
          <a:xfrm>
            <a:off x="1777365" y="2072640"/>
            <a:ext cx="8865235" cy="2553335"/>
          </a:xfrm>
          <a:prstGeom prst="rect">
            <a:avLst/>
          </a:prstGeom>
          <a:noFill/>
          <a:ln w="9525">
            <a:noFill/>
          </a:ln>
        </p:spPr>
        <p:txBody>
          <a:bodyPr wrap="square">
            <a:spAutoFit/>
          </a:bodyPr>
          <a:lstStyle/>
          <a:p>
            <a:pPr indent="0"/>
            <a:r>
              <a:rPr lang="zh-CN" altLang="en-US" sz="2000" b="1" noProof="0" dirty="0" smtClean="0">
                <a:ln>
                  <a:noFill/>
                </a:ln>
                <a:effectLst/>
                <a:uLnTx/>
                <a:uFillTx/>
                <a:latin typeface="微软雅黑" panose="020B0503020204020204" charset="-122"/>
                <a:ea typeface="微软雅黑" panose="020B0503020204020204" charset="-122"/>
              </a:rPr>
              <a:t>第四十七条</a:t>
            </a:r>
            <a:r>
              <a:rPr lang="zh-CN" altLang="en-US" sz="2000" b="0" noProof="0" dirty="0" smtClean="0">
                <a:ln>
                  <a:noFill/>
                </a:ln>
                <a:solidFill>
                  <a:srgbClr val="FF0000"/>
                </a:solidFill>
                <a:effectLst/>
                <a:uLnTx/>
                <a:uFillTx/>
                <a:latin typeface="微软雅黑" panose="020B0503020204020204" charset="-122"/>
                <a:ea typeface="微软雅黑" panose="020B0503020204020204" charset="-122"/>
              </a:rPr>
              <a:t>（原第四十四条）</a:t>
            </a:r>
            <a:r>
              <a:rPr lang="en-US" sz="2000" b="0">
                <a:latin typeface="Microsoft YaHei UI" panose="020B0503020204020204" charset="-122"/>
                <a:ea typeface="宋体" panose="02010600030101010101" pitchFamily="2" charset="-122"/>
              </a:rPr>
              <a:t> </a:t>
            </a:r>
            <a:r>
              <a:rPr lang="zh-CN" altLang="en-US" sz="2000" b="0" noProof="0" dirty="0" smtClean="0">
                <a:ln>
                  <a:noFill/>
                </a:ln>
                <a:effectLst/>
                <a:uLnTx/>
                <a:uFillTx/>
                <a:latin typeface="微软雅黑" panose="020B0503020204020204" charset="-122"/>
                <a:ea typeface="微软雅黑" panose="020B0503020204020204" charset="-122"/>
              </a:rPr>
              <a:t>生产经营单位应当安排用于配备劳动防护用品、进行安全生产培训的经费。</a:t>
            </a:r>
            <a:endParaRPr lang="zh-CN" altLang="en-US" sz="2000" b="0" noProof="0" dirty="0" smtClean="0">
              <a:ln>
                <a:noFill/>
              </a:ln>
              <a:effectLst/>
              <a:uLnTx/>
              <a:uFillTx/>
              <a:latin typeface="微软雅黑" panose="020B0503020204020204" charset="-122"/>
              <a:ea typeface="微软雅黑" panose="020B0503020204020204" charset="-122"/>
            </a:endParaRPr>
          </a:p>
          <a:p>
            <a:pPr indent="0"/>
            <a:endParaRPr lang="zh-CN" altLang="en-US" sz="2000" b="1" noProof="0" dirty="0" smtClean="0">
              <a:ln>
                <a:noFill/>
              </a:ln>
              <a:effectLst/>
              <a:uLnTx/>
              <a:uFillTx/>
              <a:latin typeface="微软雅黑" panose="020B0503020204020204" charset="-122"/>
              <a:ea typeface="微软雅黑" panose="020B0503020204020204" charset="-122"/>
            </a:endParaRPr>
          </a:p>
          <a:p>
            <a:pPr indent="0"/>
            <a:endParaRPr lang="zh-CN" altLang="en-US" sz="2000" b="1" noProof="0" dirty="0" smtClean="0">
              <a:ln>
                <a:noFill/>
              </a:ln>
              <a:effectLst/>
              <a:uLnTx/>
              <a:uFillTx/>
              <a:latin typeface="微软雅黑" panose="020B0503020204020204" charset="-122"/>
              <a:ea typeface="微软雅黑" panose="020B0503020204020204" charset="-122"/>
            </a:endParaRPr>
          </a:p>
          <a:p>
            <a:pPr indent="0"/>
            <a:r>
              <a:rPr lang="zh-CN" altLang="en-US" sz="2000" b="1" noProof="0" dirty="0" smtClean="0">
                <a:ln>
                  <a:noFill/>
                </a:ln>
                <a:effectLst/>
                <a:uLnTx/>
                <a:uFillTx/>
                <a:latin typeface="微软雅黑" panose="020B0503020204020204" charset="-122"/>
                <a:ea typeface="微软雅黑" panose="020B0503020204020204" charset="-122"/>
              </a:rPr>
              <a:t>第四十八条</a:t>
            </a:r>
            <a:r>
              <a:rPr lang="zh-CN" altLang="en-US" sz="2000" b="0" noProof="0" dirty="0" smtClean="0">
                <a:ln>
                  <a:noFill/>
                </a:ln>
                <a:solidFill>
                  <a:srgbClr val="FF0000"/>
                </a:solidFill>
                <a:effectLst/>
                <a:uLnTx/>
                <a:uFillTx/>
                <a:latin typeface="微软雅黑" panose="020B0503020204020204" charset="-122"/>
                <a:ea typeface="微软雅黑" panose="020B0503020204020204" charset="-122"/>
              </a:rPr>
              <a:t>（原第四十五条）</a:t>
            </a:r>
            <a:r>
              <a:rPr lang="en-US" sz="2000" b="0">
                <a:latin typeface="Microsoft YaHei UI" panose="020B0503020204020204" charset="-122"/>
                <a:ea typeface="宋体" panose="02010600030101010101" pitchFamily="2" charset="-122"/>
              </a:rPr>
              <a:t> </a:t>
            </a:r>
            <a:r>
              <a:rPr lang="zh-CN" altLang="en-US" sz="2000" b="0" noProof="0" dirty="0" smtClean="0">
                <a:ln>
                  <a:noFill/>
                </a:ln>
                <a:effectLst/>
                <a:uLnTx/>
                <a:uFillTx/>
                <a:latin typeface="微软雅黑" panose="020B0503020204020204" charset="-122"/>
                <a:ea typeface="微软雅黑" panose="020B0503020204020204" charset="-122"/>
              </a:rPr>
              <a:t>两个以上生产经营单位在同一作业区域内进行生产经营活动，可能危及对方生产安全的，应当签订安全生产管理协议，明确各自的安全生产管理职责和应当采取的安全措施，并指定专职安全生产管理人员进行安全检查与协调。</a:t>
            </a:r>
            <a:endParaRPr lang="zh-CN" altLang="en-US" sz="2000" noProof="0" dirty="0" smtClean="0">
              <a:ln>
                <a:noFill/>
              </a:ln>
              <a:effectLst/>
              <a:uLnTx/>
              <a:uFillTx/>
              <a:latin typeface="微软雅黑" panose="020B0503020204020204" charset="-122"/>
              <a:ea typeface="微软雅黑" panose="020B0503020204020204" charset="-122"/>
            </a:endParaRPr>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 </a:t>
            </a:r>
            <a:endParaRPr lang="zh-CN" altLang="en-US" dirty="0"/>
          </a:p>
        </p:txBody>
      </p:sp>
      <p:sp>
        <p:nvSpPr>
          <p:cNvPr id="3" name="内容占位符 2"/>
          <p:cNvSpPr>
            <a:spLocks noGrp="1"/>
          </p:cNvSpPr>
          <p:nvPr>
            <p:ph idx="1"/>
          </p:nvPr>
        </p:nvSpPr>
        <p:spPr>
          <a:xfrm>
            <a:off x="952500" y="2574290"/>
            <a:ext cx="6062345" cy="2407285"/>
          </a:xfrm>
          <a:solidFill>
            <a:schemeClr val="bg1"/>
          </a:solidFill>
          <a:ln w="19050">
            <a:noFill/>
          </a:ln>
        </p:spPr>
        <p:txBody>
          <a:bodyPr>
            <a:normAutofit fontScale="60000" lnSpcReduction="20000"/>
          </a:bodyPr>
          <a:lstStyle/>
          <a:p>
            <a:pPr>
              <a:lnSpc>
                <a:spcPct val="60000"/>
              </a:lnSpc>
              <a:buNone/>
              <a:defRPr/>
            </a:pPr>
            <a:r>
              <a:rPr lang="zh-CN" altLang="en-US" b="1" dirty="0" smtClean="0">
                <a:solidFill>
                  <a:srgbClr val="008000"/>
                </a:solidFill>
                <a:ea typeface="隶书" panose="02010509060101010101" pitchFamily="49" charset="-122"/>
              </a:rPr>
              <a:t>                                                                      </a:t>
            </a:r>
            <a:endParaRPr lang="zh-CN" altLang="en-US" b="1" dirty="0" smtClean="0">
              <a:solidFill>
                <a:srgbClr val="008000"/>
              </a:solidFill>
              <a:ea typeface="隶书" panose="02010509060101010101" pitchFamily="49" charset="-122"/>
            </a:endParaRPr>
          </a:p>
          <a:p>
            <a:pPr>
              <a:buNone/>
              <a:defRPr/>
            </a:pPr>
            <a:r>
              <a:rPr lang="zh-CN" altLang="en-US" b="1" dirty="0" smtClean="0">
                <a:solidFill>
                  <a:srgbClr val="002060"/>
                </a:solidFill>
                <a:ea typeface="隶书" panose="02010509060101010101" pitchFamily="49" charset="-122"/>
              </a:rPr>
              <a:t>  </a:t>
            </a:r>
            <a:r>
              <a:rPr lang="zh-CN" altLang="en-US" sz="3110" dirty="0" smtClean="0">
                <a:solidFill>
                  <a:srgbClr val="002060"/>
                </a:solidFill>
                <a:latin typeface="微软雅黑" panose="020B0503020204020204" charset="-122"/>
                <a:ea typeface="微软雅黑" panose="020B0503020204020204" charset="-122"/>
                <a:sym typeface="黑体" panose="02010609060101010101" pitchFamily="49" charset="-122"/>
              </a:rPr>
              <a:t>（</a:t>
            </a:r>
            <a:r>
              <a:rPr lang="en-US" altLang="zh-CN" sz="3110" dirty="0" smtClean="0">
                <a:solidFill>
                  <a:srgbClr val="002060"/>
                </a:solidFill>
                <a:latin typeface="微软雅黑" panose="020B0503020204020204" charset="-122"/>
                <a:ea typeface="微软雅黑" panose="020B0503020204020204" charset="-122"/>
                <a:sym typeface="黑体" panose="02010609060101010101" pitchFamily="49" charset="-122"/>
              </a:rPr>
              <a:t>1 </a:t>
            </a:r>
            <a:r>
              <a:rPr lang="zh-CN" altLang="en-US" sz="3110" dirty="0" smtClean="0">
                <a:solidFill>
                  <a:srgbClr val="002060"/>
                </a:solidFill>
                <a:latin typeface="微软雅黑" panose="020B0503020204020204" charset="-122"/>
                <a:ea typeface="微软雅黑" panose="020B0503020204020204" charset="-122"/>
                <a:sym typeface="黑体" panose="02010609060101010101" pitchFamily="49" charset="-122"/>
              </a:rPr>
              <a:t>）</a:t>
            </a:r>
            <a:r>
              <a:rPr lang="en-US" altLang="zh-CN" sz="3110" dirty="0" smtClean="0">
                <a:solidFill>
                  <a:srgbClr val="002060"/>
                </a:solidFill>
                <a:latin typeface="微软雅黑" panose="020B0503020204020204" charset="-122"/>
                <a:ea typeface="微软雅黑" panose="020B0503020204020204" charset="-122"/>
                <a:sym typeface="黑体" panose="02010609060101010101" pitchFamily="49" charset="-122"/>
              </a:rPr>
              <a:t> </a:t>
            </a:r>
            <a:r>
              <a:rPr lang="zh-CN" altLang="en-US" sz="3110" dirty="0" smtClean="0">
                <a:solidFill>
                  <a:srgbClr val="002060"/>
                </a:solidFill>
                <a:latin typeface="微软雅黑" panose="020B0503020204020204" charset="-122"/>
                <a:ea typeface="微软雅黑" panose="020B0503020204020204" charset="-122"/>
                <a:sym typeface="黑体" panose="02010609060101010101" pitchFamily="49" charset="-122"/>
              </a:rPr>
              <a:t>固体火灾；                          → </a:t>
            </a:r>
            <a:r>
              <a:rPr lang="en-US" altLang="zh-CN" sz="3110" dirty="0" smtClean="0">
                <a:solidFill>
                  <a:srgbClr val="002060"/>
                </a:solidFill>
                <a:latin typeface="微软雅黑" panose="020B0503020204020204" charset="-122"/>
                <a:ea typeface="微软雅黑" panose="020B0503020204020204" charset="-122"/>
                <a:sym typeface="黑体" panose="02010609060101010101" pitchFamily="49" charset="-122"/>
              </a:rPr>
              <a:t>A </a:t>
            </a:r>
            <a:r>
              <a:rPr lang="zh-CN" altLang="en-US" sz="3110" dirty="0" smtClean="0">
                <a:solidFill>
                  <a:srgbClr val="002060"/>
                </a:solidFill>
                <a:latin typeface="微软雅黑" panose="020B0503020204020204" charset="-122"/>
                <a:ea typeface="微软雅黑" panose="020B0503020204020204" charset="-122"/>
                <a:sym typeface="黑体" panose="02010609060101010101" pitchFamily="49" charset="-122"/>
              </a:rPr>
              <a:t>类火灾</a:t>
            </a:r>
            <a:endParaRPr lang="zh-CN" altLang="en-US" sz="3110" dirty="0" smtClean="0">
              <a:solidFill>
                <a:srgbClr val="002060"/>
              </a:solidFill>
              <a:latin typeface="微软雅黑" panose="020B0503020204020204" charset="-122"/>
              <a:ea typeface="微软雅黑" panose="020B0503020204020204" charset="-122"/>
              <a:sym typeface="黑体" panose="02010609060101010101" pitchFamily="49" charset="-122"/>
            </a:endParaRPr>
          </a:p>
          <a:p>
            <a:pPr>
              <a:buNone/>
              <a:defRPr/>
            </a:pPr>
            <a:r>
              <a:rPr lang="zh-CN" altLang="en-US" sz="3110" dirty="0" smtClean="0">
                <a:solidFill>
                  <a:srgbClr val="002060"/>
                </a:solidFill>
                <a:latin typeface="微软雅黑" panose="020B0503020204020204" charset="-122"/>
                <a:ea typeface="微软雅黑" panose="020B0503020204020204" charset="-122"/>
                <a:sym typeface="黑体" panose="02010609060101010101" pitchFamily="49" charset="-122"/>
              </a:rPr>
              <a:t>   （2 ） 液体或可熔化固体火灾；      → </a:t>
            </a:r>
            <a:r>
              <a:rPr lang="en-US" altLang="zh-CN" sz="3110" dirty="0" smtClean="0">
                <a:solidFill>
                  <a:srgbClr val="002060"/>
                </a:solidFill>
                <a:latin typeface="微软雅黑" panose="020B0503020204020204" charset="-122"/>
                <a:ea typeface="微软雅黑" panose="020B0503020204020204" charset="-122"/>
                <a:sym typeface="黑体" panose="02010609060101010101" pitchFamily="49" charset="-122"/>
              </a:rPr>
              <a:t>B </a:t>
            </a:r>
            <a:r>
              <a:rPr lang="zh-CN" altLang="en-US" sz="3110" dirty="0" smtClean="0">
                <a:solidFill>
                  <a:srgbClr val="002060"/>
                </a:solidFill>
                <a:latin typeface="微软雅黑" panose="020B0503020204020204" charset="-122"/>
                <a:ea typeface="微软雅黑" panose="020B0503020204020204" charset="-122"/>
                <a:sym typeface="黑体" panose="02010609060101010101" pitchFamily="49" charset="-122"/>
              </a:rPr>
              <a:t>类火灾</a:t>
            </a:r>
            <a:endParaRPr lang="zh-CN" altLang="en-US" sz="3110" dirty="0" smtClean="0">
              <a:solidFill>
                <a:srgbClr val="002060"/>
              </a:solidFill>
              <a:latin typeface="微软雅黑" panose="020B0503020204020204" charset="-122"/>
              <a:ea typeface="微软雅黑" panose="020B0503020204020204" charset="-122"/>
              <a:sym typeface="黑体" panose="02010609060101010101" pitchFamily="49" charset="-122"/>
            </a:endParaRPr>
          </a:p>
          <a:p>
            <a:pPr>
              <a:buNone/>
              <a:defRPr/>
            </a:pPr>
            <a:r>
              <a:rPr lang="zh-CN" altLang="en-US" sz="3110" dirty="0" smtClean="0">
                <a:solidFill>
                  <a:srgbClr val="002060"/>
                </a:solidFill>
                <a:latin typeface="微软雅黑" panose="020B0503020204020204" charset="-122"/>
                <a:ea typeface="微软雅黑" panose="020B0503020204020204" charset="-122"/>
                <a:sym typeface="黑体" panose="02010609060101010101" pitchFamily="49" charset="-122"/>
              </a:rPr>
              <a:t>   （3 ） 气体火灾；                          → </a:t>
            </a:r>
            <a:r>
              <a:rPr lang="en-US" altLang="zh-CN" sz="3110" dirty="0" smtClean="0">
                <a:solidFill>
                  <a:srgbClr val="002060"/>
                </a:solidFill>
                <a:latin typeface="微软雅黑" panose="020B0503020204020204" charset="-122"/>
                <a:ea typeface="微软雅黑" panose="020B0503020204020204" charset="-122"/>
                <a:sym typeface="黑体" panose="02010609060101010101" pitchFamily="49" charset="-122"/>
              </a:rPr>
              <a:t>C </a:t>
            </a:r>
            <a:r>
              <a:rPr lang="zh-CN" altLang="en-US" sz="3110" dirty="0" smtClean="0">
                <a:solidFill>
                  <a:srgbClr val="002060"/>
                </a:solidFill>
                <a:latin typeface="微软雅黑" panose="020B0503020204020204" charset="-122"/>
                <a:ea typeface="微软雅黑" panose="020B0503020204020204" charset="-122"/>
                <a:sym typeface="黑体" panose="02010609060101010101" pitchFamily="49" charset="-122"/>
              </a:rPr>
              <a:t>类火灾</a:t>
            </a:r>
            <a:endParaRPr lang="zh-CN" altLang="en-US" sz="3110" dirty="0" smtClean="0">
              <a:solidFill>
                <a:srgbClr val="002060"/>
              </a:solidFill>
              <a:latin typeface="微软雅黑" panose="020B0503020204020204" charset="-122"/>
              <a:ea typeface="微软雅黑" panose="020B0503020204020204" charset="-122"/>
              <a:sym typeface="黑体" panose="02010609060101010101" pitchFamily="49" charset="-122"/>
            </a:endParaRPr>
          </a:p>
          <a:p>
            <a:pPr>
              <a:buNone/>
              <a:defRPr/>
            </a:pPr>
            <a:r>
              <a:rPr lang="zh-CN" altLang="en-US" sz="3110" dirty="0" smtClean="0">
                <a:solidFill>
                  <a:srgbClr val="002060"/>
                </a:solidFill>
                <a:latin typeface="微软雅黑" panose="020B0503020204020204" charset="-122"/>
                <a:ea typeface="微软雅黑" panose="020B0503020204020204" charset="-122"/>
                <a:sym typeface="黑体" panose="02010609060101010101" pitchFamily="49" charset="-122"/>
              </a:rPr>
              <a:t>   （4 ） 金属火灾；                          → </a:t>
            </a:r>
            <a:r>
              <a:rPr lang="en-US" altLang="zh-CN" sz="3110" dirty="0" smtClean="0">
                <a:solidFill>
                  <a:srgbClr val="002060"/>
                </a:solidFill>
                <a:latin typeface="微软雅黑" panose="020B0503020204020204" charset="-122"/>
                <a:ea typeface="微软雅黑" panose="020B0503020204020204" charset="-122"/>
                <a:sym typeface="黑体" panose="02010609060101010101" pitchFamily="49" charset="-122"/>
              </a:rPr>
              <a:t>D </a:t>
            </a:r>
            <a:r>
              <a:rPr lang="zh-CN" altLang="en-US" sz="3110" dirty="0" smtClean="0">
                <a:solidFill>
                  <a:srgbClr val="002060"/>
                </a:solidFill>
                <a:latin typeface="微软雅黑" panose="020B0503020204020204" charset="-122"/>
                <a:ea typeface="微软雅黑" panose="020B0503020204020204" charset="-122"/>
                <a:sym typeface="黑体" panose="02010609060101010101" pitchFamily="49" charset="-122"/>
              </a:rPr>
              <a:t>类火灾</a:t>
            </a:r>
            <a:endParaRPr lang="zh-CN" altLang="en-US" sz="3110" dirty="0" smtClean="0">
              <a:solidFill>
                <a:srgbClr val="002060"/>
              </a:solidFill>
              <a:latin typeface="微软雅黑" panose="020B0503020204020204" charset="-122"/>
              <a:ea typeface="微软雅黑" panose="020B0503020204020204" charset="-122"/>
              <a:sym typeface="黑体" panose="02010609060101010101" pitchFamily="49" charset="-122"/>
            </a:endParaRPr>
          </a:p>
          <a:p>
            <a:pPr>
              <a:buNone/>
              <a:defRPr/>
            </a:pPr>
            <a:r>
              <a:rPr lang="zh-CN" altLang="en-US" sz="3110" dirty="0" smtClean="0">
                <a:solidFill>
                  <a:srgbClr val="002060"/>
                </a:solidFill>
                <a:latin typeface="微软雅黑" panose="020B0503020204020204" charset="-122"/>
                <a:ea typeface="微软雅黑" panose="020B0503020204020204" charset="-122"/>
                <a:sym typeface="黑体" panose="02010609060101010101" pitchFamily="49" charset="-122"/>
              </a:rPr>
              <a:t>   （5 ） 电气火灾；                          → </a:t>
            </a:r>
            <a:r>
              <a:rPr lang="en-US" altLang="zh-CN" sz="3110" dirty="0" smtClean="0">
                <a:solidFill>
                  <a:srgbClr val="002060"/>
                </a:solidFill>
                <a:latin typeface="微软雅黑" panose="020B0503020204020204" charset="-122"/>
                <a:ea typeface="微软雅黑" panose="020B0503020204020204" charset="-122"/>
                <a:sym typeface="黑体" panose="02010609060101010101" pitchFamily="49" charset="-122"/>
              </a:rPr>
              <a:t>E </a:t>
            </a:r>
            <a:r>
              <a:rPr lang="zh-CN" altLang="en-US" sz="3110" dirty="0" smtClean="0">
                <a:solidFill>
                  <a:srgbClr val="002060"/>
                </a:solidFill>
                <a:latin typeface="微软雅黑" panose="020B0503020204020204" charset="-122"/>
                <a:ea typeface="微软雅黑" panose="020B0503020204020204" charset="-122"/>
                <a:sym typeface="黑体" panose="02010609060101010101" pitchFamily="49" charset="-122"/>
              </a:rPr>
              <a:t>类火灾</a:t>
            </a:r>
            <a:endParaRPr lang="zh-CN" altLang="en-US" sz="3110" dirty="0" smtClean="0">
              <a:solidFill>
                <a:srgbClr val="002060"/>
              </a:solidFill>
              <a:latin typeface="微软雅黑" panose="020B0503020204020204" charset="-122"/>
              <a:ea typeface="微软雅黑" panose="020B0503020204020204" charset="-122"/>
              <a:sym typeface="黑体" panose="02010609060101010101" pitchFamily="49" charset="-122"/>
            </a:endParaRPr>
          </a:p>
          <a:p>
            <a:pPr>
              <a:defRPr/>
            </a:pPr>
            <a:endParaRPr lang="zh-CN" altLang="en-US" sz="3110" b="1" dirty="0" smtClean="0">
              <a:solidFill>
                <a:srgbClr val="002060"/>
              </a:solidFill>
              <a:ea typeface="隶书" panose="02010509060101010101" pitchFamily="49" charset="-122"/>
            </a:endParaRPr>
          </a:p>
          <a:p>
            <a:endParaRPr lang="zh-CN" altLang="en-US" sz="3110" dirty="0"/>
          </a:p>
        </p:txBody>
      </p:sp>
      <p:sp>
        <p:nvSpPr>
          <p:cNvPr id="6" name="矩形 5"/>
          <p:cNvSpPr/>
          <p:nvPr/>
        </p:nvSpPr>
        <p:spPr>
          <a:xfrm>
            <a:off x="0" y="691515"/>
            <a:ext cx="12192635" cy="521970"/>
          </a:xfrm>
          <a:prstGeom prst="rect">
            <a:avLst/>
          </a:prstGeom>
          <a:solidFill>
            <a:srgbClr val="0070C0"/>
          </a:solidFill>
        </p:spPr>
        <p:txBody>
          <a:bodyPr wrap="square">
            <a:spAutoFit/>
          </a:bodyPr>
          <a:lstStyle/>
          <a:p>
            <a:r>
              <a:rPr lang="en-US" altLang="zh-CN" sz="2800" b="1" dirty="0" smtClean="0">
                <a:solidFill>
                  <a:schemeClr val="bg1"/>
                </a:solidFill>
                <a:latin typeface="微软雅黑" panose="020B0503020204020204" charset="-122"/>
                <a:ea typeface="微软雅黑" panose="020B0503020204020204" charset="-122"/>
                <a:cs typeface="+mj-cs"/>
                <a:sym typeface="黑体" panose="02010609060101010101" pitchFamily="49" charset="-122"/>
              </a:rPr>
              <a:t>                              4</a:t>
            </a:r>
            <a:r>
              <a:rPr lang="zh-CN" altLang="en-US" sz="2800" b="1" dirty="0" smtClean="0">
                <a:solidFill>
                  <a:schemeClr val="bg1"/>
                </a:solidFill>
                <a:latin typeface="微软雅黑" panose="020B0503020204020204" charset="-122"/>
                <a:ea typeface="微软雅黑" panose="020B0503020204020204" charset="-122"/>
                <a:cs typeface="+mj-cs"/>
                <a:sym typeface="黑体" panose="02010609060101010101" pitchFamily="49" charset="-122"/>
              </a:rPr>
              <a:t>、火灾分类 （按燃烧物的特征分）</a:t>
            </a:r>
            <a:endParaRPr lang="zh-CN" altLang="en-US" sz="2800" b="1" dirty="0" smtClean="0">
              <a:solidFill>
                <a:schemeClr val="bg1"/>
              </a:solidFill>
              <a:latin typeface="微软雅黑" panose="020B0503020204020204" charset="-122"/>
              <a:ea typeface="微软雅黑" panose="020B0503020204020204" charset="-122"/>
              <a:cs typeface="+mj-cs"/>
              <a:sym typeface="黑体" panose="02010609060101010101" pitchFamily="49" charset="-122"/>
            </a:endParaRPr>
          </a:p>
        </p:txBody>
      </p:sp>
      <p:pic>
        <p:nvPicPr>
          <p:cNvPr id="5" name="Picture 4" descr="Z8"/>
          <p:cNvPicPr>
            <a:picLocks noChangeAspect="1" noChangeArrowheads="1"/>
          </p:cNvPicPr>
          <p:nvPr/>
        </p:nvPicPr>
        <p:blipFill>
          <a:blip r:embed="rId1" cstate="print"/>
          <a:srcRect/>
          <a:stretch>
            <a:fillRect/>
          </a:stretch>
        </p:blipFill>
        <p:spPr bwMode="auto">
          <a:xfrm>
            <a:off x="7309485" y="2040890"/>
            <a:ext cx="3243580" cy="4055745"/>
          </a:xfrm>
          <a:prstGeom prst="rect">
            <a:avLst/>
          </a:prstGeom>
          <a:noFill/>
          <a:ln w="19050">
            <a:solidFill>
              <a:srgbClr val="0070C0"/>
            </a:solidFill>
            <a:miter lim="800000"/>
            <a:headEnd/>
            <a:tailEnd/>
          </a:ln>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 </a:t>
            </a:r>
            <a:endParaRPr lang="zh-CN" altLang="en-US" dirty="0"/>
          </a:p>
        </p:txBody>
      </p:sp>
      <p:sp>
        <p:nvSpPr>
          <p:cNvPr id="3" name="内容占位符 2"/>
          <p:cNvSpPr>
            <a:spLocks noGrp="1"/>
          </p:cNvSpPr>
          <p:nvPr>
            <p:ph idx="1"/>
          </p:nvPr>
        </p:nvSpPr>
        <p:spPr/>
        <p:txBody>
          <a:bodyPr/>
          <a:lstStyle/>
          <a:p>
            <a:pPr>
              <a:buNone/>
            </a:pPr>
            <a:r>
              <a:rPr lang="en-US" altLang="zh-CN" dirty="0" smtClean="0"/>
              <a:t> </a:t>
            </a:r>
            <a:endParaRPr lang="zh-CN" altLang="en-US" dirty="0"/>
          </a:p>
        </p:txBody>
      </p:sp>
      <p:sp>
        <p:nvSpPr>
          <p:cNvPr id="4" name="矩形 3"/>
          <p:cNvSpPr/>
          <p:nvPr/>
        </p:nvSpPr>
        <p:spPr>
          <a:xfrm>
            <a:off x="458470" y="838200"/>
            <a:ext cx="7807325" cy="521970"/>
          </a:xfrm>
          <a:prstGeom prst="rect">
            <a:avLst/>
          </a:prstGeom>
        </p:spPr>
        <p:txBody>
          <a:bodyPr wrap="square">
            <a:spAutoFit/>
          </a:bodyPr>
          <a:lstStyle/>
          <a:p>
            <a:r>
              <a:rPr lang="en-US" altLang="zh-CN" sz="2800" b="1" dirty="0" smtClean="0">
                <a:solidFill>
                  <a:srgbClr val="FF0000"/>
                </a:solidFill>
              </a:rPr>
              <a:t>    </a:t>
            </a:r>
            <a:r>
              <a:rPr lang="en-US" altLang="zh-CN" sz="2000" b="1" dirty="0" smtClean="0">
                <a:solidFill>
                  <a:srgbClr val="FF0000"/>
                </a:solidFill>
                <a:latin typeface="微软雅黑" panose="020B0503020204020204" charset="-122"/>
                <a:ea typeface="微软雅黑" panose="020B0503020204020204" charset="-122"/>
              </a:rPr>
              <a:t> </a:t>
            </a:r>
            <a:endParaRPr lang="en-US" altLang="zh-CN" sz="2000" b="1" dirty="0" smtClean="0">
              <a:solidFill>
                <a:srgbClr val="FF0000"/>
              </a:solidFill>
              <a:latin typeface="微软雅黑" panose="020B0503020204020204" charset="-122"/>
              <a:ea typeface="微软雅黑" panose="020B0503020204020204" charset="-122"/>
            </a:endParaRPr>
          </a:p>
        </p:txBody>
      </p:sp>
      <p:sp>
        <p:nvSpPr>
          <p:cNvPr id="5121" name="Rectangle 1"/>
          <p:cNvSpPr>
            <a:spLocks noChangeArrowheads="1"/>
          </p:cNvSpPr>
          <p:nvPr/>
        </p:nvSpPr>
        <p:spPr bwMode="auto">
          <a:xfrm>
            <a:off x="1140460" y="3825241"/>
            <a:ext cx="10151110" cy="398780"/>
          </a:xfrm>
          <a:prstGeom prst="rect">
            <a:avLst/>
          </a:prstGeom>
          <a:noFill/>
          <a:ln w="9525">
            <a:noFill/>
            <a:miter lim="800000"/>
          </a:ln>
          <a:effectLst/>
        </p:spPr>
        <p:txBody>
          <a:bodyPr vert="horz" wrap="square" lIns="91440" tIns="45720" rIns="91440" bIns="45720" numCol="1" anchor="ctr" anchorCtr="0" compatLnSpc="1">
            <a:spAutoFit/>
          </a:bodyPr>
          <a:lstStyle/>
          <a:p>
            <a:pPr marR="0" lvl="0" indent="0" algn="l" defTabSz="914400" rtl="0" eaLnBrk="1" latinLnBrk="0" hangingPunct="1">
              <a:lnSpc>
                <a:spcPct val="100000"/>
              </a:lnSpc>
              <a:buClrTx/>
              <a:buSzTx/>
              <a:buFont typeface="Arial" panose="020B0604020202020204" pitchFamily="34" charset="0"/>
              <a:buNone/>
            </a:pPr>
            <a:r>
              <a:rPr lang="en-US" sz="2000" b="1" dirty="0" smtClean="0">
                <a:solidFill>
                  <a:schemeClr val="tx1"/>
                </a:solidFill>
                <a:latin typeface="微软雅黑" panose="020B0503020204020204" charset="-122"/>
                <a:ea typeface="微软雅黑" panose="020B0503020204020204" charset="-122"/>
              </a:rPr>
              <a:t> </a:t>
            </a:r>
            <a:endParaRPr lang="en-US" sz="2000" dirty="0" smtClean="0">
              <a:solidFill>
                <a:schemeClr val="tx1"/>
              </a:solidFill>
              <a:latin typeface="微软雅黑" panose="020B0503020204020204" charset="-122"/>
              <a:ea typeface="微软雅黑" panose="020B0503020204020204" charset="-122"/>
            </a:endParaRPr>
          </a:p>
        </p:txBody>
      </p:sp>
      <p:sp>
        <p:nvSpPr>
          <p:cNvPr id="100" name="文本框 99"/>
          <p:cNvSpPr txBox="1"/>
          <p:nvPr/>
        </p:nvSpPr>
        <p:spPr>
          <a:xfrm>
            <a:off x="1334770" y="1022350"/>
            <a:ext cx="10180320" cy="6145530"/>
          </a:xfrm>
          <a:prstGeom prst="rect">
            <a:avLst/>
          </a:prstGeom>
          <a:noFill/>
          <a:ln w="9525">
            <a:noFill/>
          </a:ln>
        </p:spPr>
        <p:txBody>
          <a:bodyPr wrap="square">
            <a:noAutofit/>
          </a:bodyPr>
          <a:lstStyle/>
          <a:p>
            <a:pPr indent="0"/>
            <a:r>
              <a:rPr lang="zh-CN" altLang="en-US" sz="2000" b="1" noProof="0" dirty="0" smtClean="0">
                <a:ln>
                  <a:noFill/>
                </a:ln>
                <a:effectLst/>
                <a:uLnTx/>
                <a:uFillTx/>
                <a:latin typeface="微软雅黑" panose="020B0503020204020204" charset="-122"/>
                <a:ea typeface="微软雅黑" panose="020B0503020204020204" charset="-122"/>
              </a:rPr>
              <a:t>第四十九条</a:t>
            </a:r>
            <a:r>
              <a:rPr lang="zh-CN" altLang="en-US" sz="2000" b="0" noProof="0" dirty="0" smtClean="0">
                <a:ln>
                  <a:noFill/>
                </a:ln>
                <a:solidFill>
                  <a:srgbClr val="FF0000"/>
                </a:solidFill>
                <a:effectLst/>
                <a:uLnTx/>
                <a:uFillTx/>
                <a:latin typeface="微软雅黑" panose="020B0503020204020204" charset="-122"/>
                <a:ea typeface="微软雅黑" panose="020B0503020204020204" charset="-122"/>
              </a:rPr>
              <a:t>（原第四十六条）</a:t>
            </a:r>
            <a:r>
              <a:rPr lang="en-US" sz="2000" b="0">
                <a:latin typeface="Microsoft YaHei UI" panose="020B0503020204020204" charset="-122"/>
                <a:ea typeface="宋体" panose="02010600030101010101" pitchFamily="2" charset="-122"/>
              </a:rPr>
              <a:t> </a:t>
            </a:r>
            <a:r>
              <a:rPr lang="zh-CN" altLang="en-US" sz="2000" b="0" noProof="0" dirty="0" smtClean="0">
                <a:ln>
                  <a:noFill/>
                </a:ln>
                <a:effectLst/>
                <a:uLnTx/>
                <a:uFillTx/>
                <a:latin typeface="微软雅黑" panose="020B0503020204020204" charset="-122"/>
                <a:ea typeface="微软雅黑" panose="020B0503020204020204" charset="-122"/>
              </a:rPr>
              <a:t>生产经营单位不得将生产经营项目、场所、设备发包或者出租给不具备安全生产条件或者相应资质的单位或者个人。</a:t>
            </a:r>
            <a:endParaRPr lang="zh-CN" altLang="en-US" sz="2000" b="0" noProof="0" dirty="0" smtClean="0">
              <a:ln>
                <a:noFill/>
              </a:ln>
              <a:effectLst/>
              <a:uLnTx/>
              <a:uFillTx/>
              <a:latin typeface="微软雅黑" panose="020B0503020204020204" charset="-122"/>
              <a:ea typeface="微软雅黑" panose="020B0503020204020204" charset="-122"/>
            </a:endParaRPr>
          </a:p>
          <a:p>
            <a:pPr indent="0"/>
            <a:endParaRPr lang="zh-CN" altLang="en-US" sz="2000" b="0" noProof="0" dirty="0" smtClean="0">
              <a:ln>
                <a:noFill/>
              </a:ln>
              <a:effectLst/>
              <a:uLnTx/>
              <a:uFillTx/>
              <a:latin typeface="微软雅黑" panose="020B0503020204020204" charset="-122"/>
              <a:ea typeface="微软雅黑" panose="020B0503020204020204" charset="-122"/>
            </a:endParaRPr>
          </a:p>
          <a:p>
            <a:pPr indent="0"/>
            <a:r>
              <a:rPr lang="zh-CN" altLang="en-US" sz="2000" b="0" noProof="0" dirty="0" smtClean="0">
                <a:ln>
                  <a:noFill/>
                </a:ln>
                <a:effectLst/>
                <a:uLnTx/>
                <a:uFillTx/>
                <a:latin typeface="微软雅黑" panose="020B0503020204020204" charset="-122"/>
                <a:ea typeface="微软雅黑" panose="020B0503020204020204" charset="-122"/>
              </a:rPr>
              <a:t>生产经营项目、场所发包或者出租给其他单位的，生产经营单位应当与承包单位、承租单位签订专门的安全生产管理协议，或者在承包合同、租赁合同中约定各自的安全生产管理职责;生产经营单位对承包单位、承租单位的安全生产工作统一协调、管理，定期进行安全检查，发现安全问题的，应当及时督促整改。</a:t>
            </a:r>
            <a:endParaRPr lang="zh-CN" altLang="en-US" sz="2000" b="0" noProof="0" dirty="0" smtClean="0">
              <a:ln>
                <a:noFill/>
              </a:ln>
              <a:effectLst/>
              <a:uLnTx/>
              <a:uFillTx/>
              <a:latin typeface="微软雅黑" panose="020B0503020204020204" charset="-122"/>
              <a:ea typeface="微软雅黑" panose="020B0503020204020204" charset="-122"/>
            </a:endParaRPr>
          </a:p>
          <a:p>
            <a:pPr indent="0"/>
            <a:endParaRPr lang="zh-CN" altLang="en-US" sz="2000" b="0" noProof="0" dirty="0" smtClean="0">
              <a:ln>
                <a:noFill/>
              </a:ln>
              <a:effectLst/>
              <a:uLnTx/>
              <a:uFillTx/>
              <a:latin typeface="微软雅黑" panose="020B0503020204020204" charset="-122"/>
              <a:ea typeface="微软雅黑" panose="020B0503020204020204" charset="-122"/>
            </a:endParaRPr>
          </a:p>
          <a:p>
            <a:pPr indent="0"/>
            <a:r>
              <a:rPr lang="zh-CN" altLang="en-US" sz="2000" b="0" noProof="0" dirty="0" smtClean="0">
                <a:ln>
                  <a:noFill/>
                </a:ln>
                <a:solidFill>
                  <a:srgbClr val="FF0000"/>
                </a:solidFill>
                <a:effectLst/>
                <a:uLnTx/>
                <a:uFillTx/>
                <a:latin typeface="微软雅黑" panose="020B0503020204020204" charset="-122"/>
                <a:ea typeface="微软雅黑" panose="020B0503020204020204" charset="-122"/>
              </a:rPr>
              <a:t>矿山、金属冶炼建设项目和用于生产、储存、装卸危险物品的建设项目的施工单位应当加强对施工项目的安全管理，不得倒卖、出租、出借、挂靠或者以其他形式非法转让施工资质，不得将其承包的全部建设工程转包给第三人或者将其承包的全部建设工程支解以后以分包的名义分别转包给第三人，不得将工程</a:t>
            </a:r>
            <a:r>
              <a:rPr lang="zh-CN" altLang="en-US" sz="2000" b="0" noProof="0" dirty="0" smtClean="0">
                <a:ln>
                  <a:noFill/>
                </a:ln>
                <a:solidFill>
                  <a:srgbClr val="FF0000"/>
                </a:solidFill>
                <a:effectLst/>
                <a:uLnTx/>
                <a:uFillTx/>
                <a:latin typeface="微软雅黑" panose="020B0503020204020204" charset="-122"/>
                <a:ea typeface="微软雅黑" panose="020B0503020204020204" charset="-122"/>
              </a:rPr>
              <a:t>分包给不具备相应资质条件的单位。</a:t>
            </a:r>
            <a:endParaRPr lang="zh-CN" altLang="en-US" sz="2000" b="0" noProof="0" dirty="0" smtClean="0">
              <a:ln>
                <a:noFill/>
              </a:ln>
              <a:solidFill>
                <a:srgbClr val="FF0000"/>
              </a:solidFill>
              <a:effectLst/>
              <a:uLnTx/>
              <a:uFillTx/>
              <a:latin typeface="微软雅黑" panose="020B0503020204020204" charset="-122"/>
              <a:ea typeface="微软雅黑" panose="020B0503020204020204" charset="-122"/>
            </a:endParaRPr>
          </a:p>
          <a:p>
            <a:endParaRPr lang="zh-CN" altLang="en-US" sz="2000" noProof="0" dirty="0" smtClean="0">
              <a:ln>
                <a:noFill/>
              </a:ln>
              <a:solidFill>
                <a:srgbClr val="FF0000"/>
              </a:solidFill>
              <a:effectLst/>
              <a:uLnTx/>
              <a:uFillTx/>
              <a:latin typeface="微软雅黑" panose="020B0503020204020204" charset="-122"/>
              <a:ea typeface="微软雅黑" panose="020B0503020204020204" charset="-122"/>
            </a:endParaRPr>
          </a:p>
        </p:txBody>
      </p:sp>
    </p:spTree>
    <p:custDataLst>
      <p:tags r:id="rId1"/>
    </p:custData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 </a:t>
            </a:r>
            <a:endParaRPr lang="zh-CN" altLang="en-US" dirty="0"/>
          </a:p>
        </p:txBody>
      </p:sp>
      <p:sp>
        <p:nvSpPr>
          <p:cNvPr id="3" name="内容占位符 2"/>
          <p:cNvSpPr>
            <a:spLocks noGrp="1"/>
          </p:cNvSpPr>
          <p:nvPr>
            <p:ph idx="1"/>
          </p:nvPr>
        </p:nvSpPr>
        <p:spPr/>
        <p:txBody>
          <a:bodyPr/>
          <a:lstStyle/>
          <a:p>
            <a:pPr>
              <a:buNone/>
            </a:pPr>
            <a:r>
              <a:rPr lang="en-US" altLang="zh-CN" dirty="0" smtClean="0"/>
              <a:t> </a:t>
            </a:r>
            <a:endParaRPr lang="zh-CN" altLang="en-US" dirty="0"/>
          </a:p>
        </p:txBody>
      </p:sp>
      <p:sp>
        <p:nvSpPr>
          <p:cNvPr id="4097" name="Rectangle 1"/>
          <p:cNvSpPr>
            <a:spLocks noChangeArrowheads="1"/>
          </p:cNvSpPr>
          <p:nvPr/>
        </p:nvSpPr>
        <p:spPr bwMode="auto">
          <a:xfrm>
            <a:off x="1266825" y="3552190"/>
            <a:ext cx="9999345" cy="39878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lang="en-US" altLang="zh-CN" sz="2000" b="1" dirty="0" smtClean="0">
                <a:latin typeface="微软雅黑" panose="020B0503020204020204" charset="-122"/>
                <a:ea typeface="微软雅黑" panose="020B0503020204020204" charset="-122"/>
              </a:rPr>
              <a:t> </a:t>
            </a:r>
            <a:endParaRPr lang="en-US" altLang="zh-CN" sz="2000" dirty="0" smtClean="0">
              <a:latin typeface="微软雅黑" panose="020B0503020204020204" charset="-122"/>
              <a:ea typeface="微软雅黑" panose="020B0503020204020204" charset="-122"/>
            </a:endParaRPr>
          </a:p>
        </p:txBody>
      </p:sp>
      <p:sp>
        <p:nvSpPr>
          <p:cNvPr id="100" name="文本框 99"/>
          <p:cNvSpPr txBox="1"/>
          <p:nvPr/>
        </p:nvSpPr>
        <p:spPr>
          <a:xfrm>
            <a:off x="621665" y="1078230"/>
            <a:ext cx="10732135" cy="4799965"/>
          </a:xfrm>
          <a:prstGeom prst="rect">
            <a:avLst/>
          </a:prstGeom>
          <a:noFill/>
          <a:ln w="9525">
            <a:noFill/>
          </a:ln>
        </p:spPr>
        <p:txBody>
          <a:bodyPr wrap="square">
            <a:spAutoFit/>
          </a:bodyPr>
          <a:lstStyle/>
          <a:p>
            <a:pPr indent="0"/>
            <a:r>
              <a:rPr lang="zh-CN" altLang="en-US" sz="1800" b="1" noProof="0" dirty="0" smtClean="0">
                <a:ln>
                  <a:noFill/>
                </a:ln>
                <a:effectLst/>
                <a:uLnTx/>
                <a:uFillTx/>
                <a:latin typeface="微软雅黑" panose="020B0503020204020204" charset="-122"/>
                <a:ea typeface="微软雅黑" panose="020B0503020204020204" charset="-122"/>
              </a:rPr>
              <a:t>第五十二条</a:t>
            </a:r>
            <a:r>
              <a:rPr lang="zh-CN" altLang="en-US" sz="1800" b="0" noProof="0" dirty="0" smtClean="0">
                <a:ln>
                  <a:noFill/>
                </a:ln>
                <a:solidFill>
                  <a:srgbClr val="FF0000"/>
                </a:solidFill>
                <a:effectLst/>
                <a:uLnTx/>
                <a:uFillTx/>
                <a:latin typeface="微软雅黑" panose="020B0503020204020204" charset="-122"/>
                <a:ea typeface="微软雅黑" panose="020B0503020204020204" charset="-122"/>
              </a:rPr>
              <a:t>（原第四十九条） </a:t>
            </a:r>
            <a:r>
              <a:rPr lang="zh-CN" altLang="en-US" sz="1800" b="1" noProof="0" dirty="0" smtClean="0">
                <a:ln>
                  <a:noFill/>
                </a:ln>
                <a:gradFill>
                  <a:gsLst>
                    <a:gs pos="0">
                      <a:srgbClr val="14CD68"/>
                    </a:gs>
                    <a:gs pos="100000">
                      <a:srgbClr val="035C7D"/>
                    </a:gs>
                  </a:gsLst>
                  <a:lin scaled="0"/>
                </a:gradFill>
                <a:effectLst/>
                <a:uLnTx/>
                <a:uFillTx/>
                <a:latin typeface="微软雅黑" panose="020B0503020204020204" charset="-122"/>
                <a:ea typeface="微软雅黑" panose="020B0503020204020204" charset="-122"/>
              </a:rPr>
              <a:t>生产经营单位与从业人员订立的劳动合同，应当载明有关保障从业人员劳动安全、防止职业危害的事项，以及依法为从业人员办理工伤保险的事项。</a:t>
            </a:r>
            <a:endParaRPr lang="zh-CN" altLang="en-US" sz="1800" b="1" noProof="0" dirty="0" smtClean="0">
              <a:ln>
                <a:noFill/>
              </a:ln>
              <a:gradFill>
                <a:gsLst>
                  <a:gs pos="0">
                    <a:srgbClr val="14CD68"/>
                  </a:gs>
                  <a:gs pos="100000">
                    <a:srgbClr val="035C7D"/>
                  </a:gs>
                </a:gsLst>
                <a:lin scaled="0"/>
              </a:gradFill>
              <a:effectLst/>
              <a:uLnTx/>
              <a:uFillTx/>
              <a:latin typeface="微软雅黑" panose="020B0503020204020204" charset="-122"/>
              <a:ea typeface="微软雅黑" panose="020B0503020204020204" charset="-122"/>
            </a:endParaRPr>
          </a:p>
          <a:p>
            <a:pPr indent="0"/>
            <a:r>
              <a:rPr lang="zh-CN" altLang="en-US" sz="1800" b="1" noProof="0" dirty="0" smtClean="0">
                <a:ln>
                  <a:noFill/>
                </a:ln>
                <a:gradFill>
                  <a:gsLst>
                    <a:gs pos="0">
                      <a:srgbClr val="14CD68"/>
                    </a:gs>
                    <a:gs pos="100000">
                      <a:srgbClr val="035C7D"/>
                    </a:gs>
                  </a:gsLst>
                  <a:lin scaled="0"/>
                </a:gradFill>
                <a:effectLst/>
                <a:uLnTx/>
                <a:uFillTx/>
                <a:latin typeface="微软雅黑" panose="020B0503020204020204" charset="-122"/>
                <a:ea typeface="微软雅黑" panose="020B0503020204020204" charset="-122"/>
              </a:rPr>
              <a:t>生产经营单位不得以任何形式与从业人员订立协议，免除或者减轻其对从业人员因生产安全事故伤亡依法应承担的责任。</a:t>
            </a:r>
            <a:endParaRPr lang="zh-CN" altLang="en-US" sz="1800" b="1" noProof="0" dirty="0" smtClean="0">
              <a:ln>
                <a:noFill/>
              </a:ln>
              <a:gradFill>
                <a:gsLst>
                  <a:gs pos="0">
                    <a:srgbClr val="14CD68"/>
                  </a:gs>
                  <a:gs pos="100000">
                    <a:srgbClr val="035C7D"/>
                  </a:gs>
                </a:gsLst>
                <a:lin scaled="0"/>
              </a:gradFill>
              <a:effectLst/>
              <a:uLnTx/>
              <a:uFillTx/>
              <a:latin typeface="微软雅黑" panose="020B0503020204020204" charset="-122"/>
              <a:ea typeface="微软雅黑" panose="020B0503020204020204" charset="-122"/>
            </a:endParaRPr>
          </a:p>
          <a:p>
            <a:pPr indent="0"/>
            <a:r>
              <a:rPr lang="zh-CN" altLang="en-US" sz="1800" b="1" noProof="0" dirty="0" smtClean="0">
                <a:ln>
                  <a:noFill/>
                </a:ln>
                <a:effectLst/>
                <a:uLnTx/>
                <a:uFillTx/>
                <a:latin typeface="微软雅黑" panose="020B0503020204020204" charset="-122"/>
                <a:ea typeface="微软雅黑" panose="020B0503020204020204" charset="-122"/>
              </a:rPr>
              <a:t>第五十三条</a:t>
            </a:r>
            <a:r>
              <a:rPr lang="zh-CN" altLang="en-US" sz="1800" b="0" noProof="0" dirty="0" smtClean="0">
                <a:ln>
                  <a:noFill/>
                </a:ln>
                <a:solidFill>
                  <a:srgbClr val="FF0000"/>
                </a:solidFill>
                <a:effectLst/>
                <a:uLnTx/>
                <a:uFillTx/>
                <a:latin typeface="微软雅黑" panose="020B0503020204020204" charset="-122"/>
                <a:ea typeface="微软雅黑" panose="020B0503020204020204" charset="-122"/>
              </a:rPr>
              <a:t>（原第五十条）</a:t>
            </a:r>
            <a:r>
              <a:rPr lang="en-US" sz="1200" b="0">
                <a:latin typeface="Microsoft YaHei UI" panose="020B0503020204020204" charset="-122"/>
                <a:ea typeface="宋体" panose="02010600030101010101" pitchFamily="2" charset="-122"/>
              </a:rPr>
              <a:t> </a:t>
            </a:r>
            <a:r>
              <a:rPr lang="zh-CN" altLang="en-US" sz="1800" b="0" noProof="0" dirty="0" smtClean="0">
                <a:ln>
                  <a:noFill/>
                </a:ln>
                <a:effectLst/>
                <a:uLnTx/>
                <a:uFillTx/>
                <a:latin typeface="微软雅黑" panose="020B0503020204020204" charset="-122"/>
                <a:ea typeface="微软雅黑" panose="020B0503020204020204" charset="-122"/>
              </a:rPr>
              <a:t>生产经营单位的</a:t>
            </a:r>
            <a:r>
              <a:rPr lang="zh-CN" altLang="en-US" sz="1800" b="1" noProof="0" dirty="0" smtClean="0">
                <a:ln>
                  <a:noFill/>
                </a:ln>
                <a:gradFill>
                  <a:gsLst>
                    <a:gs pos="0">
                      <a:srgbClr val="14CD68"/>
                    </a:gs>
                    <a:gs pos="100000">
                      <a:srgbClr val="035C7D"/>
                    </a:gs>
                  </a:gsLst>
                  <a:lin scaled="0"/>
                </a:gradFill>
                <a:effectLst/>
                <a:uLnTx/>
                <a:uFillTx/>
                <a:latin typeface="微软雅黑" panose="020B0503020204020204" charset="-122"/>
                <a:ea typeface="微软雅黑" panose="020B0503020204020204" charset="-122"/>
              </a:rPr>
              <a:t>从业人员有权了解其作业场所和工作岗位存在的危险因素、防范措施及事故应急措施，有权对本单位的安全生产工作提出建议。</a:t>
            </a:r>
            <a:endParaRPr lang="zh-CN" altLang="en-US" sz="1800" b="0" noProof="0" dirty="0" smtClean="0">
              <a:ln>
                <a:noFill/>
              </a:ln>
              <a:effectLst/>
              <a:uLnTx/>
              <a:uFillTx/>
              <a:latin typeface="微软雅黑" panose="020B0503020204020204" charset="-122"/>
              <a:ea typeface="微软雅黑" panose="020B0503020204020204" charset="-122"/>
            </a:endParaRPr>
          </a:p>
          <a:p>
            <a:pPr indent="0"/>
            <a:r>
              <a:rPr lang="zh-CN" altLang="en-US" sz="1800" b="1" noProof="0" dirty="0" smtClean="0">
                <a:ln>
                  <a:noFill/>
                </a:ln>
                <a:effectLst/>
                <a:uLnTx/>
                <a:uFillTx/>
                <a:latin typeface="微软雅黑" panose="020B0503020204020204" charset="-122"/>
                <a:ea typeface="微软雅黑" panose="020B0503020204020204" charset="-122"/>
              </a:rPr>
              <a:t>第五十四条</a:t>
            </a:r>
            <a:r>
              <a:rPr lang="zh-CN" altLang="en-US" sz="1800" b="0" noProof="0" dirty="0" smtClean="0">
                <a:ln>
                  <a:noFill/>
                </a:ln>
                <a:solidFill>
                  <a:srgbClr val="FF0000"/>
                </a:solidFill>
                <a:effectLst/>
                <a:uLnTx/>
                <a:uFillTx/>
                <a:latin typeface="微软雅黑" panose="020B0503020204020204" charset="-122"/>
                <a:ea typeface="微软雅黑" panose="020B0503020204020204" charset="-122"/>
              </a:rPr>
              <a:t>（原第五十一条）</a:t>
            </a:r>
            <a:r>
              <a:rPr lang="en-US" sz="1200" b="0">
                <a:latin typeface="Microsoft YaHei UI" panose="020B0503020204020204" charset="-122"/>
                <a:ea typeface="宋体" panose="02010600030101010101" pitchFamily="2" charset="-122"/>
              </a:rPr>
              <a:t> </a:t>
            </a:r>
            <a:r>
              <a:rPr lang="zh-CN" altLang="en-US" sz="1800" b="0" noProof="0" dirty="0" smtClean="0">
                <a:ln>
                  <a:noFill/>
                </a:ln>
                <a:effectLst/>
                <a:uLnTx/>
                <a:uFillTx/>
                <a:latin typeface="微软雅黑" panose="020B0503020204020204" charset="-122"/>
                <a:ea typeface="微软雅黑" panose="020B0503020204020204" charset="-122"/>
              </a:rPr>
              <a:t>从业人员有权对本单位安全生产工作中存在的问题提出</a:t>
            </a:r>
            <a:r>
              <a:rPr lang="zh-CN" altLang="en-US" sz="1800" b="1" noProof="0" dirty="0" smtClean="0">
                <a:ln>
                  <a:noFill/>
                </a:ln>
                <a:gradFill>
                  <a:gsLst>
                    <a:gs pos="0">
                      <a:srgbClr val="14CD68"/>
                    </a:gs>
                    <a:gs pos="100000">
                      <a:srgbClr val="035C7D"/>
                    </a:gs>
                  </a:gsLst>
                  <a:lin scaled="0"/>
                </a:gradFill>
                <a:effectLst/>
                <a:uLnTx/>
                <a:uFillTx/>
                <a:latin typeface="微软雅黑" panose="020B0503020204020204" charset="-122"/>
                <a:ea typeface="微软雅黑" panose="020B0503020204020204" charset="-122"/>
              </a:rPr>
              <a:t>批评、检举、控告;有权拒绝违章指挥和强令冒险作业。</a:t>
            </a:r>
            <a:endParaRPr lang="zh-CN" altLang="en-US" sz="1800" b="0" noProof="0" dirty="0" smtClean="0">
              <a:ln>
                <a:noFill/>
              </a:ln>
              <a:effectLst/>
              <a:uLnTx/>
              <a:uFillTx/>
              <a:latin typeface="微软雅黑" panose="020B0503020204020204" charset="-122"/>
              <a:ea typeface="微软雅黑" panose="020B0503020204020204" charset="-122"/>
            </a:endParaRPr>
          </a:p>
          <a:p>
            <a:pPr indent="0"/>
            <a:r>
              <a:rPr lang="zh-CN" altLang="en-US" sz="1800" b="0" noProof="0" dirty="0" smtClean="0">
                <a:ln>
                  <a:noFill/>
                </a:ln>
                <a:effectLst/>
                <a:uLnTx/>
                <a:uFillTx/>
                <a:latin typeface="微软雅黑" panose="020B0503020204020204" charset="-122"/>
                <a:ea typeface="微软雅黑" panose="020B0503020204020204" charset="-122"/>
              </a:rPr>
              <a:t>生产经营单位不得因从业人员对本单位安全生产工作提出批评、检举、控告或者拒绝违章指挥、强令冒险作业而降低其工资、福利等待遇或者解除与其订立的劳动合同。</a:t>
            </a:r>
            <a:endParaRPr lang="zh-CN" altLang="en-US" sz="1800" b="0" noProof="0" dirty="0" smtClean="0">
              <a:ln>
                <a:noFill/>
              </a:ln>
              <a:effectLst/>
              <a:uLnTx/>
              <a:uFillTx/>
              <a:latin typeface="微软雅黑" panose="020B0503020204020204" charset="-122"/>
              <a:ea typeface="微软雅黑" panose="020B0503020204020204" charset="-122"/>
            </a:endParaRPr>
          </a:p>
          <a:p>
            <a:pPr indent="0"/>
            <a:r>
              <a:rPr lang="zh-CN" altLang="en-US" sz="1800" b="1" noProof="0" dirty="0" smtClean="0">
                <a:ln>
                  <a:noFill/>
                </a:ln>
                <a:effectLst/>
                <a:uLnTx/>
                <a:uFillTx/>
                <a:latin typeface="微软雅黑" panose="020B0503020204020204" charset="-122"/>
                <a:ea typeface="微软雅黑" panose="020B0503020204020204" charset="-122"/>
              </a:rPr>
              <a:t>第五十五条</a:t>
            </a:r>
            <a:r>
              <a:rPr lang="zh-CN" altLang="en-US" sz="1800" b="0" noProof="0" dirty="0" smtClean="0">
                <a:ln>
                  <a:noFill/>
                </a:ln>
                <a:solidFill>
                  <a:srgbClr val="FF0000"/>
                </a:solidFill>
                <a:effectLst/>
                <a:uLnTx/>
                <a:uFillTx/>
                <a:latin typeface="微软雅黑" panose="020B0503020204020204" charset="-122"/>
                <a:ea typeface="微软雅黑" panose="020B0503020204020204" charset="-122"/>
              </a:rPr>
              <a:t>（原第五十二条）</a:t>
            </a:r>
            <a:r>
              <a:rPr lang="en-US" sz="1200" b="0">
                <a:latin typeface="Microsoft YaHei UI" panose="020B0503020204020204" charset="-122"/>
                <a:ea typeface="宋体" panose="02010600030101010101" pitchFamily="2" charset="-122"/>
              </a:rPr>
              <a:t> </a:t>
            </a:r>
            <a:r>
              <a:rPr lang="zh-CN" altLang="en-US" sz="1800" b="1" noProof="0" dirty="0" smtClean="0">
                <a:ln>
                  <a:noFill/>
                </a:ln>
                <a:gradFill>
                  <a:gsLst>
                    <a:gs pos="0">
                      <a:srgbClr val="14CD68"/>
                    </a:gs>
                    <a:gs pos="100000">
                      <a:srgbClr val="035C7D"/>
                    </a:gs>
                  </a:gsLst>
                  <a:lin scaled="0"/>
                </a:gradFill>
                <a:effectLst/>
                <a:uLnTx/>
                <a:uFillTx/>
                <a:latin typeface="微软雅黑" panose="020B0503020204020204" charset="-122"/>
                <a:ea typeface="微软雅黑" panose="020B0503020204020204" charset="-122"/>
              </a:rPr>
              <a:t>从业人员发现直接危及人身安全的紧急情况时，有权停止作业或者在采取可能的应急措施后撤离作业场所。</a:t>
            </a:r>
            <a:endParaRPr lang="zh-CN" altLang="en-US" sz="1800" b="1" noProof="0" dirty="0" smtClean="0">
              <a:ln>
                <a:noFill/>
              </a:ln>
              <a:gradFill>
                <a:gsLst>
                  <a:gs pos="0">
                    <a:srgbClr val="14CD68"/>
                  </a:gs>
                  <a:gs pos="100000">
                    <a:srgbClr val="035C7D"/>
                  </a:gs>
                </a:gsLst>
                <a:lin scaled="0"/>
              </a:gradFill>
              <a:effectLst/>
              <a:uLnTx/>
              <a:uFillTx/>
              <a:latin typeface="微软雅黑" panose="020B0503020204020204" charset="-122"/>
              <a:ea typeface="微软雅黑" panose="020B0503020204020204" charset="-122"/>
            </a:endParaRPr>
          </a:p>
          <a:p>
            <a:pPr indent="0"/>
            <a:r>
              <a:rPr lang="zh-CN" altLang="en-US" sz="1800" b="0" noProof="0" dirty="0" smtClean="0">
                <a:ln>
                  <a:noFill/>
                </a:ln>
                <a:effectLst/>
                <a:uLnTx/>
                <a:uFillTx/>
                <a:latin typeface="微软雅黑" panose="020B0503020204020204" charset="-122"/>
                <a:ea typeface="微软雅黑" panose="020B0503020204020204" charset="-122"/>
              </a:rPr>
              <a:t>生产经营单位不得因从业人员在前款紧急情况下停止作业或者采取紧急撤离措施而降低其工资、福利等待遇或者解除与其订立的劳动合同。</a:t>
            </a:r>
            <a:endParaRPr lang="zh-CN" altLang="en-US" sz="1800" b="0" noProof="0" dirty="0" smtClean="0">
              <a:ln>
                <a:noFill/>
              </a:ln>
              <a:effectLst/>
              <a:uLnTx/>
              <a:uFillTx/>
              <a:latin typeface="微软雅黑" panose="020B0503020204020204" charset="-122"/>
              <a:ea typeface="微软雅黑" panose="020B0503020204020204" charset="-122"/>
            </a:endParaRPr>
          </a:p>
          <a:p>
            <a:pPr indent="0"/>
            <a:r>
              <a:rPr lang="zh-CN" altLang="en-US" sz="1800" b="1" noProof="0" dirty="0" smtClean="0">
                <a:ln>
                  <a:noFill/>
                </a:ln>
                <a:effectLst/>
                <a:uLnTx/>
                <a:uFillTx/>
                <a:latin typeface="微软雅黑" panose="020B0503020204020204" charset="-122"/>
                <a:ea typeface="微软雅黑" panose="020B0503020204020204" charset="-122"/>
              </a:rPr>
              <a:t>第五十六条</a:t>
            </a:r>
            <a:r>
              <a:rPr lang="zh-CN" altLang="en-US" sz="1800" b="0" noProof="0" dirty="0" smtClean="0">
                <a:ln>
                  <a:noFill/>
                </a:ln>
                <a:solidFill>
                  <a:srgbClr val="FF0000"/>
                </a:solidFill>
                <a:effectLst/>
                <a:uLnTx/>
                <a:uFillTx/>
                <a:latin typeface="微软雅黑" panose="020B0503020204020204" charset="-122"/>
                <a:ea typeface="微软雅黑" panose="020B0503020204020204" charset="-122"/>
              </a:rPr>
              <a:t>（原第五十三条） 生产经营单位发生生产安全事故后，应当及时采取措施救治有关人员。</a:t>
            </a:r>
            <a:endParaRPr lang="zh-CN" sz="1200" b="0">
              <a:ea typeface="宋体" panose="02010600030101010101" pitchFamily="2" charset="-122"/>
            </a:endParaRPr>
          </a:p>
          <a:p>
            <a:pPr indent="0"/>
            <a:r>
              <a:rPr lang="zh-CN" altLang="en-US" sz="1800" b="0" noProof="0" dirty="0" smtClean="0">
                <a:ln>
                  <a:noFill/>
                </a:ln>
                <a:effectLst/>
                <a:uLnTx/>
                <a:uFillTx/>
                <a:latin typeface="微软雅黑" panose="020B0503020204020204" charset="-122"/>
                <a:ea typeface="微软雅黑" panose="020B0503020204020204" charset="-122"/>
              </a:rPr>
              <a:t>因生产安全事故受到损害的从业人员，除依法享有工伤保险外，依照有关民事法律尚有</a:t>
            </a:r>
            <a:r>
              <a:rPr lang="zh-CN" altLang="en-US" sz="1800" b="1" noProof="0" dirty="0" smtClean="0">
                <a:ln>
                  <a:noFill/>
                </a:ln>
                <a:gradFill>
                  <a:gsLst>
                    <a:gs pos="0">
                      <a:srgbClr val="14CD68"/>
                    </a:gs>
                    <a:gs pos="100000">
                      <a:srgbClr val="035C7D"/>
                    </a:gs>
                  </a:gsLst>
                  <a:lin scaled="0"/>
                </a:gradFill>
                <a:effectLst/>
                <a:uLnTx/>
                <a:uFillTx/>
                <a:latin typeface="微软雅黑" panose="020B0503020204020204" charset="-122"/>
                <a:ea typeface="微软雅黑" panose="020B0503020204020204" charset="-122"/>
              </a:rPr>
              <a:t>获得赔偿权利的，有权提出赔偿要求。</a:t>
            </a:r>
            <a:endParaRPr lang="zh-CN" altLang="en-US" b="1" noProof="0" dirty="0" smtClean="0">
              <a:ln>
                <a:noFill/>
              </a:ln>
              <a:gradFill>
                <a:gsLst>
                  <a:gs pos="0">
                    <a:srgbClr val="14CD68"/>
                  </a:gs>
                  <a:gs pos="100000">
                    <a:srgbClr val="035C7D"/>
                  </a:gs>
                </a:gsLst>
                <a:lin scaled="0"/>
              </a:gradFill>
              <a:effectLst/>
              <a:uLnTx/>
              <a:uFillTx/>
              <a:latin typeface="微软雅黑" panose="020B0503020204020204" charset="-122"/>
              <a:ea typeface="微软雅黑" panose="020B0503020204020204" charset="-122"/>
            </a:endParaRPr>
          </a:p>
        </p:txBody>
      </p:sp>
    </p:spTree>
    <p:custDataLst>
      <p:tags r:id="rId1"/>
    </p:custData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 </a:t>
            </a:r>
            <a:endParaRPr lang="zh-CN" altLang="en-US" dirty="0"/>
          </a:p>
        </p:txBody>
      </p:sp>
      <p:sp>
        <p:nvSpPr>
          <p:cNvPr id="3" name="内容占位符 2"/>
          <p:cNvSpPr>
            <a:spLocks noGrp="1"/>
          </p:cNvSpPr>
          <p:nvPr>
            <p:ph idx="1"/>
          </p:nvPr>
        </p:nvSpPr>
        <p:spPr>
          <a:xfrm>
            <a:off x="0" y="0"/>
            <a:ext cx="12192000" cy="1064525"/>
          </a:xfrm>
          <a:solidFill>
            <a:srgbClr val="0070C0"/>
          </a:solidFill>
        </p:spPr>
        <p:txBody>
          <a:bodyPr>
            <a:normAutofit fontScale="95000"/>
          </a:bodyPr>
          <a:lstStyle/>
          <a:p>
            <a:pPr>
              <a:buNone/>
            </a:pPr>
            <a:r>
              <a:rPr lang="en-US" altLang="zh-CN" sz="2800" b="1" dirty="0">
                <a:solidFill>
                  <a:schemeClr val="bg1"/>
                </a:solidFill>
                <a:latin typeface="微软雅黑" panose="020B0503020204020204" charset="-122"/>
                <a:ea typeface="微软雅黑" panose="020B0503020204020204" charset="-122"/>
                <a:sym typeface="黑体" panose="02010609060101010101" pitchFamily="49" charset="-122"/>
              </a:rPr>
              <a:t>                                </a:t>
            </a:r>
            <a:endParaRPr lang="en-US" altLang="zh-CN" sz="2800" b="1" dirty="0" smtClean="0">
              <a:solidFill>
                <a:schemeClr val="bg1"/>
              </a:solidFill>
              <a:latin typeface="微软雅黑" panose="020B0503020204020204" charset="-122"/>
              <a:ea typeface="微软雅黑" panose="020B0503020204020204" charset="-122"/>
              <a:sym typeface="黑体" panose="02010609060101010101" pitchFamily="49" charset="-122"/>
            </a:endParaRPr>
          </a:p>
          <a:p>
            <a:pPr>
              <a:buNone/>
            </a:pPr>
            <a:r>
              <a:rPr lang="en-US" altLang="zh-CN" b="1" dirty="0">
                <a:solidFill>
                  <a:schemeClr val="bg1"/>
                </a:solidFill>
                <a:latin typeface="微软雅黑" panose="020B0503020204020204" charset="-122"/>
                <a:ea typeface="微软雅黑" panose="020B0503020204020204" charset="-122"/>
                <a:sym typeface="黑体" panose="02010609060101010101" pitchFamily="49" charset="-122"/>
              </a:rPr>
              <a:t> </a:t>
            </a:r>
            <a:r>
              <a:rPr lang="en-US" altLang="zh-CN" b="1" dirty="0" smtClean="0">
                <a:solidFill>
                  <a:schemeClr val="bg1"/>
                </a:solidFill>
                <a:latin typeface="微软雅黑" panose="020B0503020204020204" charset="-122"/>
                <a:ea typeface="微软雅黑" panose="020B0503020204020204" charset="-122"/>
                <a:sym typeface="黑体" panose="02010609060101010101" pitchFamily="49" charset="-122"/>
              </a:rPr>
              <a:t>                            </a:t>
            </a:r>
            <a:r>
              <a:rPr lang="en-US" altLang="zh-CN" sz="2800" b="1" dirty="0" smtClean="0">
                <a:solidFill>
                  <a:schemeClr val="bg1"/>
                </a:solidFill>
                <a:latin typeface="微软雅黑" panose="020B0503020204020204" charset="-122"/>
                <a:ea typeface="微软雅黑" panose="020B0503020204020204" charset="-122"/>
                <a:sym typeface="黑体" panose="02010609060101010101" pitchFamily="49" charset="-122"/>
              </a:rPr>
              <a:t>《</a:t>
            </a:r>
            <a:r>
              <a:rPr lang="zh-CN" altLang="en-US" sz="2800" b="1" dirty="0">
                <a:solidFill>
                  <a:schemeClr val="bg1"/>
                </a:solidFill>
                <a:latin typeface="微软雅黑" panose="020B0503020204020204" charset="-122"/>
                <a:ea typeface="微软雅黑" panose="020B0503020204020204" charset="-122"/>
                <a:sym typeface="黑体" panose="02010609060101010101" pitchFamily="49" charset="-122"/>
              </a:rPr>
              <a:t>安全生产法</a:t>
            </a:r>
            <a:r>
              <a:rPr lang="en-US" altLang="zh-CN" sz="2800" b="1" dirty="0">
                <a:solidFill>
                  <a:schemeClr val="bg1"/>
                </a:solidFill>
                <a:latin typeface="微软雅黑" panose="020B0503020204020204" charset="-122"/>
                <a:ea typeface="微软雅黑" panose="020B0503020204020204" charset="-122"/>
                <a:sym typeface="黑体" panose="02010609060101010101" pitchFamily="49" charset="-122"/>
              </a:rPr>
              <a:t>》</a:t>
            </a:r>
            <a:r>
              <a:rPr lang="zh-CN" altLang="en-US" sz="2800" b="1" dirty="0">
                <a:solidFill>
                  <a:schemeClr val="bg1"/>
                </a:solidFill>
                <a:latin typeface="微软雅黑" panose="020B0503020204020204" charset="-122"/>
                <a:ea typeface="微软雅黑" panose="020B0503020204020204" charset="-122"/>
                <a:sym typeface="黑体" panose="02010609060101010101" pitchFamily="49" charset="-122"/>
              </a:rPr>
              <a:t>从业人员安全八大权利</a:t>
            </a:r>
            <a:endParaRPr lang="zh-CN" altLang="en-US" sz="2800" b="1" dirty="0">
              <a:solidFill>
                <a:schemeClr val="bg1"/>
              </a:solidFill>
              <a:latin typeface="微软雅黑" panose="020B0503020204020204" charset="-122"/>
              <a:ea typeface="微软雅黑" panose="020B0503020204020204" charset="-122"/>
              <a:sym typeface="黑体" panose="02010609060101010101" pitchFamily="49" charset="-122"/>
            </a:endParaRPr>
          </a:p>
        </p:txBody>
      </p:sp>
      <p:sp>
        <p:nvSpPr>
          <p:cNvPr id="4" name="矩形 3"/>
          <p:cNvSpPr/>
          <p:nvPr/>
        </p:nvSpPr>
        <p:spPr>
          <a:xfrm>
            <a:off x="1231265" y="1772285"/>
            <a:ext cx="8167370" cy="1198880"/>
          </a:xfrm>
          <a:prstGeom prst="rect">
            <a:avLst/>
          </a:prstGeom>
          <a:solidFill>
            <a:schemeClr val="bg1"/>
          </a:solidFill>
          <a:ln w="19050">
            <a:solidFill>
              <a:schemeClr val="bg1"/>
            </a:solidFill>
          </a:ln>
        </p:spPr>
        <p:txBody>
          <a:bodyPr wrap="square">
            <a:spAutoFit/>
          </a:bodyPr>
          <a:lstStyle/>
          <a:p>
            <a:pPr>
              <a:lnSpc>
                <a:spcPct val="90000"/>
              </a:lnSpc>
              <a:defRPr/>
            </a:pPr>
            <a:r>
              <a:rPr lang="en-US" altLang="zh-CN" sz="2000" b="1" dirty="0" smtClean="0">
                <a:gradFill>
                  <a:gsLst>
                    <a:gs pos="0">
                      <a:srgbClr val="14CD68"/>
                    </a:gs>
                    <a:gs pos="100000">
                      <a:srgbClr val="035C7D"/>
                    </a:gs>
                  </a:gsLst>
                  <a:lin scaled="0"/>
                </a:gradFill>
                <a:latin typeface="微软雅黑" panose="020B0503020204020204" charset="-122"/>
                <a:ea typeface="微软雅黑" panose="020B0503020204020204" charset="-122"/>
                <a:sym typeface="方正细圆简体"/>
              </a:rPr>
              <a:t>1</a:t>
            </a:r>
            <a:r>
              <a:rPr lang="zh-CN" altLang="en-US" sz="2000" b="1" dirty="0">
                <a:gradFill>
                  <a:gsLst>
                    <a:gs pos="0">
                      <a:srgbClr val="14CD68"/>
                    </a:gs>
                    <a:gs pos="100000">
                      <a:srgbClr val="035C7D"/>
                    </a:gs>
                  </a:gsLst>
                  <a:lin scaled="0"/>
                </a:gradFill>
                <a:latin typeface="微软雅黑" panose="020B0503020204020204" charset="-122"/>
                <a:ea typeface="微软雅黑" panose="020B0503020204020204" charset="-122"/>
                <a:sym typeface="方正细圆简体"/>
              </a:rPr>
              <a:t>、知情权                   </a:t>
            </a:r>
            <a:r>
              <a:rPr lang="zh-CN" altLang="en-US" sz="2000" b="1" dirty="0" smtClean="0">
                <a:gradFill>
                  <a:gsLst>
                    <a:gs pos="0">
                      <a:srgbClr val="14CD68"/>
                    </a:gs>
                    <a:gs pos="100000">
                      <a:srgbClr val="035C7D"/>
                    </a:gs>
                  </a:gsLst>
                  <a:lin scaled="0"/>
                </a:gradFill>
                <a:latin typeface="微软雅黑" panose="020B0503020204020204" charset="-122"/>
                <a:ea typeface="微软雅黑" panose="020B0503020204020204" charset="-122"/>
                <a:sym typeface="方正细圆简体"/>
              </a:rPr>
              <a:t>           </a:t>
            </a:r>
            <a:r>
              <a:rPr lang="en-US" altLang="zh-CN" sz="2000" b="1" dirty="0" smtClean="0">
                <a:gradFill>
                  <a:gsLst>
                    <a:gs pos="0">
                      <a:srgbClr val="14CD68"/>
                    </a:gs>
                    <a:gs pos="100000">
                      <a:srgbClr val="035C7D"/>
                    </a:gs>
                  </a:gsLst>
                  <a:lin scaled="0"/>
                </a:gradFill>
                <a:latin typeface="微软雅黑" panose="020B0503020204020204" charset="-122"/>
                <a:ea typeface="微软雅黑" panose="020B0503020204020204" charset="-122"/>
                <a:sym typeface="方正细圆简体"/>
              </a:rPr>
              <a:t>2</a:t>
            </a:r>
            <a:r>
              <a:rPr lang="zh-CN" altLang="en-US" sz="2000" b="1" dirty="0">
                <a:gradFill>
                  <a:gsLst>
                    <a:gs pos="0">
                      <a:srgbClr val="14CD68"/>
                    </a:gs>
                    <a:gs pos="100000">
                      <a:srgbClr val="035C7D"/>
                    </a:gs>
                  </a:gsLst>
                  <a:lin scaled="0"/>
                </a:gradFill>
                <a:latin typeface="微软雅黑" panose="020B0503020204020204" charset="-122"/>
                <a:ea typeface="微软雅黑" panose="020B0503020204020204" charset="-122"/>
                <a:sym typeface="方正细圆简体"/>
              </a:rPr>
              <a:t>、建议权</a:t>
            </a:r>
            <a:endParaRPr lang="zh-CN" altLang="en-US" sz="2000" b="1" dirty="0">
              <a:gradFill>
                <a:gsLst>
                  <a:gs pos="0">
                    <a:srgbClr val="14CD68"/>
                  </a:gs>
                  <a:gs pos="100000">
                    <a:srgbClr val="035C7D"/>
                  </a:gs>
                </a:gsLst>
                <a:lin scaled="0"/>
              </a:gradFill>
              <a:latin typeface="微软雅黑" panose="020B0503020204020204" charset="-122"/>
              <a:ea typeface="微软雅黑" panose="020B0503020204020204" charset="-122"/>
              <a:sym typeface="方正细圆简体"/>
            </a:endParaRPr>
          </a:p>
          <a:p>
            <a:pPr>
              <a:lnSpc>
                <a:spcPct val="90000"/>
              </a:lnSpc>
              <a:defRPr/>
            </a:pPr>
            <a:r>
              <a:rPr lang="en-US" altLang="zh-CN" sz="2000" b="1" dirty="0" smtClean="0">
                <a:gradFill>
                  <a:gsLst>
                    <a:gs pos="0">
                      <a:srgbClr val="14CD68"/>
                    </a:gs>
                    <a:gs pos="100000">
                      <a:srgbClr val="035C7D"/>
                    </a:gs>
                  </a:gsLst>
                  <a:lin scaled="0"/>
                </a:gradFill>
                <a:latin typeface="微软雅黑" panose="020B0503020204020204" charset="-122"/>
                <a:ea typeface="微软雅黑" panose="020B0503020204020204" charset="-122"/>
                <a:sym typeface="方正细圆简体"/>
              </a:rPr>
              <a:t>3</a:t>
            </a:r>
            <a:r>
              <a:rPr lang="zh-CN" altLang="en-US" sz="2000" b="1" dirty="0">
                <a:gradFill>
                  <a:gsLst>
                    <a:gs pos="0">
                      <a:srgbClr val="14CD68"/>
                    </a:gs>
                    <a:gs pos="100000">
                      <a:srgbClr val="035C7D"/>
                    </a:gs>
                  </a:gsLst>
                  <a:lin scaled="0"/>
                </a:gradFill>
                <a:latin typeface="微软雅黑" panose="020B0503020204020204" charset="-122"/>
                <a:ea typeface="微软雅黑" panose="020B0503020204020204" charset="-122"/>
                <a:sym typeface="方正细圆简体"/>
              </a:rPr>
              <a:t>、批评、控告、举报权       </a:t>
            </a:r>
            <a:r>
              <a:rPr lang="zh-CN" altLang="en-US" sz="2000" b="1" dirty="0" smtClean="0">
                <a:gradFill>
                  <a:gsLst>
                    <a:gs pos="0">
                      <a:srgbClr val="14CD68"/>
                    </a:gs>
                    <a:gs pos="100000">
                      <a:srgbClr val="035C7D"/>
                    </a:gs>
                  </a:gsLst>
                  <a:lin scaled="0"/>
                </a:gradFill>
                <a:latin typeface="微软雅黑" panose="020B0503020204020204" charset="-122"/>
                <a:ea typeface="微软雅黑" panose="020B0503020204020204" charset="-122"/>
                <a:sym typeface="方正细圆简体"/>
              </a:rPr>
              <a:t>   </a:t>
            </a:r>
            <a:r>
              <a:rPr lang="en-US" altLang="zh-CN" sz="2000" b="1" dirty="0" smtClean="0">
                <a:gradFill>
                  <a:gsLst>
                    <a:gs pos="0">
                      <a:srgbClr val="14CD68"/>
                    </a:gs>
                    <a:gs pos="100000">
                      <a:srgbClr val="035C7D"/>
                    </a:gs>
                  </a:gsLst>
                  <a:lin scaled="0"/>
                </a:gradFill>
                <a:latin typeface="微软雅黑" panose="020B0503020204020204" charset="-122"/>
                <a:ea typeface="微软雅黑" panose="020B0503020204020204" charset="-122"/>
                <a:sym typeface="方正细圆简体"/>
              </a:rPr>
              <a:t>4</a:t>
            </a:r>
            <a:r>
              <a:rPr lang="zh-CN" altLang="en-US" sz="2000" b="1" dirty="0">
                <a:gradFill>
                  <a:gsLst>
                    <a:gs pos="0">
                      <a:srgbClr val="14CD68"/>
                    </a:gs>
                    <a:gs pos="100000">
                      <a:srgbClr val="035C7D"/>
                    </a:gs>
                  </a:gsLst>
                  <a:lin scaled="0"/>
                </a:gradFill>
                <a:latin typeface="微软雅黑" panose="020B0503020204020204" charset="-122"/>
                <a:ea typeface="微软雅黑" panose="020B0503020204020204" charset="-122"/>
                <a:sym typeface="方正细圆简体"/>
              </a:rPr>
              <a:t>、拒绝权</a:t>
            </a:r>
            <a:endParaRPr lang="zh-CN" altLang="en-US" sz="2000" b="1" dirty="0">
              <a:gradFill>
                <a:gsLst>
                  <a:gs pos="0">
                    <a:srgbClr val="14CD68"/>
                  </a:gs>
                  <a:gs pos="100000">
                    <a:srgbClr val="035C7D"/>
                  </a:gs>
                </a:gsLst>
                <a:lin scaled="0"/>
              </a:gradFill>
              <a:latin typeface="微软雅黑" panose="020B0503020204020204" charset="-122"/>
              <a:ea typeface="微软雅黑" panose="020B0503020204020204" charset="-122"/>
              <a:sym typeface="方正细圆简体"/>
            </a:endParaRPr>
          </a:p>
          <a:p>
            <a:pPr>
              <a:lnSpc>
                <a:spcPct val="90000"/>
              </a:lnSpc>
              <a:defRPr/>
            </a:pPr>
            <a:r>
              <a:rPr lang="en-US" altLang="zh-CN" sz="2000" b="1" dirty="0" smtClean="0">
                <a:gradFill>
                  <a:gsLst>
                    <a:gs pos="0">
                      <a:srgbClr val="14CD68"/>
                    </a:gs>
                    <a:gs pos="100000">
                      <a:srgbClr val="035C7D"/>
                    </a:gs>
                  </a:gsLst>
                  <a:lin scaled="0"/>
                </a:gradFill>
                <a:latin typeface="微软雅黑" panose="020B0503020204020204" charset="-122"/>
                <a:ea typeface="微软雅黑" panose="020B0503020204020204" charset="-122"/>
                <a:sym typeface="方正细圆简体"/>
              </a:rPr>
              <a:t>5</a:t>
            </a:r>
            <a:r>
              <a:rPr lang="zh-CN" altLang="en-US" sz="2000" b="1" dirty="0">
                <a:gradFill>
                  <a:gsLst>
                    <a:gs pos="0">
                      <a:srgbClr val="14CD68"/>
                    </a:gs>
                    <a:gs pos="100000">
                      <a:srgbClr val="035C7D"/>
                    </a:gs>
                  </a:gsLst>
                  <a:lin scaled="0"/>
                </a:gradFill>
                <a:latin typeface="微软雅黑" panose="020B0503020204020204" charset="-122"/>
                <a:ea typeface="微软雅黑" panose="020B0503020204020204" charset="-122"/>
                <a:sym typeface="方正细圆简体"/>
              </a:rPr>
              <a:t>、紧急避险权              </a:t>
            </a:r>
            <a:r>
              <a:rPr lang="zh-CN" altLang="en-US" sz="2000" b="1" dirty="0" smtClean="0">
                <a:gradFill>
                  <a:gsLst>
                    <a:gs pos="0">
                      <a:srgbClr val="14CD68"/>
                    </a:gs>
                    <a:gs pos="100000">
                      <a:srgbClr val="035C7D"/>
                    </a:gs>
                  </a:gsLst>
                  <a:lin scaled="0"/>
                </a:gradFill>
                <a:latin typeface="微软雅黑" panose="020B0503020204020204" charset="-122"/>
                <a:ea typeface="微软雅黑" panose="020B0503020204020204" charset="-122"/>
                <a:sym typeface="方正细圆简体"/>
              </a:rPr>
              <a:t>         </a:t>
            </a:r>
            <a:r>
              <a:rPr lang="en-US" altLang="zh-CN" sz="2000" b="1" dirty="0" smtClean="0">
                <a:gradFill>
                  <a:gsLst>
                    <a:gs pos="0">
                      <a:srgbClr val="14CD68"/>
                    </a:gs>
                    <a:gs pos="100000">
                      <a:srgbClr val="035C7D"/>
                    </a:gs>
                  </a:gsLst>
                  <a:lin scaled="0"/>
                </a:gradFill>
                <a:latin typeface="微软雅黑" panose="020B0503020204020204" charset="-122"/>
                <a:ea typeface="微软雅黑" panose="020B0503020204020204" charset="-122"/>
                <a:sym typeface="方正细圆简体"/>
              </a:rPr>
              <a:t>6</a:t>
            </a:r>
            <a:r>
              <a:rPr lang="zh-CN" altLang="en-US" sz="2000" b="1" dirty="0">
                <a:gradFill>
                  <a:gsLst>
                    <a:gs pos="0">
                      <a:srgbClr val="14CD68"/>
                    </a:gs>
                    <a:gs pos="100000">
                      <a:srgbClr val="035C7D"/>
                    </a:gs>
                  </a:gsLst>
                  <a:lin scaled="0"/>
                </a:gradFill>
                <a:latin typeface="微软雅黑" panose="020B0503020204020204" charset="-122"/>
                <a:ea typeface="微软雅黑" panose="020B0503020204020204" charset="-122"/>
                <a:sym typeface="方正细圆简体"/>
              </a:rPr>
              <a:t>、赔偿权</a:t>
            </a:r>
            <a:endParaRPr lang="zh-CN" altLang="en-US" sz="2000" b="1" dirty="0">
              <a:gradFill>
                <a:gsLst>
                  <a:gs pos="0">
                    <a:srgbClr val="14CD68"/>
                  </a:gs>
                  <a:gs pos="100000">
                    <a:srgbClr val="035C7D"/>
                  </a:gs>
                </a:gsLst>
                <a:lin scaled="0"/>
              </a:gradFill>
              <a:latin typeface="微软雅黑" panose="020B0503020204020204" charset="-122"/>
              <a:ea typeface="微软雅黑" panose="020B0503020204020204" charset="-122"/>
              <a:sym typeface="方正细圆简体"/>
            </a:endParaRPr>
          </a:p>
          <a:p>
            <a:pPr>
              <a:lnSpc>
                <a:spcPct val="90000"/>
              </a:lnSpc>
              <a:defRPr/>
            </a:pPr>
            <a:r>
              <a:rPr lang="en-US" altLang="zh-CN" sz="2000" b="1" dirty="0" smtClean="0">
                <a:gradFill>
                  <a:gsLst>
                    <a:gs pos="0">
                      <a:srgbClr val="14CD68"/>
                    </a:gs>
                    <a:gs pos="100000">
                      <a:srgbClr val="035C7D"/>
                    </a:gs>
                  </a:gsLst>
                  <a:lin scaled="0"/>
                </a:gradFill>
                <a:latin typeface="微软雅黑" panose="020B0503020204020204" charset="-122"/>
                <a:ea typeface="微软雅黑" panose="020B0503020204020204" charset="-122"/>
                <a:sym typeface="方正细圆简体"/>
              </a:rPr>
              <a:t>7</a:t>
            </a:r>
            <a:r>
              <a:rPr lang="zh-CN" altLang="en-US" sz="2000" b="1" dirty="0">
                <a:gradFill>
                  <a:gsLst>
                    <a:gs pos="0">
                      <a:srgbClr val="14CD68"/>
                    </a:gs>
                    <a:gs pos="100000">
                      <a:srgbClr val="035C7D"/>
                    </a:gs>
                  </a:gsLst>
                  <a:lin scaled="0"/>
                </a:gradFill>
                <a:latin typeface="微软雅黑" panose="020B0503020204020204" charset="-122"/>
                <a:ea typeface="微软雅黑" panose="020B0503020204020204" charset="-122"/>
                <a:sym typeface="方正细圆简体"/>
              </a:rPr>
              <a:t>、使用劳防权               </a:t>
            </a:r>
            <a:r>
              <a:rPr lang="zh-CN" altLang="en-US" sz="2000" b="1" dirty="0" smtClean="0">
                <a:gradFill>
                  <a:gsLst>
                    <a:gs pos="0">
                      <a:srgbClr val="14CD68"/>
                    </a:gs>
                    <a:gs pos="100000">
                      <a:srgbClr val="035C7D"/>
                    </a:gs>
                  </a:gsLst>
                  <a:lin scaled="0"/>
                </a:gradFill>
                <a:latin typeface="微软雅黑" panose="020B0503020204020204" charset="-122"/>
                <a:ea typeface="微软雅黑" panose="020B0503020204020204" charset="-122"/>
                <a:sym typeface="方正细圆简体"/>
              </a:rPr>
              <a:t>        </a:t>
            </a:r>
            <a:r>
              <a:rPr lang="en-US" altLang="zh-CN" sz="2000" b="1" dirty="0" smtClean="0">
                <a:gradFill>
                  <a:gsLst>
                    <a:gs pos="0">
                      <a:srgbClr val="14CD68"/>
                    </a:gs>
                    <a:gs pos="100000">
                      <a:srgbClr val="035C7D"/>
                    </a:gs>
                  </a:gsLst>
                  <a:lin scaled="0"/>
                </a:gradFill>
                <a:latin typeface="微软雅黑" panose="020B0503020204020204" charset="-122"/>
                <a:ea typeface="微软雅黑" panose="020B0503020204020204" charset="-122"/>
                <a:sym typeface="方正细圆简体"/>
              </a:rPr>
              <a:t>8</a:t>
            </a:r>
            <a:r>
              <a:rPr lang="zh-CN" altLang="en-US" sz="2000" b="1" dirty="0">
                <a:gradFill>
                  <a:gsLst>
                    <a:gs pos="0">
                      <a:srgbClr val="14CD68"/>
                    </a:gs>
                    <a:gs pos="100000">
                      <a:srgbClr val="035C7D"/>
                    </a:gs>
                  </a:gsLst>
                  <a:lin scaled="0"/>
                </a:gradFill>
                <a:latin typeface="微软雅黑" panose="020B0503020204020204" charset="-122"/>
                <a:ea typeface="微软雅黑" panose="020B0503020204020204" charset="-122"/>
                <a:sym typeface="方正细圆简体"/>
              </a:rPr>
              <a:t>、教育培训权</a:t>
            </a:r>
            <a:endParaRPr lang="zh-CN" altLang="en-US" sz="2000" b="1" dirty="0">
              <a:gradFill>
                <a:gsLst>
                  <a:gs pos="0">
                    <a:srgbClr val="14CD68"/>
                  </a:gs>
                  <a:gs pos="100000">
                    <a:srgbClr val="035C7D"/>
                  </a:gs>
                </a:gsLst>
                <a:lin scaled="0"/>
              </a:gradFill>
              <a:latin typeface="微软雅黑" panose="020B0503020204020204" charset="-122"/>
              <a:ea typeface="微软雅黑" panose="020B0503020204020204" charset="-122"/>
              <a:sym typeface="方正细圆简体"/>
            </a:endParaRPr>
          </a:p>
        </p:txBody>
      </p:sp>
      <p:pic>
        <p:nvPicPr>
          <p:cNvPr id="5" name="图片 4" descr="12"/>
          <p:cNvPicPr/>
          <p:nvPr/>
        </p:nvPicPr>
        <p:blipFill>
          <a:blip r:embed="rId1" cstate="print"/>
          <a:srcRect l="60596"/>
          <a:stretch>
            <a:fillRect/>
          </a:stretch>
        </p:blipFill>
        <p:spPr bwMode="auto">
          <a:xfrm>
            <a:off x="968375" y="3723640"/>
            <a:ext cx="2967355" cy="2414270"/>
          </a:xfrm>
          <a:prstGeom prst="rect">
            <a:avLst/>
          </a:prstGeom>
          <a:noFill/>
          <a:ln w="12700">
            <a:solidFill>
              <a:schemeClr val="accent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图片 5" descr="13"/>
          <p:cNvPicPr/>
          <p:nvPr/>
        </p:nvPicPr>
        <p:blipFill>
          <a:blip r:embed="rId2" cstate="print"/>
          <a:srcRect l="56190"/>
          <a:stretch>
            <a:fillRect/>
          </a:stretch>
        </p:blipFill>
        <p:spPr bwMode="auto">
          <a:xfrm>
            <a:off x="4223133" y="3723701"/>
            <a:ext cx="1905917" cy="2414340"/>
          </a:xfrm>
          <a:prstGeom prst="rect">
            <a:avLst/>
          </a:prstGeom>
          <a:noFill/>
          <a:ln w="12700">
            <a:solidFill>
              <a:schemeClr val="accent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图片 6" descr="14"/>
          <p:cNvPicPr/>
          <p:nvPr/>
        </p:nvPicPr>
        <p:blipFill>
          <a:blip r:embed="rId3" cstate="print"/>
          <a:srcRect r="49709"/>
          <a:stretch>
            <a:fillRect/>
          </a:stretch>
        </p:blipFill>
        <p:spPr bwMode="auto">
          <a:xfrm>
            <a:off x="6285186" y="3723701"/>
            <a:ext cx="1944414" cy="2414340"/>
          </a:xfrm>
          <a:prstGeom prst="rect">
            <a:avLst/>
          </a:prstGeom>
          <a:noFill/>
          <a:ln w="9525">
            <a:solidFill>
              <a:schemeClr val="accent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图片 7" descr="15"/>
          <p:cNvPicPr/>
          <p:nvPr/>
        </p:nvPicPr>
        <p:blipFill>
          <a:blip r:embed="rId4" cstate="print"/>
          <a:srcRect r="54821"/>
          <a:stretch>
            <a:fillRect/>
          </a:stretch>
        </p:blipFill>
        <p:spPr bwMode="auto">
          <a:xfrm>
            <a:off x="8387080" y="3723640"/>
            <a:ext cx="2651125" cy="2414270"/>
          </a:xfrm>
          <a:prstGeom prst="rect">
            <a:avLst/>
          </a:prstGeom>
          <a:noFill/>
          <a:ln w="9525">
            <a:solidFill>
              <a:schemeClr val="accent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图片 8" descr="20050819133442581"/>
          <p:cNvPicPr/>
          <p:nvPr/>
        </p:nvPicPr>
        <p:blipFill>
          <a:blip r:embed="rId5" cstate="print"/>
          <a:srcRect/>
          <a:stretch>
            <a:fillRect/>
          </a:stretch>
        </p:blipFill>
        <p:spPr bwMode="auto">
          <a:xfrm>
            <a:off x="7519670" y="1294765"/>
            <a:ext cx="3444240" cy="2009140"/>
          </a:xfrm>
          <a:prstGeom prst="rect">
            <a:avLst/>
          </a:prstGeom>
          <a:noFill/>
          <a:ln w="12700">
            <a:solidFill>
              <a:schemeClr val="tx1"/>
            </a:solidFill>
            <a:miter lim="800000"/>
            <a:headEnd/>
            <a:tailEnd/>
          </a:ln>
          <a:effectLst/>
        </p:spPr>
      </p:pic>
      <p:sp>
        <p:nvSpPr>
          <p:cNvPr id="10" name="AutoShape 17"/>
          <p:cNvSpPr>
            <a:spLocks noChangeArrowheads="1"/>
          </p:cNvSpPr>
          <p:nvPr/>
        </p:nvSpPr>
        <p:spPr bwMode="auto">
          <a:xfrm>
            <a:off x="969010" y="1294765"/>
            <a:ext cx="6395085" cy="2009140"/>
          </a:xfrm>
          <a:prstGeom prst="roundRect">
            <a:avLst>
              <a:gd name="adj" fmla="val 4690"/>
            </a:avLst>
          </a:prstGeom>
          <a:noFill/>
          <a:ln w="28575">
            <a:solidFill>
              <a:srgbClr val="00B050"/>
            </a:solidFill>
            <a:round/>
          </a:ln>
        </p:spPr>
        <p:txBody>
          <a:bodyPr wrap="none" anchor="ctr"/>
          <a:lstStyle/>
          <a:p>
            <a:endParaRPr lang="zh-CN" altLang="en-US">
              <a:solidFill>
                <a:schemeClr val="tx1"/>
              </a:solidFill>
              <a:latin typeface="Arial" panose="020B0604020202020204" pitchFamily="34" charset="0"/>
              <a:ea typeface="宋体" panose="02010600030101010101" pitchFamily="2" charset="-122"/>
            </a:endParaRPr>
          </a:p>
        </p:txBody>
      </p:sp>
    </p:spTree>
    <p:custDataLst>
      <p:tags r:id="rId6"/>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645285" y="365125"/>
            <a:ext cx="9708515" cy="1325880"/>
          </a:xfrm>
        </p:spPr>
        <p:txBody>
          <a:bodyPr/>
          <a:lstStyle/>
          <a:p>
            <a:r>
              <a:rPr lang="en-US" altLang="zh-CN" sz="2000" b="1" dirty="0" smtClean="0">
                <a:solidFill>
                  <a:srgbClr val="FF0000"/>
                </a:solidFill>
                <a:latin typeface="微软雅黑" panose="020B0503020204020204" charset="-122"/>
                <a:ea typeface="微软雅黑" panose="020B0503020204020204" charset="-122"/>
                <a:cs typeface="+mn-cs"/>
              </a:rPr>
              <a:t> </a:t>
            </a:r>
            <a:endParaRPr lang="en-US" altLang="zh-CN" sz="2000" b="1" dirty="0" smtClean="0">
              <a:solidFill>
                <a:srgbClr val="FF0000"/>
              </a:solidFill>
              <a:latin typeface="微软雅黑" panose="020B0503020204020204" charset="-122"/>
              <a:ea typeface="微软雅黑" panose="020B0503020204020204" charset="-122"/>
              <a:cs typeface="+mn-cs"/>
            </a:endParaRPr>
          </a:p>
        </p:txBody>
      </p:sp>
      <p:sp>
        <p:nvSpPr>
          <p:cNvPr id="3" name="内容占位符 2"/>
          <p:cNvSpPr>
            <a:spLocks noGrp="1"/>
          </p:cNvSpPr>
          <p:nvPr>
            <p:ph idx="1"/>
          </p:nvPr>
        </p:nvSpPr>
        <p:spPr/>
        <p:txBody>
          <a:bodyPr/>
          <a:lstStyle/>
          <a:p>
            <a:pPr marL="0" indent="0">
              <a:buNone/>
            </a:pPr>
            <a:r>
              <a:rPr lang="en-US" altLang="zh-CN"/>
              <a:t> </a:t>
            </a:r>
            <a:endParaRPr lang="en-US" altLang="zh-CN"/>
          </a:p>
        </p:txBody>
      </p:sp>
      <p:graphicFrame>
        <p:nvGraphicFramePr>
          <p:cNvPr id="4" name="表格 3"/>
          <p:cNvGraphicFramePr/>
          <p:nvPr>
            <p:custDataLst>
              <p:tags r:id="rId1"/>
            </p:custDataLst>
          </p:nvPr>
        </p:nvGraphicFramePr>
        <p:xfrm>
          <a:off x="837565" y="1400810"/>
          <a:ext cx="10353675" cy="2587625"/>
        </p:xfrm>
        <a:graphic>
          <a:graphicData uri="http://schemas.openxmlformats.org/drawingml/2006/table">
            <a:tbl>
              <a:tblPr firstRow="1" bandRow="1">
                <a:tableStyleId>{5940675A-B579-460E-94D1-54222C63F5DA}</a:tableStyleId>
              </a:tblPr>
              <a:tblGrid>
                <a:gridCol w="10353675"/>
              </a:tblGrid>
              <a:tr h="2587625">
                <a:tc>
                  <a:txBody>
                    <a:bodyPr/>
                    <a:lstStyle/>
                    <a:p>
                      <a:pPr indent="0">
                        <a:buNone/>
                      </a:pPr>
                      <a:endParaRPr lang="en-US" altLang="en-US" sz="1500" b="1">
                        <a:latin typeface="ˎ̥" charset="0"/>
                        <a:ea typeface="ˎ̥" charset="0"/>
                        <a:cs typeface="ˎ̥" charset="0"/>
                      </a:endParaRPr>
                    </a:p>
                  </a:txBody>
                  <a:tcPr marL="9525" marR="9525" marT="9525" marB="9525" anchor="ctr">
                    <a:lnL>
                      <a:noFill/>
                    </a:lnL>
                    <a:lnR cap="flat">
                      <a:noFill/>
                    </a:lnR>
                    <a:lnT cap="flat">
                      <a:noFill/>
                    </a:lnT>
                    <a:lnB cap="flat">
                      <a:noFill/>
                    </a:lnB>
                    <a:lnTlToBr>
                      <a:noFill/>
                    </a:lnTlToBr>
                    <a:lnBlToTr>
                      <a:noFill/>
                    </a:lnBlToTr>
                    <a:solidFill>
                      <a:srgbClr val="FFFFFF"/>
                    </a:solidFill>
                  </a:tcPr>
                </a:tc>
              </a:tr>
            </a:tbl>
          </a:graphicData>
        </a:graphic>
      </p:graphicFrame>
      <p:sp>
        <p:nvSpPr>
          <p:cNvPr id="5" name="文本框 4"/>
          <p:cNvSpPr txBox="1"/>
          <p:nvPr/>
        </p:nvSpPr>
        <p:spPr>
          <a:xfrm>
            <a:off x="1602740" y="1495425"/>
            <a:ext cx="8739505" cy="368300"/>
          </a:xfrm>
          <a:prstGeom prst="rect">
            <a:avLst/>
          </a:prstGeom>
          <a:noFill/>
        </p:spPr>
        <p:txBody>
          <a:bodyPr wrap="square" rtlCol="0" anchor="t">
            <a:spAutoFit/>
          </a:bodyPr>
          <a:lstStyle/>
          <a:p>
            <a:pPr indent="0">
              <a:buNone/>
            </a:pPr>
            <a:r>
              <a:rPr lang="en-US" b="1" dirty="0" smtClean="0">
                <a:latin typeface="微软雅黑" panose="020B0503020204020204" charset="-122"/>
                <a:ea typeface="微软雅黑" panose="020B0503020204020204" charset="-122"/>
                <a:sym typeface="+mn-ea"/>
              </a:rPr>
              <a:t> </a:t>
            </a:r>
            <a:endParaRPr lang="en-US"/>
          </a:p>
        </p:txBody>
      </p:sp>
      <p:graphicFrame>
        <p:nvGraphicFramePr>
          <p:cNvPr id="6" name="表格 5"/>
          <p:cNvGraphicFramePr/>
          <p:nvPr/>
        </p:nvGraphicFramePr>
        <p:xfrm>
          <a:off x="1167130" y="3550920"/>
          <a:ext cx="10415270" cy="2473960"/>
        </p:xfrm>
        <a:graphic>
          <a:graphicData uri="http://schemas.openxmlformats.org/drawingml/2006/table">
            <a:tbl>
              <a:tblPr firstRow="1" bandRow="1">
                <a:tableStyleId>{5940675A-B579-460E-94D1-54222C63F5DA}</a:tableStyleId>
              </a:tblPr>
              <a:tblGrid>
                <a:gridCol w="10415270"/>
              </a:tblGrid>
              <a:tr h="513080">
                <a:tc>
                  <a:txBody>
                    <a:bodyPr/>
                    <a:lstStyle/>
                    <a:p>
                      <a:pPr indent="0">
                        <a:buNone/>
                      </a:pPr>
                      <a:endParaRPr lang="zh-CN" altLang="zh-CN" sz="1800" dirty="0" smtClean="0">
                        <a:latin typeface="微软雅黑" panose="020B0503020204020204" charset="-122"/>
                        <a:ea typeface="微软雅黑" panose="020B0503020204020204" charset="-122"/>
                      </a:endParaRPr>
                    </a:p>
                  </a:txBody>
                  <a:tcPr marL="9525" marR="9525" marT="9525" marB="9525" anchor="ctr">
                    <a:lnL>
                      <a:noFill/>
                    </a:lnL>
                    <a:lnR cap="flat">
                      <a:noFill/>
                    </a:lnR>
                    <a:lnT cap="flat">
                      <a:noFill/>
                    </a:lnT>
                    <a:lnB cap="flat">
                      <a:noFill/>
                    </a:lnB>
                    <a:lnTlToBr>
                      <a:noFill/>
                    </a:lnTlToBr>
                    <a:lnBlToTr>
                      <a:noFill/>
                    </a:lnBlToTr>
                    <a:solidFill>
                      <a:srgbClr val="FFFFFF"/>
                    </a:solidFill>
                  </a:tcPr>
                </a:tc>
              </a:tr>
              <a:tr h="513080">
                <a:tc>
                  <a:txBody>
                    <a:bodyPr/>
                    <a:lstStyle/>
                    <a:p>
                      <a:pPr indent="0" algn="ctr">
                        <a:buNone/>
                      </a:pPr>
                      <a:endParaRPr lang="zh-CN" altLang="zh-CN" sz="1800" b="0" dirty="0" smtClean="0">
                        <a:latin typeface="微软雅黑" panose="020B0503020204020204" charset="-122"/>
                        <a:ea typeface="微软雅黑" panose="020B0503020204020204" charset="-122"/>
                      </a:endParaRPr>
                    </a:p>
                  </a:txBody>
                  <a:tcPr marL="9525" marR="9525" marT="9525" marB="9525" anchor="ctr">
                    <a:lnL>
                      <a:noFill/>
                    </a:lnL>
                    <a:lnR cap="flat">
                      <a:noFill/>
                    </a:lnR>
                    <a:lnT cap="flat">
                      <a:noFill/>
                    </a:lnT>
                    <a:lnB cap="flat">
                      <a:noFill/>
                    </a:lnB>
                    <a:lnTlToBr>
                      <a:noFill/>
                    </a:lnTlToBr>
                    <a:lnBlToTr>
                      <a:noFill/>
                    </a:lnBlToTr>
                    <a:solidFill>
                      <a:srgbClr val="EEEEEE"/>
                    </a:solidFill>
                  </a:tcPr>
                </a:tc>
              </a:tr>
            </a:tbl>
          </a:graphicData>
        </a:graphic>
      </p:graphicFrame>
      <p:graphicFrame>
        <p:nvGraphicFramePr>
          <p:cNvPr id="7" name="表格 6"/>
          <p:cNvGraphicFramePr/>
          <p:nvPr/>
        </p:nvGraphicFramePr>
        <p:xfrm>
          <a:off x="904875" y="3510280"/>
          <a:ext cx="10677525" cy="1488440"/>
        </p:xfrm>
        <a:graphic>
          <a:graphicData uri="http://schemas.openxmlformats.org/drawingml/2006/table">
            <a:tbl>
              <a:tblPr firstRow="1" bandRow="1">
                <a:tableStyleId>{5940675A-B579-460E-94D1-54222C63F5DA}</a:tableStyleId>
              </a:tblPr>
              <a:tblGrid>
                <a:gridCol w="10677525"/>
              </a:tblGrid>
              <a:tr h="301625">
                <a:tc>
                  <a:txBody>
                    <a:bodyPr/>
                    <a:lstStyle/>
                    <a:p>
                      <a:pPr indent="0">
                        <a:buNone/>
                      </a:pPr>
                      <a:endParaRPr lang="zh-CN" altLang="zh-CN" sz="1800" dirty="0" smtClean="0">
                        <a:latin typeface="微软雅黑" panose="020B0503020204020204" charset="-122"/>
                        <a:ea typeface="微软雅黑" panose="020B0503020204020204" charset="-122"/>
                      </a:endParaRPr>
                    </a:p>
                  </a:txBody>
                  <a:tcPr marL="9525" marR="9525" marT="9525" marB="9525" anchor="ctr">
                    <a:lnL>
                      <a:noFill/>
                    </a:lnL>
                    <a:lnR cap="flat">
                      <a:noFill/>
                    </a:lnR>
                    <a:lnT cap="flat">
                      <a:noFill/>
                    </a:lnT>
                    <a:lnB cap="flat">
                      <a:noFill/>
                    </a:lnB>
                    <a:lnTlToBr>
                      <a:noFill/>
                    </a:lnTlToBr>
                    <a:lnBlToTr>
                      <a:noFill/>
                    </a:lnBlToTr>
                    <a:solidFill>
                      <a:srgbClr val="FFFFFF"/>
                    </a:solidFill>
                  </a:tcPr>
                </a:tc>
              </a:tr>
              <a:tr h="301625">
                <a:tc>
                  <a:txBody>
                    <a:bodyPr/>
                    <a:lstStyle/>
                    <a:p>
                      <a:pPr indent="0">
                        <a:buNone/>
                      </a:pPr>
                      <a:endParaRPr lang="zh-CN" altLang="zh-CN" sz="1800" dirty="0" smtClean="0">
                        <a:latin typeface="微软雅黑" panose="020B0503020204020204" charset="-122"/>
                        <a:ea typeface="微软雅黑" panose="020B0503020204020204" charset="-122"/>
                      </a:endParaRPr>
                    </a:p>
                  </a:txBody>
                  <a:tcPr marL="9525" marR="9525" marT="9525" marB="9525" anchor="ctr">
                    <a:lnL>
                      <a:noFill/>
                    </a:lnL>
                    <a:lnR cap="flat">
                      <a:noFill/>
                    </a:lnR>
                    <a:lnT cap="flat">
                      <a:noFill/>
                    </a:lnT>
                    <a:lnB cap="flat">
                      <a:noFill/>
                    </a:lnB>
                    <a:lnTlToBr>
                      <a:noFill/>
                    </a:lnTlToBr>
                    <a:lnBlToTr>
                      <a:noFill/>
                    </a:lnBlToTr>
                    <a:solidFill>
                      <a:srgbClr val="FFFFFF"/>
                    </a:solidFill>
                  </a:tcPr>
                </a:tc>
              </a:tr>
              <a:tr h="583565">
                <a:tc>
                  <a:txBody>
                    <a:bodyPr/>
                    <a:lstStyle/>
                    <a:p>
                      <a:pPr indent="0">
                        <a:buNone/>
                      </a:pPr>
                      <a:endParaRPr lang="zh-CN" altLang="zh-CN" sz="1800" dirty="0" smtClean="0">
                        <a:latin typeface="微软雅黑" panose="020B0503020204020204" charset="-122"/>
                        <a:ea typeface="微软雅黑" panose="020B0503020204020204" charset="-122"/>
                      </a:endParaRPr>
                    </a:p>
                  </a:txBody>
                  <a:tcPr marL="9525" marR="9525" marT="9525" marB="9525" anchor="ctr">
                    <a:lnL>
                      <a:noFill/>
                    </a:lnL>
                    <a:lnR cap="flat">
                      <a:noFill/>
                    </a:lnR>
                    <a:lnT cap="flat">
                      <a:noFill/>
                    </a:lnT>
                    <a:lnB cap="flat">
                      <a:noFill/>
                    </a:lnB>
                    <a:lnTlToBr>
                      <a:noFill/>
                    </a:lnTlToBr>
                    <a:lnBlToTr>
                      <a:noFill/>
                    </a:lnBlToTr>
                    <a:solidFill>
                      <a:srgbClr val="FFFFFF"/>
                    </a:solidFill>
                  </a:tcPr>
                </a:tc>
              </a:tr>
              <a:tr h="301625">
                <a:tc>
                  <a:txBody>
                    <a:bodyPr/>
                    <a:lstStyle/>
                    <a:p>
                      <a:pPr indent="0">
                        <a:buNone/>
                      </a:pPr>
                      <a:endParaRPr lang="zh-CN" altLang="zh-CN" sz="1800" dirty="0" smtClean="0">
                        <a:latin typeface="微软雅黑" panose="020B0503020204020204" charset="-122"/>
                        <a:ea typeface="微软雅黑" panose="020B0503020204020204" charset="-122"/>
                      </a:endParaRPr>
                    </a:p>
                  </a:txBody>
                  <a:tcPr marL="9525" marR="9525" marT="9525" marB="9525" anchor="ctr">
                    <a:lnL>
                      <a:noFill/>
                    </a:lnL>
                    <a:lnR cap="flat">
                      <a:noFill/>
                    </a:lnR>
                    <a:lnT cap="flat">
                      <a:noFill/>
                    </a:lnT>
                    <a:lnB cap="flat">
                      <a:noFill/>
                    </a:lnB>
                    <a:lnTlToBr>
                      <a:noFill/>
                    </a:lnTlToBr>
                    <a:lnBlToTr>
                      <a:noFill/>
                    </a:lnBlToTr>
                    <a:solidFill>
                      <a:srgbClr val="FFFFFF"/>
                    </a:solidFill>
                  </a:tcPr>
                </a:tc>
              </a:tr>
            </a:tbl>
          </a:graphicData>
        </a:graphic>
      </p:graphicFrame>
      <p:graphicFrame>
        <p:nvGraphicFramePr>
          <p:cNvPr id="8" name="表格 7"/>
          <p:cNvGraphicFramePr/>
          <p:nvPr/>
        </p:nvGraphicFramePr>
        <p:xfrm>
          <a:off x="1602740" y="3542665"/>
          <a:ext cx="8661400" cy="1996440"/>
        </p:xfrm>
        <a:graphic>
          <a:graphicData uri="http://schemas.openxmlformats.org/drawingml/2006/table">
            <a:tbl>
              <a:tblPr firstRow="1" bandRow="1">
                <a:tableStyleId>{5940675A-B579-460E-94D1-54222C63F5DA}</a:tableStyleId>
              </a:tblPr>
              <a:tblGrid>
                <a:gridCol w="8661400"/>
              </a:tblGrid>
              <a:tr h="842010">
                <a:tc>
                  <a:txBody>
                    <a:bodyPr/>
                    <a:lstStyle/>
                    <a:p>
                      <a:pPr indent="0">
                        <a:buNone/>
                      </a:pPr>
                      <a:endParaRPr lang="zh-CN" altLang="zh-CN" sz="1800" dirty="0" smtClean="0">
                        <a:latin typeface="微软雅黑" panose="020B0503020204020204" charset="-122"/>
                        <a:ea typeface="微软雅黑" panose="020B0503020204020204" charset="-122"/>
                      </a:endParaRPr>
                    </a:p>
                  </a:txBody>
                  <a:tcPr marL="9525" marR="9525" marT="9525" marB="9525" anchor="ctr">
                    <a:lnL>
                      <a:noFill/>
                    </a:lnL>
                    <a:lnR cap="flat">
                      <a:noFill/>
                    </a:lnR>
                    <a:lnT cap="flat">
                      <a:noFill/>
                    </a:lnT>
                    <a:lnB cap="flat">
                      <a:noFill/>
                    </a:lnB>
                    <a:lnTlToBr>
                      <a:noFill/>
                    </a:lnTlToBr>
                    <a:lnBlToTr>
                      <a:noFill/>
                    </a:lnBlToTr>
                    <a:solidFill>
                      <a:srgbClr val="FFFFFF"/>
                    </a:solidFill>
                  </a:tcPr>
                </a:tc>
              </a:tr>
              <a:tr h="293370">
                <a:tc>
                  <a:txBody>
                    <a:bodyPr/>
                    <a:lstStyle/>
                    <a:p>
                      <a:pPr indent="0">
                        <a:buNone/>
                      </a:pPr>
                      <a:endParaRPr lang="zh-CN" altLang="zh-CN" sz="1800" dirty="0" smtClean="0">
                        <a:latin typeface="微软雅黑" panose="020B0503020204020204" charset="-122"/>
                        <a:ea typeface="微软雅黑" panose="020B0503020204020204" charset="-122"/>
                      </a:endParaRPr>
                    </a:p>
                  </a:txBody>
                  <a:tcPr marL="9525" marR="9525" marT="9525" marB="9525" anchor="ctr">
                    <a:lnL>
                      <a:noFill/>
                    </a:lnL>
                    <a:lnR cap="flat">
                      <a:noFill/>
                    </a:lnR>
                    <a:lnT cap="flat">
                      <a:noFill/>
                    </a:lnT>
                    <a:lnB cap="flat">
                      <a:noFill/>
                    </a:lnB>
                    <a:lnTlToBr>
                      <a:noFill/>
                    </a:lnTlToBr>
                    <a:lnBlToTr>
                      <a:noFill/>
                    </a:lnBlToTr>
                    <a:solidFill>
                      <a:srgbClr val="FFFFFF"/>
                    </a:solidFill>
                  </a:tcPr>
                </a:tc>
              </a:tr>
              <a:tr h="567690">
                <a:tc>
                  <a:txBody>
                    <a:bodyPr/>
                    <a:lstStyle/>
                    <a:p>
                      <a:pPr indent="0">
                        <a:buNone/>
                      </a:pPr>
                      <a:endParaRPr lang="zh-CN" altLang="zh-CN" sz="1800" dirty="0" smtClean="0">
                        <a:latin typeface="微软雅黑" panose="020B0503020204020204" charset="-122"/>
                        <a:ea typeface="微软雅黑" panose="020B0503020204020204" charset="-122"/>
                      </a:endParaRPr>
                    </a:p>
                  </a:txBody>
                  <a:tcPr marL="9525" marR="9525" marT="9525" marB="9525" anchor="ctr">
                    <a:lnL>
                      <a:noFill/>
                    </a:lnL>
                    <a:lnR cap="flat">
                      <a:noFill/>
                    </a:lnR>
                    <a:lnT cap="flat">
                      <a:noFill/>
                    </a:lnT>
                    <a:lnB cap="flat">
                      <a:noFill/>
                    </a:lnB>
                    <a:lnTlToBr>
                      <a:noFill/>
                    </a:lnTlToBr>
                    <a:lnBlToTr>
                      <a:noFill/>
                    </a:lnBlToTr>
                    <a:solidFill>
                      <a:srgbClr val="FFFFFF"/>
                    </a:solidFill>
                  </a:tcPr>
                </a:tc>
              </a:tr>
              <a:tr h="293370">
                <a:tc>
                  <a:txBody>
                    <a:bodyPr/>
                    <a:lstStyle/>
                    <a:p>
                      <a:pPr indent="0">
                        <a:buNone/>
                      </a:pPr>
                      <a:endParaRPr lang="zh-CN" altLang="zh-CN" sz="1800" dirty="0" smtClean="0">
                        <a:latin typeface="微软雅黑" panose="020B0503020204020204" charset="-122"/>
                        <a:ea typeface="微软雅黑" panose="020B0503020204020204" charset="-122"/>
                      </a:endParaRPr>
                    </a:p>
                  </a:txBody>
                  <a:tcPr marL="9525" marR="9525" marT="9525" marB="9525" anchor="ctr">
                    <a:lnL>
                      <a:noFill/>
                    </a:lnL>
                    <a:lnR cap="flat">
                      <a:noFill/>
                    </a:lnR>
                    <a:lnT cap="flat">
                      <a:noFill/>
                    </a:lnT>
                    <a:lnB cap="flat">
                      <a:noFill/>
                    </a:lnB>
                    <a:lnTlToBr>
                      <a:noFill/>
                    </a:lnTlToBr>
                    <a:lnBlToTr>
                      <a:noFill/>
                    </a:lnBlToTr>
                    <a:solidFill>
                      <a:srgbClr val="FFFFFF"/>
                    </a:solidFill>
                  </a:tcPr>
                </a:tc>
              </a:tr>
            </a:tbl>
          </a:graphicData>
        </a:graphic>
      </p:graphicFrame>
      <p:graphicFrame>
        <p:nvGraphicFramePr>
          <p:cNvPr id="9" name="表格 8"/>
          <p:cNvGraphicFramePr/>
          <p:nvPr/>
        </p:nvGraphicFramePr>
        <p:xfrm>
          <a:off x="1602740" y="3542665"/>
          <a:ext cx="8739505" cy="1996440"/>
        </p:xfrm>
        <a:graphic>
          <a:graphicData uri="http://schemas.openxmlformats.org/drawingml/2006/table">
            <a:tbl>
              <a:tblPr firstRow="1" bandRow="1">
                <a:tableStyleId>{5940675A-B579-460E-94D1-54222C63F5DA}</a:tableStyleId>
              </a:tblPr>
              <a:tblGrid>
                <a:gridCol w="8739505"/>
              </a:tblGrid>
              <a:tr h="842010">
                <a:tc>
                  <a:txBody>
                    <a:bodyPr/>
                    <a:lstStyle/>
                    <a:p>
                      <a:pPr indent="0">
                        <a:buNone/>
                      </a:pPr>
                      <a:r>
                        <a:rPr lang="en-US" altLang="zh-CN" sz="1800" dirty="0" smtClean="0">
                          <a:latin typeface="微软雅黑" panose="020B0503020204020204" charset="-122"/>
                          <a:ea typeface="微软雅黑" panose="020B0503020204020204" charset="-122"/>
                        </a:rPr>
                        <a:t> </a:t>
                      </a:r>
                      <a:endParaRPr lang="en-US" altLang="zh-CN" sz="1800" dirty="0" smtClean="0">
                        <a:latin typeface="微软雅黑" panose="020B0503020204020204" charset="-122"/>
                        <a:ea typeface="微软雅黑" panose="020B0503020204020204" charset="-122"/>
                      </a:endParaRPr>
                    </a:p>
                  </a:txBody>
                  <a:tcPr marL="9525" marR="9525" marT="9525" marB="9525" anchor="ctr">
                    <a:lnL>
                      <a:noFill/>
                    </a:lnL>
                    <a:lnR cap="flat">
                      <a:noFill/>
                    </a:lnR>
                    <a:lnT cap="flat">
                      <a:noFill/>
                    </a:lnT>
                    <a:lnB cap="flat">
                      <a:noFill/>
                    </a:lnB>
                    <a:lnTlToBr>
                      <a:noFill/>
                    </a:lnTlToBr>
                    <a:lnBlToTr>
                      <a:noFill/>
                    </a:lnBlToTr>
                    <a:solidFill>
                      <a:srgbClr val="FFFFFF"/>
                    </a:solidFill>
                  </a:tcPr>
                </a:tc>
              </a:tr>
              <a:tr h="293370">
                <a:tc>
                  <a:txBody>
                    <a:bodyPr/>
                    <a:lstStyle/>
                    <a:p>
                      <a:pPr indent="0">
                        <a:buNone/>
                      </a:pPr>
                      <a:r>
                        <a:rPr lang="en-US" altLang="zh-CN" sz="1800" dirty="0" smtClean="0">
                          <a:latin typeface="微软雅黑" panose="020B0503020204020204" charset="-122"/>
                          <a:ea typeface="微软雅黑" panose="020B0503020204020204" charset="-122"/>
                        </a:rPr>
                        <a:t> </a:t>
                      </a:r>
                      <a:endParaRPr lang="en-US" altLang="zh-CN" sz="1800" dirty="0" smtClean="0">
                        <a:latin typeface="微软雅黑" panose="020B0503020204020204" charset="-122"/>
                        <a:ea typeface="微软雅黑" panose="020B0503020204020204" charset="-122"/>
                      </a:endParaRPr>
                    </a:p>
                  </a:txBody>
                  <a:tcPr marL="9525" marR="9525" marT="9525" marB="9525" anchor="ctr">
                    <a:lnL>
                      <a:noFill/>
                    </a:lnL>
                    <a:lnR cap="flat">
                      <a:noFill/>
                    </a:lnR>
                    <a:lnT cap="flat">
                      <a:noFill/>
                    </a:lnT>
                    <a:lnB cap="flat">
                      <a:noFill/>
                    </a:lnB>
                    <a:lnTlToBr>
                      <a:noFill/>
                    </a:lnTlToBr>
                    <a:lnBlToTr>
                      <a:noFill/>
                    </a:lnBlToTr>
                    <a:solidFill>
                      <a:srgbClr val="FFFFFF"/>
                    </a:solidFill>
                  </a:tcPr>
                </a:tc>
              </a:tr>
              <a:tr h="567690">
                <a:tc>
                  <a:txBody>
                    <a:bodyPr/>
                    <a:lstStyle/>
                    <a:p>
                      <a:pPr indent="0">
                        <a:buNone/>
                      </a:pPr>
                      <a:r>
                        <a:rPr lang="en-US" altLang="zh-CN" sz="1800" b="1" dirty="0" smtClean="0">
                          <a:latin typeface="微软雅黑" panose="020B0503020204020204" charset="-122"/>
                          <a:ea typeface="微软雅黑" panose="020B0503020204020204" charset="-122"/>
                        </a:rPr>
                        <a:t> </a:t>
                      </a:r>
                      <a:endParaRPr lang="en-US" altLang="zh-CN" sz="1800" dirty="0" smtClean="0">
                        <a:latin typeface="微软雅黑" panose="020B0503020204020204" charset="-122"/>
                        <a:ea typeface="微软雅黑" panose="020B0503020204020204" charset="-122"/>
                      </a:endParaRPr>
                    </a:p>
                  </a:txBody>
                  <a:tcPr marL="9525" marR="9525" marT="9525" marB="9525" anchor="ctr">
                    <a:lnL>
                      <a:noFill/>
                    </a:lnL>
                    <a:lnR cap="flat">
                      <a:noFill/>
                    </a:lnR>
                    <a:lnT cap="flat">
                      <a:noFill/>
                    </a:lnT>
                    <a:lnB cap="flat">
                      <a:noFill/>
                    </a:lnB>
                    <a:lnTlToBr>
                      <a:noFill/>
                    </a:lnTlToBr>
                    <a:lnBlToTr>
                      <a:noFill/>
                    </a:lnBlToTr>
                    <a:solidFill>
                      <a:srgbClr val="FFFFFF"/>
                    </a:solidFill>
                  </a:tcPr>
                </a:tc>
              </a:tr>
              <a:tr h="293370">
                <a:tc>
                  <a:txBody>
                    <a:bodyPr/>
                    <a:lstStyle/>
                    <a:p>
                      <a:pPr indent="0">
                        <a:buNone/>
                      </a:pPr>
                      <a:r>
                        <a:rPr lang="en-US" altLang="zh-CN" sz="1800" b="1" dirty="0" smtClean="0">
                          <a:latin typeface="微软雅黑" panose="020B0503020204020204" charset="-122"/>
                          <a:ea typeface="微软雅黑" panose="020B0503020204020204" charset="-122"/>
                        </a:rPr>
                        <a:t> </a:t>
                      </a:r>
                      <a:endParaRPr lang="en-US" altLang="zh-CN" sz="1800" dirty="0" smtClean="0">
                        <a:latin typeface="微软雅黑" panose="020B0503020204020204" charset="-122"/>
                        <a:ea typeface="微软雅黑" panose="020B0503020204020204" charset="-122"/>
                      </a:endParaRPr>
                    </a:p>
                  </a:txBody>
                  <a:tcPr marL="9525" marR="9525" marT="9525" marB="9525" anchor="ctr">
                    <a:lnL>
                      <a:noFill/>
                    </a:lnL>
                    <a:lnR cap="flat">
                      <a:noFill/>
                    </a:lnR>
                    <a:lnT cap="flat">
                      <a:noFill/>
                    </a:lnT>
                    <a:lnB cap="flat">
                      <a:noFill/>
                    </a:lnB>
                    <a:lnTlToBr>
                      <a:noFill/>
                    </a:lnTlToBr>
                    <a:lnBlToTr>
                      <a:noFill/>
                    </a:lnBlToTr>
                    <a:solidFill>
                      <a:srgbClr val="FFFFFF"/>
                    </a:solidFill>
                  </a:tcPr>
                </a:tc>
              </a:tr>
            </a:tbl>
          </a:graphicData>
        </a:graphic>
      </p:graphicFrame>
      <p:sp>
        <p:nvSpPr>
          <p:cNvPr id="100" name="文本框 99"/>
          <p:cNvSpPr txBox="1"/>
          <p:nvPr/>
        </p:nvSpPr>
        <p:spPr>
          <a:xfrm>
            <a:off x="1602740" y="1256665"/>
            <a:ext cx="8907780" cy="5882005"/>
          </a:xfrm>
          <a:prstGeom prst="rect">
            <a:avLst/>
          </a:prstGeom>
          <a:noFill/>
          <a:ln w="9525">
            <a:noFill/>
          </a:ln>
        </p:spPr>
        <p:txBody>
          <a:bodyPr wrap="square">
            <a:noAutofit/>
          </a:bodyPr>
          <a:lstStyle/>
          <a:p>
            <a:pPr indent="0"/>
            <a:r>
              <a:rPr lang="zh-CN" altLang="en-US" sz="2000" b="1" noProof="0" dirty="0" smtClean="0">
                <a:ln>
                  <a:noFill/>
                </a:ln>
                <a:effectLst/>
                <a:uLnTx/>
                <a:uFillTx/>
                <a:latin typeface="微软雅黑" panose="020B0503020204020204" charset="-122"/>
                <a:ea typeface="微软雅黑" panose="020B0503020204020204" charset="-122"/>
              </a:rPr>
              <a:t>第五十七条</a:t>
            </a:r>
            <a:r>
              <a:rPr lang="zh-CN" altLang="en-US" sz="2000" b="0" noProof="0" dirty="0" smtClean="0">
                <a:ln>
                  <a:noFill/>
                </a:ln>
                <a:solidFill>
                  <a:srgbClr val="FF0000"/>
                </a:solidFill>
                <a:effectLst/>
                <a:uLnTx/>
                <a:uFillTx/>
                <a:latin typeface="微软雅黑" panose="020B0503020204020204" charset="-122"/>
                <a:ea typeface="微软雅黑" panose="020B0503020204020204" charset="-122"/>
              </a:rPr>
              <a:t>（原第五十四条）</a:t>
            </a:r>
            <a:r>
              <a:rPr lang="en-US" sz="2000" b="0">
                <a:latin typeface="Microsoft YaHei UI" panose="020B0503020204020204" charset="-122"/>
                <a:ea typeface="宋体" panose="02010600030101010101" pitchFamily="2" charset="-122"/>
              </a:rPr>
              <a:t> </a:t>
            </a:r>
            <a:r>
              <a:rPr lang="zh-CN" altLang="en-US" sz="2000" b="0" noProof="0" dirty="0" smtClean="0">
                <a:ln>
                  <a:noFill/>
                </a:ln>
                <a:effectLst/>
                <a:uLnTx/>
                <a:uFillTx/>
                <a:latin typeface="微软雅黑" panose="020B0503020204020204" charset="-122"/>
                <a:ea typeface="微软雅黑" panose="020B0503020204020204" charset="-122"/>
              </a:rPr>
              <a:t>从业人员在作业过程中，应当</a:t>
            </a:r>
            <a:r>
              <a:rPr lang="zh-CN" altLang="en-US" sz="2000" b="0" noProof="0" dirty="0" smtClean="0">
                <a:ln>
                  <a:noFill/>
                </a:ln>
                <a:solidFill>
                  <a:srgbClr val="FF0000"/>
                </a:solidFill>
                <a:effectLst/>
                <a:uLnTx/>
                <a:uFillTx/>
                <a:latin typeface="微软雅黑" panose="020B0503020204020204" charset="-122"/>
                <a:ea typeface="微软雅黑" panose="020B0503020204020204" charset="-122"/>
              </a:rPr>
              <a:t>严格落实岗位安全责任，</a:t>
            </a:r>
            <a:r>
              <a:rPr lang="zh-CN" altLang="en-US" sz="2000" b="0" noProof="0" dirty="0" smtClean="0">
                <a:ln>
                  <a:noFill/>
                </a:ln>
                <a:effectLst/>
                <a:uLnTx/>
                <a:uFillTx/>
                <a:latin typeface="微软雅黑" panose="020B0503020204020204" charset="-122"/>
                <a:ea typeface="微软雅黑" panose="020B0503020204020204" charset="-122"/>
              </a:rPr>
              <a:t>遵守本单位的安全生产规章制度和操作规程，服从管理，正确佩戴和使用劳动防护用品。</a:t>
            </a:r>
            <a:endParaRPr lang="zh-CN" altLang="en-US" sz="2000" b="0" noProof="0" dirty="0" smtClean="0">
              <a:ln>
                <a:noFill/>
              </a:ln>
              <a:effectLst/>
              <a:uLnTx/>
              <a:uFillTx/>
              <a:latin typeface="微软雅黑" panose="020B0503020204020204" charset="-122"/>
              <a:ea typeface="微软雅黑" panose="020B0503020204020204" charset="-122"/>
            </a:endParaRPr>
          </a:p>
          <a:p>
            <a:pPr indent="0"/>
            <a:endParaRPr lang="zh-CN" altLang="en-US" sz="2000" b="1" noProof="0" dirty="0" smtClean="0">
              <a:ln>
                <a:noFill/>
              </a:ln>
              <a:effectLst/>
              <a:uLnTx/>
              <a:uFillTx/>
              <a:latin typeface="微软雅黑" panose="020B0503020204020204" charset="-122"/>
              <a:ea typeface="微软雅黑" panose="020B0503020204020204" charset="-122"/>
            </a:endParaRPr>
          </a:p>
          <a:p>
            <a:pPr indent="0"/>
            <a:endParaRPr lang="zh-CN" altLang="en-US" sz="2000" b="1" noProof="0" dirty="0" smtClean="0">
              <a:ln>
                <a:noFill/>
              </a:ln>
              <a:effectLst/>
              <a:uLnTx/>
              <a:uFillTx/>
              <a:latin typeface="微软雅黑" panose="020B0503020204020204" charset="-122"/>
              <a:ea typeface="微软雅黑" panose="020B0503020204020204" charset="-122"/>
            </a:endParaRPr>
          </a:p>
          <a:p>
            <a:pPr indent="0"/>
            <a:r>
              <a:rPr lang="zh-CN" altLang="en-US" sz="2000" b="1" noProof="0" dirty="0" smtClean="0">
                <a:ln>
                  <a:noFill/>
                </a:ln>
                <a:effectLst/>
                <a:uLnTx/>
                <a:uFillTx/>
                <a:latin typeface="微软雅黑" panose="020B0503020204020204" charset="-122"/>
                <a:ea typeface="微软雅黑" panose="020B0503020204020204" charset="-122"/>
              </a:rPr>
              <a:t>第五十八条</a:t>
            </a:r>
            <a:r>
              <a:rPr lang="zh-CN" altLang="en-US" sz="2000" b="0" noProof="0" dirty="0" smtClean="0">
                <a:ln>
                  <a:noFill/>
                </a:ln>
                <a:solidFill>
                  <a:srgbClr val="FF0000"/>
                </a:solidFill>
                <a:effectLst/>
                <a:uLnTx/>
                <a:uFillTx/>
                <a:latin typeface="微软雅黑" panose="020B0503020204020204" charset="-122"/>
                <a:ea typeface="微软雅黑" panose="020B0503020204020204" charset="-122"/>
              </a:rPr>
              <a:t>（原第五十五条）</a:t>
            </a:r>
            <a:r>
              <a:rPr lang="en-US" sz="2000" b="0">
                <a:solidFill>
                  <a:srgbClr val="FF0000"/>
                </a:solidFill>
                <a:latin typeface="Microsoft YaHei UI" panose="020B0503020204020204" charset="-122"/>
                <a:ea typeface="宋体" panose="02010600030101010101" pitchFamily="2" charset="-122"/>
              </a:rPr>
              <a:t> </a:t>
            </a:r>
            <a:r>
              <a:rPr lang="zh-CN" altLang="en-US" sz="2000" b="0" noProof="0" dirty="0" smtClean="0">
                <a:ln>
                  <a:noFill/>
                </a:ln>
                <a:effectLst/>
                <a:uLnTx/>
                <a:uFillTx/>
                <a:latin typeface="微软雅黑" panose="020B0503020204020204" charset="-122"/>
                <a:ea typeface="微软雅黑" panose="020B0503020204020204" charset="-122"/>
              </a:rPr>
              <a:t>从业人员应当接受安全生产教育和培训，掌握本职工作所需的安全生产知识，提高安全生产技能，增强事故预防和应急处理能力。</a:t>
            </a:r>
            <a:endParaRPr lang="zh-CN" altLang="en-US" sz="2000" b="0" noProof="0" dirty="0" smtClean="0">
              <a:ln>
                <a:noFill/>
              </a:ln>
              <a:effectLst/>
              <a:uLnTx/>
              <a:uFillTx/>
              <a:latin typeface="微软雅黑" panose="020B0503020204020204" charset="-122"/>
              <a:ea typeface="微软雅黑" panose="020B0503020204020204" charset="-122"/>
            </a:endParaRPr>
          </a:p>
          <a:p>
            <a:pPr indent="0"/>
            <a:endParaRPr lang="zh-CN" altLang="en-US" sz="2000" b="1" noProof="0" dirty="0" smtClean="0">
              <a:ln>
                <a:noFill/>
              </a:ln>
              <a:effectLst/>
              <a:uLnTx/>
              <a:uFillTx/>
              <a:latin typeface="微软雅黑" panose="020B0503020204020204" charset="-122"/>
              <a:ea typeface="微软雅黑" panose="020B0503020204020204" charset="-122"/>
            </a:endParaRPr>
          </a:p>
          <a:p>
            <a:pPr indent="0"/>
            <a:endParaRPr lang="zh-CN" altLang="en-US" sz="2000" b="1" noProof="0" dirty="0" smtClean="0">
              <a:ln>
                <a:noFill/>
              </a:ln>
              <a:effectLst/>
              <a:uLnTx/>
              <a:uFillTx/>
              <a:latin typeface="微软雅黑" panose="020B0503020204020204" charset="-122"/>
              <a:ea typeface="微软雅黑" panose="020B0503020204020204" charset="-122"/>
            </a:endParaRPr>
          </a:p>
          <a:p>
            <a:pPr indent="0"/>
            <a:r>
              <a:rPr lang="zh-CN" altLang="en-US" sz="2000" b="1" noProof="0" dirty="0" smtClean="0">
                <a:ln>
                  <a:noFill/>
                </a:ln>
                <a:effectLst/>
                <a:uLnTx/>
                <a:uFillTx/>
                <a:latin typeface="微软雅黑" panose="020B0503020204020204" charset="-122"/>
                <a:ea typeface="微软雅黑" panose="020B0503020204020204" charset="-122"/>
              </a:rPr>
              <a:t>第五十九条</a:t>
            </a:r>
            <a:r>
              <a:rPr lang="zh-CN" altLang="en-US" sz="2000" b="0" noProof="0" dirty="0" smtClean="0">
                <a:ln>
                  <a:noFill/>
                </a:ln>
                <a:solidFill>
                  <a:srgbClr val="FF0000"/>
                </a:solidFill>
                <a:effectLst/>
                <a:uLnTx/>
                <a:uFillTx/>
                <a:latin typeface="微软雅黑" panose="020B0503020204020204" charset="-122"/>
                <a:ea typeface="微软雅黑" panose="020B0503020204020204" charset="-122"/>
              </a:rPr>
              <a:t>（原第五十六条）</a:t>
            </a:r>
            <a:r>
              <a:rPr lang="en-US" sz="2000" b="0">
                <a:solidFill>
                  <a:srgbClr val="FF0000"/>
                </a:solidFill>
                <a:latin typeface="Microsoft YaHei UI" panose="020B0503020204020204" charset="-122"/>
                <a:ea typeface="宋体" panose="02010600030101010101" pitchFamily="2" charset="-122"/>
              </a:rPr>
              <a:t> </a:t>
            </a:r>
            <a:r>
              <a:rPr lang="zh-CN" altLang="en-US" sz="2000" b="0" noProof="0" dirty="0" smtClean="0">
                <a:ln>
                  <a:noFill/>
                </a:ln>
                <a:effectLst/>
                <a:uLnTx/>
                <a:uFillTx/>
                <a:latin typeface="微软雅黑" panose="020B0503020204020204" charset="-122"/>
                <a:ea typeface="微软雅黑" panose="020B0503020204020204" charset="-122"/>
              </a:rPr>
              <a:t>从业人员发现事故隐患或者其他不安全因素，应当立即向现场安全生产管理人员或者本单位负责人报告;接到报告的人员应当及时予以处理。</a:t>
            </a:r>
            <a:endParaRPr lang="zh-CN" altLang="en-US" sz="2000" noProof="0" dirty="0" smtClean="0">
              <a:ln>
                <a:noFill/>
              </a:ln>
              <a:effectLst/>
              <a:uLnTx/>
              <a:uFillTx/>
              <a:latin typeface="微软雅黑" panose="020B0503020204020204" charset="-122"/>
              <a:ea typeface="微软雅黑" panose="020B0503020204020204" charset="-122"/>
            </a:endParaRPr>
          </a:p>
        </p:txBody>
      </p:sp>
    </p:spTree>
    <p:custDataLst>
      <p:tags r:id="rId2"/>
    </p:custData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 </a:t>
            </a:r>
            <a:endParaRPr lang="en-US" altLang="zh-CN"/>
          </a:p>
        </p:txBody>
      </p:sp>
      <p:sp>
        <p:nvSpPr>
          <p:cNvPr id="3" name="内容占位符 2"/>
          <p:cNvSpPr>
            <a:spLocks noGrp="1"/>
          </p:cNvSpPr>
          <p:nvPr>
            <p:ph idx="1"/>
          </p:nvPr>
        </p:nvSpPr>
        <p:spPr>
          <a:xfrm>
            <a:off x="822960" y="1825625"/>
            <a:ext cx="10515600" cy="4351338"/>
          </a:xfrm>
        </p:spPr>
        <p:txBody>
          <a:bodyPr/>
          <a:lstStyle/>
          <a:p>
            <a:pPr marL="0" indent="0">
              <a:buNone/>
            </a:pPr>
            <a:r>
              <a:rPr lang="en-US" altLang="zh-CN"/>
              <a:t> </a:t>
            </a:r>
            <a:endParaRPr lang="en-US" altLang="zh-CN"/>
          </a:p>
        </p:txBody>
      </p:sp>
      <p:graphicFrame>
        <p:nvGraphicFramePr>
          <p:cNvPr id="4" name="表格 3"/>
          <p:cNvGraphicFramePr/>
          <p:nvPr>
            <p:custDataLst>
              <p:tags r:id="rId1"/>
            </p:custDataLst>
          </p:nvPr>
        </p:nvGraphicFramePr>
        <p:xfrm>
          <a:off x="1754187" y="3166110"/>
          <a:ext cx="9584690" cy="525780"/>
        </p:xfrm>
        <a:graphic>
          <a:graphicData uri="http://schemas.openxmlformats.org/drawingml/2006/table">
            <a:tbl>
              <a:tblPr firstRow="1" bandRow="1">
                <a:tableStyleId>{5940675A-B579-460E-94D1-54222C63F5DA}</a:tableStyleId>
              </a:tblPr>
              <a:tblGrid>
                <a:gridCol w="9584690"/>
              </a:tblGrid>
              <a:tr h="0">
                <a:tc>
                  <a:txBody>
                    <a:bodyPr/>
                    <a:lstStyle/>
                    <a:p>
                      <a:pPr indent="0">
                        <a:buNone/>
                      </a:pPr>
                      <a:endParaRPr lang="en-US" altLang="en-US" sz="900" b="0">
                        <a:solidFill>
                          <a:srgbClr val="000000"/>
                        </a:solidFill>
                        <a:latin typeface="ˎ̥" charset="0"/>
                        <a:ea typeface="ˎ̥" charset="0"/>
                        <a:cs typeface="ˎ̥" charset="0"/>
                      </a:endParaRPr>
                    </a:p>
                  </a:txBody>
                  <a:tcPr marL="19050" marR="19050" marT="19050" marB="19050">
                    <a:lnL>
                      <a:noFill/>
                    </a:lnL>
                    <a:lnR cap="flat">
                      <a:noFill/>
                    </a:lnR>
                    <a:lnT cap="flat">
                      <a:noFill/>
                    </a:lnT>
                    <a:lnB cap="flat">
                      <a:noFill/>
                    </a:lnB>
                    <a:lnTlToBr>
                      <a:noFill/>
                    </a:lnTlToBr>
                    <a:lnBlToTr>
                      <a:noFill/>
                    </a:lnBlToTr>
                    <a:solidFill>
                      <a:srgbClr val="FFFFFF"/>
                    </a:solidFill>
                  </a:tcPr>
                </a:tc>
              </a:tr>
              <a:tr h="0">
                <a:tc>
                  <a:txBody>
                    <a:bodyPr/>
                    <a:lstStyle/>
                    <a:p>
                      <a:pPr indent="0">
                        <a:buNone/>
                      </a:pPr>
                      <a:r>
                        <a:rPr lang="en-US" sz="900" b="0">
                          <a:solidFill>
                            <a:srgbClr val="000000"/>
                          </a:solidFill>
                          <a:latin typeface="ˎ̥" charset="0"/>
                          <a:cs typeface="ˎ̥" charset="0"/>
                        </a:rPr>
                        <a:t> </a:t>
                      </a:r>
                      <a:endParaRPr lang="en-US" altLang="en-US" sz="900" b="0">
                        <a:solidFill>
                          <a:srgbClr val="000000"/>
                        </a:solidFill>
                        <a:latin typeface="ˎ̥" charset="0"/>
                        <a:ea typeface="ˎ̥" charset="0"/>
                        <a:cs typeface="ˎ̥" charset="0"/>
                      </a:endParaRPr>
                    </a:p>
                  </a:txBody>
                  <a:tcPr marL="19050" marR="19050" marT="19050" marB="19050">
                    <a:lnL>
                      <a:noFill/>
                    </a:lnL>
                    <a:lnR cap="flat">
                      <a:noFill/>
                    </a:lnR>
                    <a:lnT cap="flat">
                      <a:noFill/>
                    </a:lnT>
                    <a:lnB cap="flat">
                      <a:noFill/>
                    </a:lnB>
                    <a:lnTlToBr>
                      <a:noFill/>
                    </a:lnTlToBr>
                    <a:lnBlToTr>
                      <a:noFill/>
                    </a:lnBlToTr>
                    <a:solidFill>
                      <a:srgbClr val="FFFFFF"/>
                    </a:solidFill>
                  </a:tcPr>
                </a:tc>
              </a:tr>
              <a:tr h="0">
                <a:tc>
                  <a:txBody>
                    <a:bodyPr/>
                    <a:lstStyle/>
                    <a:p>
                      <a:pPr indent="0">
                        <a:buNone/>
                      </a:pPr>
                      <a:endParaRPr lang="en-US" altLang="en-US" sz="900" b="0">
                        <a:solidFill>
                          <a:srgbClr val="000000"/>
                        </a:solidFill>
                        <a:latin typeface="ˎ̥" charset="0"/>
                        <a:ea typeface="ˎ̥" charset="0"/>
                        <a:cs typeface="ˎ̥" charset="0"/>
                      </a:endParaRPr>
                    </a:p>
                  </a:txBody>
                  <a:tcPr marL="19050" marR="19050" marT="19050" marB="19050">
                    <a:lnL>
                      <a:noFill/>
                    </a:lnL>
                    <a:lnR cap="flat">
                      <a:noFill/>
                    </a:lnR>
                    <a:lnT cap="flat">
                      <a:noFill/>
                    </a:lnT>
                    <a:lnB cap="flat">
                      <a:noFill/>
                    </a:lnB>
                    <a:lnTlToBr>
                      <a:noFill/>
                    </a:lnTlToBr>
                    <a:lnBlToTr>
                      <a:noFill/>
                    </a:lnBlToTr>
                    <a:solidFill>
                      <a:srgbClr val="FFFFFF"/>
                    </a:solidFill>
                  </a:tcPr>
                </a:tc>
              </a:tr>
            </a:tbl>
          </a:graphicData>
        </a:graphic>
      </p:graphicFrame>
      <p:sp>
        <p:nvSpPr>
          <p:cNvPr id="5" name="文本框 4"/>
          <p:cNvSpPr txBox="1"/>
          <p:nvPr/>
        </p:nvSpPr>
        <p:spPr>
          <a:xfrm>
            <a:off x="567690" y="849630"/>
            <a:ext cx="6559550" cy="398780"/>
          </a:xfrm>
          <a:prstGeom prst="rect">
            <a:avLst/>
          </a:prstGeom>
          <a:noFill/>
        </p:spPr>
        <p:txBody>
          <a:bodyPr wrap="square" rtlCol="0" anchor="t">
            <a:spAutoFit/>
          </a:bodyPr>
          <a:lstStyle/>
          <a:p>
            <a:r>
              <a:rPr lang="en-US" altLang="zh-CN" sz="2000" b="1" dirty="0" smtClean="0">
                <a:solidFill>
                  <a:srgbClr val="FF0000"/>
                </a:solidFill>
                <a:latin typeface="微软雅黑" panose="020B0503020204020204" charset="-122"/>
                <a:ea typeface="微软雅黑" panose="020B0503020204020204" charset="-122"/>
                <a:sym typeface="+mn-ea"/>
              </a:rPr>
              <a:t>        </a:t>
            </a:r>
            <a:endParaRPr lang="en-US" altLang="zh-CN" sz="2000" b="1" dirty="0" smtClean="0">
              <a:solidFill>
                <a:srgbClr val="FF0000"/>
              </a:solidFill>
              <a:latin typeface="微软雅黑" panose="020B0503020204020204" charset="-122"/>
              <a:ea typeface="微软雅黑" panose="020B0503020204020204" charset="-122"/>
              <a:sym typeface="+mn-ea"/>
            </a:endParaRPr>
          </a:p>
        </p:txBody>
      </p:sp>
      <p:graphicFrame>
        <p:nvGraphicFramePr>
          <p:cNvPr id="6" name="表格 5"/>
          <p:cNvGraphicFramePr/>
          <p:nvPr/>
        </p:nvGraphicFramePr>
        <p:xfrm>
          <a:off x="453390" y="2774950"/>
          <a:ext cx="10567670" cy="947420"/>
        </p:xfrm>
        <a:graphic>
          <a:graphicData uri="http://schemas.openxmlformats.org/drawingml/2006/table">
            <a:tbl>
              <a:tblPr firstRow="1" bandRow="1">
                <a:tableStyleId>{5940675A-B579-460E-94D1-54222C63F5DA}</a:tableStyleId>
              </a:tblPr>
              <a:tblGrid>
                <a:gridCol w="208280"/>
                <a:gridCol w="10359390"/>
              </a:tblGrid>
              <a:tr h="947420">
                <a:tc>
                  <a:txBody>
                    <a:bodyPr/>
                    <a:lstStyle/>
                    <a:p>
                      <a:pPr algn="l">
                        <a:buClrTx/>
                        <a:buSzTx/>
                        <a:buFontTx/>
                        <a:buNone/>
                      </a:pPr>
                      <a:endParaRPr lang="zh-CN" altLang="zh-CN" sz="1600" b="0" dirty="0" smtClean="0">
                        <a:latin typeface="微软雅黑" panose="020B0503020204020204" charset="-122"/>
                        <a:ea typeface="微软雅黑" panose="020B0503020204020204" charset="-122"/>
                      </a:endParaRPr>
                    </a:p>
                  </a:txBody>
                  <a:tcPr marL="19050" marR="19050" marT="19050" marB="19050">
                    <a:lnL>
                      <a:noFill/>
                    </a:lnL>
                    <a:lnR>
                      <a:noFill/>
                    </a:lnR>
                    <a:lnT cap="flat">
                      <a:noFill/>
                    </a:lnT>
                    <a:lnB cap="flat">
                      <a:noFill/>
                    </a:lnB>
                    <a:lnTlToBr>
                      <a:noFill/>
                    </a:lnTlToBr>
                    <a:lnBlToTr>
                      <a:noFill/>
                    </a:lnBlToTr>
                    <a:solidFill>
                      <a:srgbClr val="FFFFFF"/>
                    </a:solidFill>
                  </a:tcPr>
                </a:tc>
                <a:tc>
                  <a:txBody>
                    <a:bodyPr/>
                    <a:lstStyle/>
                    <a:p>
                      <a:pPr algn="l">
                        <a:buClrTx/>
                        <a:buSzTx/>
                        <a:buFontTx/>
                        <a:buNone/>
                      </a:pPr>
                      <a:endParaRPr lang="zh-CN" altLang="zh-CN" sz="1600" b="0" dirty="0" smtClean="0">
                        <a:latin typeface="微软雅黑" panose="020B0503020204020204" charset="-122"/>
                        <a:ea typeface="微软雅黑" panose="020B0503020204020204" charset="-122"/>
                      </a:endParaRPr>
                    </a:p>
                  </a:txBody>
                  <a:tcPr marL="19050" marR="19050" marT="19050" marB="19050">
                    <a:lnL>
                      <a:noFill/>
                    </a:lnL>
                    <a:lnR cap="flat">
                      <a:noFill/>
                    </a:lnR>
                    <a:lnT cap="flat">
                      <a:noFill/>
                    </a:lnT>
                    <a:lnB cap="flat">
                      <a:noFill/>
                    </a:lnB>
                    <a:lnTlToBr>
                      <a:noFill/>
                    </a:lnTlToBr>
                    <a:lnBlToTr>
                      <a:noFill/>
                    </a:lnBlToTr>
                    <a:solidFill>
                      <a:srgbClr val="FFFFFF"/>
                    </a:solidFill>
                  </a:tcPr>
                </a:tc>
              </a:tr>
            </a:tbl>
          </a:graphicData>
        </a:graphic>
      </p:graphicFrame>
      <p:graphicFrame>
        <p:nvGraphicFramePr>
          <p:cNvPr id="8" name="表格 7"/>
          <p:cNvGraphicFramePr/>
          <p:nvPr/>
        </p:nvGraphicFramePr>
        <p:xfrm>
          <a:off x="1051560" y="4681855"/>
          <a:ext cx="9769475" cy="978535"/>
        </p:xfrm>
        <a:graphic>
          <a:graphicData uri="http://schemas.openxmlformats.org/drawingml/2006/table">
            <a:tbl>
              <a:tblPr firstRow="1" bandRow="1">
                <a:tableStyleId>{5940675A-B579-460E-94D1-54222C63F5DA}</a:tableStyleId>
              </a:tblPr>
              <a:tblGrid>
                <a:gridCol w="207010"/>
                <a:gridCol w="9562465"/>
              </a:tblGrid>
              <a:tr h="978535">
                <a:tc>
                  <a:txBody>
                    <a:bodyPr/>
                    <a:lstStyle/>
                    <a:p>
                      <a:pPr indent="0" algn="r">
                        <a:buNone/>
                      </a:pPr>
                      <a:endParaRPr lang="en-US" altLang="en-US" sz="900" b="0">
                        <a:solidFill>
                          <a:srgbClr val="4169E1"/>
                        </a:solidFill>
                        <a:latin typeface="ˎ̥" charset="0"/>
                        <a:ea typeface="ˎ̥" charset="0"/>
                        <a:cs typeface="ˎ̥" charset="0"/>
                      </a:endParaRPr>
                    </a:p>
                  </a:txBody>
                  <a:tcPr marL="19050" marR="19050" marT="19050" marB="19050">
                    <a:lnL>
                      <a:noFill/>
                    </a:lnL>
                    <a:lnR>
                      <a:noFill/>
                    </a:lnR>
                    <a:lnT cap="flat">
                      <a:noFill/>
                    </a:lnT>
                    <a:lnB cap="flat">
                      <a:noFill/>
                    </a:lnB>
                    <a:lnTlToBr>
                      <a:noFill/>
                    </a:lnTlToBr>
                    <a:lnBlToTr>
                      <a:noFill/>
                    </a:lnBlToTr>
                    <a:solidFill>
                      <a:srgbClr val="FFFFFF"/>
                    </a:solidFill>
                  </a:tcPr>
                </a:tc>
                <a:tc>
                  <a:txBody>
                    <a:bodyPr/>
                    <a:lstStyle/>
                    <a:p>
                      <a:pPr indent="0">
                        <a:buNone/>
                      </a:pPr>
                      <a:endParaRPr lang="zh-CN" altLang="zh-CN" sz="1800" b="0" dirty="0" smtClean="0">
                        <a:latin typeface="微软雅黑" panose="020B0503020204020204" charset="-122"/>
                        <a:ea typeface="微软雅黑" panose="020B0503020204020204" charset="-122"/>
                      </a:endParaRPr>
                    </a:p>
                  </a:txBody>
                  <a:tcPr marL="19050" marR="19050" marT="19050" marB="19050">
                    <a:lnL>
                      <a:noFill/>
                    </a:lnL>
                    <a:lnR cap="flat">
                      <a:noFill/>
                    </a:lnR>
                    <a:lnT cap="flat">
                      <a:noFill/>
                    </a:lnT>
                    <a:lnB cap="flat">
                      <a:noFill/>
                    </a:lnB>
                    <a:lnTlToBr>
                      <a:noFill/>
                    </a:lnTlToBr>
                    <a:lnBlToTr>
                      <a:noFill/>
                    </a:lnBlToTr>
                    <a:solidFill>
                      <a:srgbClr val="FFFFFF"/>
                    </a:solidFill>
                  </a:tcPr>
                </a:tc>
              </a:tr>
            </a:tbl>
          </a:graphicData>
        </a:graphic>
      </p:graphicFrame>
      <p:sp>
        <p:nvSpPr>
          <p:cNvPr id="11" name="文本框 10"/>
          <p:cNvSpPr txBox="1"/>
          <p:nvPr/>
        </p:nvSpPr>
        <p:spPr>
          <a:xfrm>
            <a:off x="1132840" y="1690370"/>
            <a:ext cx="9888220" cy="368300"/>
          </a:xfrm>
          <a:prstGeom prst="rect">
            <a:avLst/>
          </a:prstGeom>
          <a:noFill/>
        </p:spPr>
        <p:txBody>
          <a:bodyPr wrap="square" rtlCol="0" anchor="t">
            <a:spAutoFit/>
          </a:bodyPr>
          <a:lstStyle/>
          <a:p>
            <a:r>
              <a:rPr lang="en-US" altLang="zh-CN" b="1" dirty="0" smtClean="0">
                <a:latin typeface="微软雅黑" panose="020B0503020204020204" charset="-122"/>
                <a:ea typeface="微软雅黑" panose="020B0503020204020204" charset="-122"/>
                <a:sym typeface="+mn-ea"/>
              </a:rPr>
              <a:t> </a:t>
            </a:r>
            <a:r>
              <a:rPr lang="zh-CN" altLang="zh-CN" dirty="0" smtClean="0">
                <a:latin typeface="微软雅黑" panose="020B0503020204020204" charset="-122"/>
                <a:ea typeface="微软雅黑" panose="020B0503020204020204" charset="-122"/>
                <a:sym typeface="+mn-ea"/>
              </a:rPr>
              <a:t> </a:t>
            </a:r>
            <a:endParaRPr lang="zh-CN" altLang="en-US"/>
          </a:p>
        </p:txBody>
      </p:sp>
      <p:sp>
        <p:nvSpPr>
          <p:cNvPr id="100" name="文本框 99"/>
          <p:cNvSpPr txBox="1"/>
          <p:nvPr/>
        </p:nvSpPr>
        <p:spPr>
          <a:xfrm>
            <a:off x="1753870" y="1490980"/>
            <a:ext cx="8860790" cy="4799965"/>
          </a:xfrm>
          <a:prstGeom prst="rect">
            <a:avLst/>
          </a:prstGeom>
          <a:noFill/>
          <a:ln w="9525">
            <a:noFill/>
          </a:ln>
        </p:spPr>
        <p:txBody>
          <a:bodyPr wrap="square">
            <a:spAutoFit/>
          </a:bodyPr>
          <a:lstStyle/>
          <a:p>
            <a:pPr indent="0"/>
            <a:r>
              <a:rPr lang="zh-CN" altLang="en-US" sz="1800" b="1" noProof="0" dirty="0" smtClean="0">
                <a:ln>
                  <a:noFill/>
                </a:ln>
                <a:effectLst/>
                <a:uLnTx/>
                <a:uFillTx/>
                <a:latin typeface="微软雅黑" panose="020B0503020204020204" charset="-122"/>
                <a:ea typeface="微软雅黑" panose="020B0503020204020204" charset="-122"/>
              </a:rPr>
              <a:t>第九十二条</a:t>
            </a:r>
            <a:r>
              <a:rPr lang="zh-CN" altLang="en-US" sz="1800" b="0" noProof="0" dirty="0" smtClean="0">
                <a:ln>
                  <a:noFill/>
                </a:ln>
                <a:solidFill>
                  <a:srgbClr val="FF0000"/>
                </a:solidFill>
                <a:effectLst/>
                <a:uLnTx/>
                <a:uFillTx/>
                <a:latin typeface="微软雅黑" panose="020B0503020204020204" charset="-122"/>
                <a:ea typeface="微软雅黑" panose="020B0503020204020204" charset="-122"/>
              </a:rPr>
              <a:t>（原第八十九条） 承担安全评价、认证、检测、检验职责的机构出具失实报告的，责令停业整顿，并处三万元以上十万元以下的罚款；给他人造成损害的，依法承担赔偿责任。</a:t>
            </a:r>
            <a:endParaRPr lang="zh-CN" altLang="en-US" sz="1800" b="0" noProof="0" dirty="0" smtClean="0">
              <a:ln>
                <a:noFill/>
              </a:ln>
              <a:solidFill>
                <a:srgbClr val="FF0000"/>
              </a:solidFill>
              <a:effectLst/>
              <a:uLnTx/>
              <a:uFillTx/>
              <a:latin typeface="微软雅黑" panose="020B0503020204020204" charset="-122"/>
              <a:ea typeface="微软雅黑" panose="020B0503020204020204" charset="-122"/>
            </a:endParaRPr>
          </a:p>
          <a:p>
            <a:pPr indent="0"/>
            <a:endParaRPr lang="zh-CN" altLang="en-US" sz="1800" b="0" noProof="0" dirty="0" smtClean="0">
              <a:ln>
                <a:noFill/>
              </a:ln>
              <a:effectLst/>
              <a:uLnTx/>
              <a:uFillTx/>
              <a:latin typeface="微软雅黑" panose="020B0503020204020204" charset="-122"/>
              <a:ea typeface="微软雅黑" panose="020B0503020204020204" charset="-122"/>
            </a:endParaRPr>
          </a:p>
          <a:p>
            <a:pPr indent="0"/>
            <a:r>
              <a:rPr lang="zh-CN" altLang="en-US" sz="1800" b="0" noProof="0" dirty="0" smtClean="0">
                <a:ln>
                  <a:noFill/>
                </a:ln>
                <a:effectLst/>
                <a:uLnTx/>
                <a:uFillTx/>
                <a:latin typeface="微软雅黑" panose="020B0503020204020204" charset="-122"/>
                <a:ea typeface="微软雅黑" panose="020B0503020204020204" charset="-122"/>
              </a:rPr>
              <a:t>承担安全评价、认证、检测、检验</a:t>
            </a:r>
            <a:r>
              <a:rPr lang="zh-CN" altLang="en-US" sz="1800" b="0" noProof="0" dirty="0" smtClean="0">
                <a:ln>
                  <a:noFill/>
                </a:ln>
                <a:solidFill>
                  <a:srgbClr val="FF0000"/>
                </a:solidFill>
                <a:effectLst/>
                <a:uLnTx/>
                <a:uFillTx/>
                <a:latin typeface="微软雅黑" panose="020B0503020204020204" charset="-122"/>
                <a:ea typeface="微软雅黑" panose="020B0503020204020204" charset="-122"/>
              </a:rPr>
              <a:t>职责</a:t>
            </a:r>
            <a:r>
              <a:rPr lang="zh-CN" altLang="en-US" sz="1800" b="0" noProof="0" dirty="0" smtClean="0">
                <a:ln>
                  <a:noFill/>
                </a:ln>
                <a:effectLst/>
                <a:uLnTx/>
                <a:uFillTx/>
                <a:latin typeface="微软雅黑" panose="020B0503020204020204" charset="-122"/>
                <a:ea typeface="微软雅黑" panose="020B0503020204020204" charset="-122"/>
              </a:rPr>
              <a:t>的机构</a:t>
            </a:r>
            <a:r>
              <a:rPr lang="zh-CN" altLang="en-US" sz="1800" b="0" noProof="0" dirty="0" smtClean="0">
                <a:ln>
                  <a:noFill/>
                </a:ln>
                <a:solidFill>
                  <a:srgbClr val="FF0000"/>
                </a:solidFill>
                <a:effectLst/>
                <a:uLnTx/>
                <a:uFillTx/>
                <a:latin typeface="微软雅黑" panose="020B0503020204020204" charset="-122"/>
                <a:ea typeface="微软雅黑" panose="020B0503020204020204" charset="-122"/>
              </a:rPr>
              <a:t>租借资质、挂靠、出具虚假报告的，</a:t>
            </a:r>
            <a:r>
              <a:rPr lang="zh-CN" altLang="en-US" sz="1800" b="0" noProof="0" dirty="0" smtClean="0">
                <a:ln>
                  <a:noFill/>
                </a:ln>
                <a:effectLst/>
                <a:uLnTx/>
                <a:uFillTx/>
                <a:latin typeface="微软雅黑" panose="020B0503020204020204" charset="-122"/>
                <a:ea typeface="微软雅黑" panose="020B0503020204020204" charset="-122"/>
              </a:rPr>
              <a:t>没收违法所得;违法所得在十万元以上的，并处违法所得二倍以上五倍以下的罚款;没有违法所得或者违法所得不足十万元的，单处或者并处十万元以上二十万元以下的罚款;对其直接负责的主管人员和其他直接责任人员处</a:t>
            </a:r>
            <a:r>
              <a:rPr lang="zh-CN" altLang="en-US" sz="1800" b="0" noProof="0" dirty="0" smtClean="0">
                <a:ln>
                  <a:noFill/>
                </a:ln>
                <a:solidFill>
                  <a:srgbClr val="FF0000"/>
                </a:solidFill>
                <a:effectLst/>
                <a:uLnTx/>
                <a:uFillTx/>
                <a:latin typeface="微软雅黑" panose="020B0503020204020204" charset="-122"/>
                <a:ea typeface="微软雅黑" panose="020B0503020204020204" charset="-122"/>
              </a:rPr>
              <a:t>五万元以上十万元以下</a:t>
            </a:r>
            <a:r>
              <a:rPr lang="zh-CN" altLang="en-US" sz="1800" b="0" noProof="0" dirty="0" smtClean="0">
                <a:ln>
                  <a:noFill/>
                </a:ln>
                <a:effectLst/>
                <a:uLnTx/>
                <a:uFillTx/>
                <a:latin typeface="微软雅黑" panose="020B0503020204020204" charset="-122"/>
                <a:ea typeface="微软雅黑" panose="020B0503020204020204" charset="-122"/>
              </a:rPr>
              <a:t>的罚款;给他人造成损害的，与生产经营单位承担连带赔偿责任;构成犯罪的，依照刑法有关规定追究刑事责任。</a:t>
            </a:r>
            <a:endParaRPr lang="zh-CN" altLang="en-US" sz="1800" b="0" noProof="0" dirty="0" smtClean="0">
              <a:ln>
                <a:noFill/>
              </a:ln>
              <a:effectLst/>
              <a:uLnTx/>
              <a:uFillTx/>
              <a:latin typeface="微软雅黑" panose="020B0503020204020204" charset="-122"/>
              <a:ea typeface="微软雅黑" panose="020B0503020204020204" charset="-122"/>
            </a:endParaRPr>
          </a:p>
          <a:p>
            <a:pPr indent="0"/>
            <a:endParaRPr lang="zh-CN" altLang="en-US" sz="1800" b="0" noProof="0" dirty="0" smtClean="0">
              <a:ln>
                <a:noFill/>
              </a:ln>
              <a:effectLst/>
              <a:uLnTx/>
              <a:uFillTx/>
              <a:latin typeface="微软雅黑" panose="020B0503020204020204" charset="-122"/>
              <a:ea typeface="微软雅黑" panose="020B0503020204020204" charset="-122"/>
            </a:endParaRPr>
          </a:p>
          <a:p>
            <a:pPr indent="0"/>
            <a:r>
              <a:rPr lang="zh-CN" altLang="en-US" sz="1800" b="0" noProof="0" dirty="0" smtClean="0">
                <a:ln>
                  <a:noFill/>
                </a:ln>
                <a:effectLst/>
                <a:uLnTx/>
                <a:uFillTx/>
                <a:latin typeface="微软雅黑" panose="020B0503020204020204" charset="-122"/>
                <a:ea typeface="微软雅黑" panose="020B0503020204020204" charset="-122"/>
              </a:rPr>
              <a:t>对有前款违法行为的机构</a:t>
            </a:r>
            <a:endParaRPr lang="zh-CN" altLang="en-US" sz="1800" b="0" noProof="0" dirty="0" smtClean="0">
              <a:ln>
                <a:noFill/>
              </a:ln>
              <a:effectLst/>
              <a:uLnTx/>
              <a:uFillTx/>
              <a:latin typeface="微软雅黑" panose="020B0503020204020204" charset="-122"/>
              <a:ea typeface="微软雅黑" panose="020B0503020204020204" charset="-122"/>
            </a:endParaRPr>
          </a:p>
          <a:p>
            <a:pPr indent="0"/>
            <a:r>
              <a:rPr lang="zh-CN" altLang="en-US" sz="1800" b="0" noProof="0" dirty="0" smtClean="0">
                <a:ln>
                  <a:noFill/>
                </a:ln>
                <a:solidFill>
                  <a:srgbClr val="FF0000"/>
                </a:solidFill>
                <a:effectLst/>
                <a:uLnTx/>
                <a:uFillTx/>
                <a:latin typeface="微软雅黑" panose="020B0503020204020204" charset="-122"/>
                <a:ea typeface="微软雅黑" panose="020B0503020204020204" charset="-122"/>
              </a:rPr>
              <a:t>及其直接责任人员</a:t>
            </a:r>
            <a:r>
              <a:rPr lang="zh-CN" sz="1200" b="0">
                <a:ea typeface="宋体" panose="02010600030101010101" pitchFamily="2" charset="-122"/>
              </a:rPr>
              <a:t>，</a:t>
            </a:r>
            <a:r>
              <a:rPr lang="zh-CN" altLang="en-US" sz="1800" b="0" noProof="0" dirty="0" smtClean="0">
                <a:ln>
                  <a:noFill/>
                </a:ln>
                <a:effectLst/>
                <a:uLnTx/>
                <a:uFillTx/>
                <a:latin typeface="微软雅黑" panose="020B0503020204020204" charset="-122"/>
                <a:ea typeface="微软雅黑" panose="020B0503020204020204" charset="-122"/>
              </a:rPr>
              <a:t>吊销其相应资质和资格，</a:t>
            </a:r>
            <a:r>
              <a:rPr lang="zh-CN" altLang="en-US" sz="1800" b="0" noProof="0" dirty="0" smtClean="0">
                <a:ln>
                  <a:noFill/>
                </a:ln>
                <a:solidFill>
                  <a:srgbClr val="FF0000"/>
                </a:solidFill>
                <a:effectLst/>
                <a:uLnTx/>
                <a:uFillTx/>
                <a:latin typeface="微软雅黑" panose="020B0503020204020204" charset="-122"/>
                <a:ea typeface="微软雅黑" panose="020B0503020204020204" charset="-122"/>
              </a:rPr>
              <a:t>五年内不得从事安全评价、认证、检测、检验等工作，情节严重的，实行终身行业和职业禁入；构成犯罪的，依照刑法有关规定追究刑事责任。</a:t>
            </a:r>
            <a:endParaRPr lang="zh-CN" altLang="en-US" noProof="0" dirty="0" smtClean="0">
              <a:ln>
                <a:noFill/>
              </a:ln>
              <a:solidFill>
                <a:srgbClr val="FF0000"/>
              </a:solidFill>
              <a:effectLst/>
              <a:uLnTx/>
              <a:uFillTx/>
              <a:latin typeface="微软雅黑" panose="020B0503020204020204" charset="-122"/>
              <a:ea typeface="微软雅黑" panose="020B0503020204020204" charset="-122"/>
            </a:endParaRPr>
          </a:p>
        </p:txBody>
      </p:sp>
    </p:spTree>
    <p:custDataLst>
      <p:tags r:id="rId2"/>
    </p:custData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 </a:t>
            </a:r>
            <a:endParaRPr lang="en-US" altLang="zh-CN"/>
          </a:p>
        </p:txBody>
      </p:sp>
      <p:sp>
        <p:nvSpPr>
          <p:cNvPr id="3" name="内容占位符 2"/>
          <p:cNvSpPr>
            <a:spLocks noGrp="1"/>
          </p:cNvSpPr>
          <p:nvPr>
            <p:ph idx="1"/>
          </p:nvPr>
        </p:nvSpPr>
        <p:spPr/>
        <p:txBody>
          <a:bodyPr/>
          <a:lstStyle/>
          <a:p>
            <a:pPr marL="0" indent="0">
              <a:buNone/>
            </a:pPr>
            <a:r>
              <a:rPr lang="en-US" altLang="zh-CN"/>
              <a:t> </a:t>
            </a:r>
            <a:endParaRPr lang="en-US" altLang="zh-CN"/>
          </a:p>
        </p:txBody>
      </p:sp>
      <p:sp>
        <p:nvSpPr>
          <p:cNvPr id="5" name="文本框 4"/>
          <p:cNvSpPr txBox="1"/>
          <p:nvPr/>
        </p:nvSpPr>
        <p:spPr>
          <a:xfrm>
            <a:off x="1612900" y="2946400"/>
            <a:ext cx="9225915" cy="3138170"/>
          </a:xfrm>
          <a:prstGeom prst="rect">
            <a:avLst/>
          </a:prstGeom>
          <a:noFill/>
        </p:spPr>
        <p:txBody>
          <a:bodyPr wrap="square" rtlCol="0" anchor="t">
            <a:spAutoFit/>
          </a:bodyPr>
          <a:lstStyle/>
          <a:p>
            <a:pPr indent="0"/>
            <a:r>
              <a:rPr lang="zh-CN" altLang="en-US" b="1" noProof="0" dirty="0" smtClean="0">
                <a:ln>
                  <a:noFill/>
                </a:ln>
                <a:effectLst/>
                <a:uLnTx/>
                <a:uFillTx/>
                <a:latin typeface="微软雅黑" panose="020B0503020204020204" charset="-122"/>
                <a:ea typeface="微软雅黑" panose="020B0503020204020204" charset="-122"/>
                <a:sym typeface="+mn-ea"/>
              </a:rPr>
              <a:t>第九十五条</a:t>
            </a:r>
            <a:r>
              <a:rPr lang="zh-CN" altLang="en-US" noProof="0" dirty="0" smtClean="0">
                <a:ln>
                  <a:noFill/>
                </a:ln>
                <a:solidFill>
                  <a:srgbClr val="FF0000"/>
                </a:solidFill>
                <a:effectLst/>
                <a:uLnTx/>
                <a:uFillTx/>
                <a:latin typeface="微软雅黑" panose="020B0503020204020204" charset="-122"/>
                <a:ea typeface="微软雅黑" panose="020B0503020204020204" charset="-122"/>
                <a:sym typeface="+mn-ea"/>
              </a:rPr>
              <a:t>（原第九十二条）</a:t>
            </a:r>
            <a:r>
              <a:rPr lang="en-US">
                <a:latin typeface="Microsoft YaHei UI" panose="020B0503020204020204" charset="-122"/>
                <a:ea typeface="宋体" panose="02010600030101010101" pitchFamily="2" charset="-122"/>
                <a:sym typeface="+mn-ea"/>
              </a:rPr>
              <a:t> </a:t>
            </a:r>
            <a:r>
              <a:rPr lang="zh-CN" altLang="en-US" noProof="0" dirty="0" smtClean="0">
                <a:ln>
                  <a:noFill/>
                </a:ln>
                <a:effectLst/>
                <a:uLnTx/>
                <a:uFillTx/>
                <a:latin typeface="微软雅黑" panose="020B0503020204020204" charset="-122"/>
                <a:ea typeface="微软雅黑" panose="020B0503020204020204" charset="-122"/>
                <a:sym typeface="+mn-ea"/>
              </a:rPr>
              <a:t>生产经营单位的主要负责人未履行本法规定的安全生产管理职责，导致发生生产安全事故的，由</a:t>
            </a:r>
            <a:r>
              <a:rPr lang="zh-CN" altLang="en-US" noProof="0" dirty="0" smtClean="0">
                <a:ln>
                  <a:noFill/>
                </a:ln>
                <a:solidFill>
                  <a:srgbClr val="FF0000"/>
                </a:solidFill>
                <a:effectLst/>
                <a:uLnTx/>
                <a:uFillTx/>
                <a:latin typeface="微软雅黑" panose="020B0503020204020204" charset="-122"/>
                <a:ea typeface="微软雅黑" panose="020B0503020204020204" charset="-122"/>
                <a:sym typeface="+mn-ea"/>
              </a:rPr>
              <a:t>应急管理</a:t>
            </a:r>
            <a:r>
              <a:rPr lang="zh-CN" altLang="en-US" noProof="0" dirty="0" smtClean="0">
                <a:ln>
                  <a:noFill/>
                </a:ln>
                <a:effectLst/>
                <a:uLnTx/>
                <a:uFillTx/>
                <a:latin typeface="微软雅黑" panose="020B0503020204020204" charset="-122"/>
                <a:ea typeface="微软雅黑" panose="020B0503020204020204" charset="-122"/>
                <a:sym typeface="+mn-ea"/>
              </a:rPr>
              <a:t>部门依照下列规定处以罚款：</a:t>
            </a:r>
            <a:endParaRPr lang="zh-CN" altLang="en-US" noProof="0" dirty="0" smtClean="0">
              <a:ln>
                <a:noFill/>
              </a:ln>
              <a:effectLst/>
              <a:uLnTx/>
              <a:uFillTx/>
              <a:latin typeface="微软雅黑" panose="020B0503020204020204" charset="-122"/>
              <a:ea typeface="微软雅黑" panose="020B0503020204020204" charset="-122"/>
              <a:sym typeface="+mn-ea"/>
            </a:endParaRPr>
          </a:p>
          <a:p>
            <a:pPr indent="0"/>
            <a:endParaRPr lang="zh-CN" altLang="en-US" noProof="0" dirty="0" smtClean="0">
              <a:ln>
                <a:noFill/>
              </a:ln>
              <a:effectLst/>
              <a:uLnTx/>
              <a:uFillTx/>
              <a:latin typeface="微软雅黑" panose="020B0503020204020204" charset="-122"/>
              <a:ea typeface="微软雅黑" panose="020B0503020204020204" charset="-122"/>
              <a:sym typeface="+mn-ea"/>
            </a:endParaRPr>
          </a:p>
          <a:p>
            <a:pPr indent="0"/>
            <a:r>
              <a:rPr lang="zh-CN" altLang="en-US" noProof="0" dirty="0" smtClean="0">
                <a:ln>
                  <a:noFill/>
                </a:ln>
                <a:effectLst/>
                <a:uLnTx/>
                <a:uFillTx/>
                <a:latin typeface="微软雅黑" panose="020B0503020204020204" charset="-122"/>
                <a:ea typeface="微软雅黑" panose="020B0503020204020204" charset="-122"/>
                <a:sym typeface="+mn-ea"/>
              </a:rPr>
              <a:t>(一)发生一般事故的，处上一年年收入百分之</a:t>
            </a:r>
            <a:r>
              <a:rPr lang="zh-CN" altLang="en-US" noProof="0" dirty="0" smtClean="0">
                <a:ln>
                  <a:noFill/>
                </a:ln>
                <a:solidFill>
                  <a:srgbClr val="FF0000"/>
                </a:solidFill>
                <a:effectLst/>
                <a:uLnTx/>
                <a:uFillTx/>
                <a:latin typeface="微软雅黑" panose="020B0503020204020204" charset="-122"/>
                <a:ea typeface="微软雅黑" panose="020B0503020204020204" charset="-122"/>
                <a:sym typeface="+mn-ea"/>
              </a:rPr>
              <a:t>四</a:t>
            </a:r>
            <a:r>
              <a:rPr lang="zh-CN" altLang="en-US" noProof="0" dirty="0" smtClean="0">
                <a:ln>
                  <a:noFill/>
                </a:ln>
                <a:effectLst/>
                <a:uLnTx/>
                <a:uFillTx/>
                <a:latin typeface="微软雅黑" panose="020B0503020204020204" charset="-122"/>
                <a:ea typeface="微软雅黑" panose="020B0503020204020204" charset="-122"/>
                <a:sym typeface="+mn-ea"/>
              </a:rPr>
              <a:t>十的罚款;</a:t>
            </a:r>
            <a:endParaRPr lang="zh-CN" altLang="en-US" noProof="0" dirty="0" smtClean="0">
              <a:ln>
                <a:noFill/>
              </a:ln>
              <a:effectLst/>
              <a:uLnTx/>
              <a:uFillTx/>
              <a:latin typeface="微软雅黑" panose="020B0503020204020204" charset="-122"/>
              <a:ea typeface="微软雅黑" panose="020B0503020204020204" charset="-122"/>
              <a:sym typeface="+mn-ea"/>
            </a:endParaRPr>
          </a:p>
          <a:p>
            <a:pPr indent="0"/>
            <a:r>
              <a:rPr lang="zh-CN" altLang="en-US" noProof="0" dirty="0" smtClean="0">
                <a:ln>
                  <a:noFill/>
                </a:ln>
                <a:effectLst/>
                <a:uLnTx/>
                <a:uFillTx/>
                <a:latin typeface="微软雅黑" panose="020B0503020204020204" charset="-122"/>
                <a:ea typeface="微软雅黑" panose="020B0503020204020204" charset="-122"/>
                <a:sym typeface="+mn-ea"/>
              </a:rPr>
              <a:t>(二)发生较大事故的，处上一年年收入百分之</a:t>
            </a:r>
            <a:r>
              <a:rPr lang="zh-CN" altLang="en-US" noProof="0" dirty="0" smtClean="0">
                <a:ln>
                  <a:noFill/>
                </a:ln>
                <a:solidFill>
                  <a:srgbClr val="FF0000"/>
                </a:solidFill>
                <a:effectLst/>
                <a:uLnTx/>
                <a:uFillTx/>
                <a:latin typeface="微软雅黑" panose="020B0503020204020204" charset="-122"/>
                <a:ea typeface="微软雅黑" panose="020B0503020204020204" charset="-122"/>
                <a:sym typeface="+mn-ea"/>
              </a:rPr>
              <a:t>六</a:t>
            </a:r>
            <a:r>
              <a:rPr lang="zh-CN" altLang="en-US" noProof="0" dirty="0" smtClean="0">
                <a:ln>
                  <a:noFill/>
                </a:ln>
                <a:effectLst/>
                <a:uLnTx/>
                <a:uFillTx/>
                <a:latin typeface="微软雅黑" panose="020B0503020204020204" charset="-122"/>
                <a:ea typeface="微软雅黑" panose="020B0503020204020204" charset="-122"/>
                <a:sym typeface="+mn-ea"/>
              </a:rPr>
              <a:t>十的罚款;</a:t>
            </a:r>
            <a:endParaRPr lang="zh-CN">
              <a:ea typeface="宋体" panose="02010600030101010101" pitchFamily="2" charset="-122"/>
              <a:sym typeface="+mn-ea"/>
            </a:endParaRPr>
          </a:p>
          <a:p>
            <a:pPr indent="0"/>
            <a:r>
              <a:rPr lang="zh-CN" altLang="en-US" noProof="0" dirty="0" smtClean="0">
                <a:ln>
                  <a:noFill/>
                </a:ln>
                <a:effectLst/>
                <a:uLnTx/>
                <a:uFillTx/>
                <a:latin typeface="微软雅黑" panose="020B0503020204020204" charset="-122"/>
                <a:ea typeface="微软雅黑" panose="020B0503020204020204" charset="-122"/>
                <a:sym typeface="+mn-ea"/>
              </a:rPr>
              <a:t>(三)发生重大事故的，处上一年年收入百分之</a:t>
            </a:r>
            <a:r>
              <a:rPr lang="zh-CN" altLang="en-US" noProof="0" dirty="0" smtClean="0">
                <a:ln>
                  <a:noFill/>
                </a:ln>
                <a:solidFill>
                  <a:srgbClr val="FF0000"/>
                </a:solidFill>
                <a:effectLst/>
                <a:uLnTx/>
                <a:uFillTx/>
                <a:latin typeface="微软雅黑" panose="020B0503020204020204" charset="-122"/>
                <a:ea typeface="微软雅黑" panose="020B0503020204020204" charset="-122"/>
                <a:sym typeface="+mn-ea"/>
              </a:rPr>
              <a:t>八</a:t>
            </a:r>
            <a:r>
              <a:rPr lang="zh-CN" altLang="en-US" noProof="0" dirty="0" smtClean="0">
                <a:ln>
                  <a:noFill/>
                </a:ln>
                <a:effectLst/>
                <a:uLnTx/>
                <a:uFillTx/>
                <a:latin typeface="微软雅黑" panose="020B0503020204020204" charset="-122"/>
                <a:ea typeface="微软雅黑" panose="020B0503020204020204" charset="-122"/>
                <a:sym typeface="+mn-ea"/>
              </a:rPr>
              <a:t>十的罚款;</a:t>
            </a:r>
            <a:endParaRPr lang="zh-CN" altLang="en-US" noProof="0" dirty="0" smtClean="0">
              <a:ln>
                <a:noFill/>
              </a:ln>
              <a:effectLst/>
              <a:uLnTx/>
              <a:uFillTx/>
              <a:latin typeface="微软雅黑" panose="020B0503020204020204" charset="-122"/>
              <a:ea typeface="微软雅黑" panose="020B0503020204020204" charset="-122"/>
              <a:sym typeface="+mn-ea"/>
            </a:endParaRPr>
          </a:p>
          <a:p>
            <a:pPr indent="0"/>
            <a:r>
              <a:rPr lang="zh-CN" altLang="en-US" noProof="0" dirty="0" smtClean="0">
                <a:ln>
                  <a:noFill/>
                </a:ln>
                <a:effectLst/>
                <a:uLnTx/>
                <a:uFillTx/>
                <a:latin typeface="微软雅黑" panose="020B0503020204020204" charset="-122"/>
                <a:ea typeface="微软雅黑" panose="020B0503020204020204" charset="-122"/>
                <a:sym typeface="+mn-ea"/>
              </a:rPr>
              <a:t>(四)发生特别重大事故的，处上一年年收入百分之</a:t>
            </a:r>
            <a:r>
              <a:rPr lang="zh-CN" altLang="en-US" noProof="0" dirty="0" smtClean="0">
                <a:ln>
                  <a:noFill/>
                </a:ln>
                <a:solidFill>
                  <a:srgbClr val="FF0000"/>
                </a:solidFill>
                <a:effectLst/>
                <a:uLnTx/>
                <a:uFillTx/>
                <a:latin typeface="微软雅黑" panose="020B0503020204020204" charset="-122"/>
                <a:ea typeface="微软雅黑" panose="020B0503020204020204" charset="-122"/>
                <a:sym typeface="+mn-ea"/>
              </a:rPr>
              <a:t>一百</a:t>
            </a:r>
            <a:r>
              <a:rPr lang="zh-CN" altLang="en-US" noProof="0" dirty="0" smtClean="0">
                <a:ln>
                  <a:noFill/>
                </a:ln>
                <a:effectLst/>
                <a:uLnTx/>
                <a:uFillTx/>
                <a:latin typeface="微软雅黑" panose="020B0503020204020204" charset="-122"/>
                <a:ea typeface="微软雅黑" panose="020B0503020204020204" charset="-122"/>
                <a:sym typeface="+mn-ea"/>
              </a:rPr>
              <a:t>的罚款。</a:t>
            </a:r>
            <a:endParaRPr lang="zh-CN">
              <a:ea typeface="宋体" panose="02010600030101010101" pitchFamily="2" charset="-122"/>
              <a:sym typeface="+mn-ea"/>
            </a:endParaRPr>
          </a:p>
          <a:p>
            <a:pPr indent="0"/>
            <a:r>
              <a:rPr lang="zh-CN" altLang="en-US" noProof="0" dirty="0" smtClean="0">
                <a:ln>
                  <a:noFill/>
                </a:ln>
                <a:effectLst/>
                <a:uLnTx/>
                <a:uFillTx/>
                <a:latin typeface="微软雅黑" panose="020B0503020204020204" charset="-122"/>
                <a:ea typeface="微软雅黑" panose="020B0503020204020204" charset="-122"/>
                <a:sym typeface="+mn-ea"/>
              </a:rPr>
              <a:t>第九十六条</a:t>
            </a:r>
            <a:r>
              <a:rPr lang="zh-CN" altLang="en-US" noProof="0" dirty="0" smtClean="0">
                <a:ln>
                  <a:noFill/>
                </a:ln>
                <a:solidFill>
                  <a:srgbClr val="FF0000"/>
                </a:solidFill>
                <a:effectLst/>
                <a:uLnTx/>
                <a:uFillTx/>
                <a:latin typeface="微软雅黑" panose="020B0503020204020204" charset="-122"/>
                <a:ea typeface="微软雅黑" panose="020B0503020204020204" charset="-122"/>
                <a:sym typeface="+mn-ea"/>
              </a:rPr>
              <a:t>（原第九十三条）</a:t>
            </a:r>
            <a:r>
              <a:rPr lang="en-US">
                <a:latin typeface="Microsoft YaHei UI" panose="020B0503020204020204" charset="-122"/>
                <a:ea typeface="宋体" panose="02010600030101010101" pitchFamily="2" charset="-122"/>
                <a:sym typeface="+mn-ea"/>
              </a:rPr>
              <a:t> </a:t>
            </a:r>
            <a:r>
              <a:rPr lang="zh-CN" altLang="en-US" noProof="0" dirty="0" smtClean="0">
                <a:ln>
                  <a:noFill/>
                </a:ln>
                <a:effectLst/>
                <a:uLnTx/>
                <a:uFillTx/>
                <a:latin typeface="微软雅黑" panose="020B0503020204020204" charset="-122"/>
                <a:ea typeface="微软雅黑" panose="020B0503020204020204" charset="-122"/>
                <a:sym typeface="+mn-ea"/>
              </a:rPr>
              <a:t>生产经营单位的</a:t>
            </a:r>
            <a:r>
              <a:rPr lang="zh-CN" altLang="en-US" noProof="0" dirty="0" smtClean="0">
                <a:ln>
                  <a:noFill/>
                </a:ln>
                <a:solidFill>
                  <a:srgbClr val="FF0000"/>
                </a:solidFill>
                <a:effectLst/>
                <a:uLnTx/>
                <a:uFillTx/>
                <a:latin typeface="微软雅黑" panose="020B0503020204020204" charset="-122"/>
                <a:ea typeface="微软雅黑" panose="020B0503020204020204" charset="-122"/>
                <a:sym typeface="+mn-ea"/>
              </a:rPr>
              <a:t>其他负责人和</a:t>
            </a:r>
            <a:r>
              <a:rPr lang="zh-CN" altLang="en-US" noProof="0" dirty="0" smtClean="0">
                <a:ln>
                  <a:noFill/>
                </a:ln>
                <a:effectLst/>
                <a:uLnTx/>
                <a:uFillTx/>
                <a:latin typeface="微软雅黑" panose="020B0503020204020204" charset="-122"/>
                <a:ea typeface="微软雅黑" panose="020B0503020204020204" charset="-122"/>
                <a:sym typeface="+mn-ea"/>
              </a:rPr>
              <a:t>安全生产管理人员未履行本法规定的安全生产管理职责的，责令限期改正，</a:t>
            </a:r>
            <a:r>
              <a:rPr lang="zh-CN" altLang="en-US" noProof="0" dirty="0" smtClean="0">
                <a:ln>
                  <a:noFill/>
                </a:ln>
                <a:solidFill>
                  <a:srgbClr val="FF0000"/>
                </a:solidFill>
                <a:effectLst/>
                <a:uLnTx/>
                <a:uFillTx/>
                <a:latin typeface="微软雅黑" panose="020B0503020204020204" charset="-122"/>
                <a:ea typeface="微软雅黑" panose="020B0503020204020204" charset="-122"/>
                <a:sym typeface="+mn-ea"/>
              </a:rPr>
              <a:t>处一万元以上三万元以下罚款;</a:t>
            </a:r>
            <a:r>
              <a:rPr lang="zh-CN" altLang="en-US" noProof="0" dirty="0" smtClean="0">
                <a:ln>
                  <a:noFill/>
                </a:ln>
                <a:effectLst/>
                <a:uLnTx/>
                <a:uFillTx/>
                <a:latin typeface="微软雅黑" panose="020B0503020204020204" charset="-122"/>
                <a:ea typeface="微软雅黑" panose="020B0503020204020204" charset="-122"/>
                <a:sym typeface="+mn-ea"/>
              </a:rPr>
              <a:t>导致发生生产安全事故的，暂停或者撤销其与安全生产有关的资格</a:t>
            </a:r>
            <a:r>
              <a:rPr lang="zh-CN">
                <a:ea typeface="宋体" panose="02010600030101010101" pitchFamily="2" charset="-122"/>
                <a:sym typeface="+mn-ea"/>
              </a:rPr>
              <a:t>，</a:t>
            </a:r>
            <a:r>
              <a:rPr lang="zh-CN" altLang="en-US" noProof="0" dirty="0" smtClean="0">
                <a:ln>
                  <a:noFill/>
                </a:ln>
                <a:solidFill>
                  <a:srgbClr val="FF0000"/>
                </a:solidFill>
                <a:effectLst/>
                <a:uLnTx/>
                <a:uFillTx/>
                <a:latin typeface="微软雅黑" panose="020B0503020204020204" charset="-122"/>
                <a:ea typeface="微软雅黑" panose="020B0503020204020204" charset="-122"/>
                <a:sym typeface="+mn-ea"/>
              </a:rPr>
              <a:t>并处上一年年收入百分之二十以上百分之五十以下的罚款;</a:t>
            </a:r>
            <a:r>
              <a:rPr lang="zh-CN" altLang="en-US" noProof="0" dirty="0" smtClean="0">
                <a:ln>
                  <a:noFill/>
                </a:ln>
                <a:effectLst/>
                <a:uLnTx/>
                <a:uFillTx/>
                <a:latin typeface="微软雅黑" panose="020B0503020204020204" charset="-122"/>
                <a:ea typeface="微软雅黑" panose="020B0503020204020204" charset="-122"/>
                <a:sym typeface="+mn-ea"/>
              </a:rPr>
              <a:t>构成犯罪的，依照刑法有关规定追究刑事责任。</a:t>
            </a:r>
            <a:endParaRPr lang="zh-CN" altLang="en-US"/>
          </a:p>
        </p:txBody>
      </p:sp>
      <p:sp>
        <p:nvSpPr>
          <p:cNvPr id="6" name="文本框 5"/>
          <p:cNvSpPr txBox="1"/>
          <p:nvPr/>
        </p:nvSpPr>
        <p:spPr>
          <a:xfrm>
            <a:off x="1612265" y="823595"/>
            <a:ext cx="9314180" cy="1476375"/>
          </a:xfrm>
          <a:prstGeom prst="rect">
            <a:avLst/>
          </a:prstGeom>
          <a:noFill/>
        </p:spPr>
        <p:txBody>
          <a:bodyPr wrap="square" rtlCol="0" anchor="t">
            <a:spAutoFit/>
          </a:bodyPr>
          <a:lstStyle/>
          <a:p>
            <a:pPr indent="0"/>
            <a:r>
              <a:rPr lang="zh-CN" altLang="en-US" b="1" noProof="0" dirty="0" smtClean="0">
                <a:ln>
                  <a:noFill/>
                </a:ln>
                <a:effectLst/>
                <a:uLnTx/>
                <a:uFillTx/>
                <a:latin typeface="微软雅黑" panose="020B0503020204020204" charset="-122"/>
                <a:ea typeface="微软雅黑" panose="020B0503020204020204" charset="-122"/>
                <a:sym typeface="+mn-ea"/>
              </a:rPr>
              <a:t>第九十四条</a:t>
            </a:r>
            <a:r>
              <a:rPr lang="zh-CN" altLang="en-US" noProof="0" dirty="0" smtClean="0">
                <a:ln>
                  <a:noFill/>
                </a:ln>
                <a:solidFill>
                  <a:srgbClr val="FF0000"/>
                </a:solidFill>
                <a:effectLst/>
                <a:uLnTx/>
                <a:uFillTx/>
                <a:latin typeface="微软雅黑" panose="020B0503020204020204" charset="-122"/>
                <a:ea typeface="微软雅黑" panose="020B0503020204020204" charset="-122"/>
                <a:sym typeface="+mn-ea"/>
              </a:rPr>
              <a:t>（原第九十一条）</a:t>
            </a:r>
            <a:r>
              <a:rPr lang="en-US">
                <a:latin typeface="Microsoft YaHei UI" panose="020B0503020204020204" charset="-122"/>
                <a:ea typeface="宋体" panose="02010600030101010101" pitchFamily="2" charset="-122"/>
                <a:sym typeface="+mn-ea"/>
              </a:rPr>
              <a:t> </a:t>
            </a:r>
            <a:r>
              <a:rPr lang="zh-CN" altLang="en-US" noProof="0" dirty="0" smtClean="0">
                <a:ln>
                  <a:noFill/>
                </a:ln>
                <a:effectLst/>
                <a:uLnTx/>
                <a:uFillTx/>
                <a:latin typeface="微软雅黑" panose="020B0503020204020204" charset="-122"/>
                <a:ea typeface="微软雅黑" panose="020B0503020204020204" charset="-122"/>
                <a:sym typeface="+mn-ea"/>
              </a:rPr>
              <a:t>生产经营单位的主要负责人未履行本法规定的安全生产管理职责的，责令限期改正;逾期未改正的，处二万元以上五万元以下的罚款，逾期未改正的，处</a:t>
            </a:r>
            <a:r>
              <a:rPr lang="zh-CN" altLang="en-US" noProof="0" dirty="0" smtClean="0">
                <a:ln>
                  <a:noFill/>
                </a:ln>
                <a:solidFill>
                  <a:srgbClr val="FF0000"/>
                </a:solidFill>
                <a:effectLst/>
                <a:uLnTx/>
                <a:uFillTx/>
                <a:latin typeface="微软雅黑" panose="020B0503020204020204" charset="-122"/>
                <a:ea typeface="微软雅黑" panose="020B0503020204020204" charset="-122"/>
                <a:sym typeface="+mn-ea"/>
              </a:rPr>
              <a:t>五万元以上十万元</a:t>
            </a:r>
            <a:r>
              <a:rPr lang="zh-CN" altLang="en-US" noProof="0" dirty="0" smtClean="0">
                <a:ln>
                  <a:noFill/>
                </a:ln>
                <a:effectLst/>
                <a:uLnTx/>
                <a:uFillTx/>
                <a:latin typeface="微软雅黑" panose="020B0503020204020204" charset="-122"/>
                <a:ea typeface="微软雅黑" panose="020B0503020204020204" charset="-122"/>
                <a:sym typeface="+mn-ea"/>
              </a:rPr>
              <a:t>以下的罚款，责令生产经营单位停产停业整顿。</a:t>
            </a:r>
            <a:endParaRPr lang="zh-CN" altLang="en-US" noProof="0" dirty="0" smtClean="0">
              <a:ln>
                <a:noFill/>
              </a:ln>
              <a:effectLst/>
              <a:uLnTx/>
              <a:uFillTx/>
              <a:latin typeface="微软雅黑" panose="020B0503020204020204" charset="-122"/>
              <a:ea typeface="微软雅黑" panose="020B0503020204020204" charset="-122"/>
              <a:sym typeface="+mn-ea"/>
            </a:endParaRPr>
          </a:p>
          <a:p>
            <a:pPr indent="0"/>
            <a:r>
              <a:rPr lang="zh-CN" altLang="en-US" noProof="0" dirty="0" smtClean="0">
                <a:ln>
                  <a:noFill/>
                </a:ln>
                <a:effectLst/>
                <a:uLnTx/>
                <a:uFillTx/>
                <a:latin typeface="微软雅黑" panose="020B0503020204020204" charset="-122"/>
                <a:ea typeface="微软雅黑" panose="020B0503020204020204" charset="-122"/>
                <a:sym typeface="+mn-ea"/>
              </a:rPr>
              <a:t>生产经营单位的主要负责人有前款违法行为，导致发生生产安全事故的，给予撤职处分;构成犯罪的，依照刑法有关规定追究刑事责任。</a:t>
            </a:r>
            <a:endParaRPr lang="zh-CN" altLang="en-US"/>
          </a:p>
        </p:txBody>
      </p:sp>
    </p:spTree>
    <p:custDataLst>
      <p:tags r:id="rId1"/>
    </p:custData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 </a:t>
            </a:r>
            <a:endParaRPr lang="en-US" altLang="zh-CN"/>
          </a:p>
        </p:txBody>
      </p:sp>
      <p:sp>
        <p:nvSpPr>
          <p:cNvPr id="3" name="内容占位符 2"/>
          <p:cNvSpPr>
            <a:spLocks noGrp="1"/>
          </p:cNvSpPr>
          <p:nvPr>
            <p:ph idx="1"/>
          </p:nvPr>
        </p:nvSpPr>
        <p:spPr/>
        <p:txBody>
          <a:bodyPr/>
          <a:lstStyle/>
          <a:p>
            <a:pPr marL="0" indent="0">
              <a:buNone/>
            </a:pPr>
            <a:r>
              <a:rPr lang="en-US" altLang="zh-CN"/>
              <a:t> </a:t>
            </a:r>
            <a:endParaRPr lang="en-US" altLang="zh-CN"/>
          </a:p>
        </p:txBody>
      </p:sp>
      <p:sp>
        <p:nvSpPr>
          <p:cNvPr id="100" name="文本框 99"/>
          <p:cNvSpPr txBox="1"/>
          <p:nvPr/>
        </p:nvSpPr>
        <p:spPr>
          <a:xfrm>
            <a:off x="946150" y="699135"/>
            <a:ext cx="7689850" cy="398780"/>
          </a:xfrm>
          <a:prstGeom prst="rect">
            <a:avLst/>
          </a:prstGeom>
          <a:noFill/>
          <a:ln w="9525">
            <a:noFill/>
          </a:ln>
        </p:spPr>
        <p:txBody>
          <a:bodyPr wrap="square">
            <a:spAutoFit/>
          </a:bodyPr>
          <a:lstStyle/>
          <a:p>
            <a:pPr indent="0"/>
            <a:r>
              <a:rPr lang="en-US" altLang="zh-CN" sz="2000" b="1" dirty="0" smtClean="0">
                <a:solidFill>
                  <a:srgbClr val="FF0000"/>
                </a:solidFill>
                <a:latin typeface="微软雅黑" panose="020B0503020204020204" charset="-122"/>
                <a:ea typeface="微软雅黑" panose="020B0503020204020204" charset="-122"/>
              </a:rPr>
              <a:t>      </a:t>
            </a:r>
            <a:endParaRPr lang="en-US" altLang="zh-CN" sz="2000" b="1" dirty="0" smtClean="0">
              <a:solidFill>
                <a:srgbClr val="FF0000"/>
              </a:solidFill>
              <a:latin typeface="微软雅黑" panose="020B0503020204020204" charset="-122"/>
              <a:ea typeface="微软雅黑" panose="020B0503020204020204" charset="-122"/>
            </a:endParaRPr>
          </a:p>
        </p:txBody>
      </p:sp>
      <p:sp>
        <p:nvSpPr>
          <p:cNvPr id="4" name="文本框 3"/>
          <p:cNvSpPr txBox="1"/>
          <p:nvPr/>
        </p:nvSpPr>
        <p:spPr>
          <a:xfrm>
            <a:off x="1364615" y="1287780"/>
            <a:ext cx="9900285" cy="368300"/>
          </a:xfrm>
          <a:prstGeom prst="rect">
            <a:avLst/>
          </a:prstGeom>
          <a:noFill/>
          <a:ln w="9525">
            <a:noFill/>
          </a:ln>
        </p:spPr>
        <p:txBody>
          <a:bodyPr wrap="square">
            <a:spAutoFit/>
          </a:bodyPr>
          <a:lstStyle/>
          <a:p>
            <a:pPr indent="0">
              <a:buFont typeface="Arial" panose="020B0604020202020204" pitchFamily="34" charset="0"/>
              <a:buNone/>
            </a:pPr>
            <a:r>
              <a:rPr lang="en-US" b="0" dirty="0" smtClean="0">
                <a:latin typeface="微软雅黑" panose="020B0503020204020204" charset="-122"/>
                <a:ea typeface="微软雅黑" panose="020B0503020204020204" charset="-122"/>
              </a:rPr>
              <a:t> </a:t>
            </a:r>
            <a:endParaRPr lang="en-US" b="0" dirty="0" smtClean="0">
              <a:latin typeface="微软雅黑" panose="020B0503020204020204" charset="-122"/>
              <a:ea typeface="微软雅黑" panose="020B0503020204020204" charset="-122"/>
            </a:endParaRPr>
          </a:p>
        </p:txBody>
      </p:sp>
      <p:sp>
        <p:nvSpPr>
          <p:cNvPr id="5" name="文本框 4"/>
          <p:cNvSpPr txBox="1"/>
          <p:nvPr/>
        </p:nvSpPr>
        <p:spPr>
          <a:xfrm>
            <a:off x="1499870" y="1600200"/>
            <a:ext cx="9027795" cy="3969385"/>
          </a:xfrm>
          <a:prstGeom prst="rect">
            <a:avLst/>
          </a:prstGeom>
          <a:noFill/>
          <a:ln w="9525">
            <a:noFill/>
          </a:ln>
        </p:spPr>
        <p:txBody>
          <a:bodyPr wrap="square">
            <a:spAutoFit/>
          </a:bodyPr>
          <a:lstStyle/>
          <a:p>
            <a:pPr indent="0"/>
            <a:r>
              <a:rPr lang="zh-CN" altLang="en-US" sz="1800" b="1" noProof="0" dirty="0" smtClean="0">
                <a:ln>
                  <a:noFill/>
                </a:ln>
                <a:effectLst/>
                <a:uLnTx/>
                <a:uFillTx/>
                <a:latin typeface="微软雅黑" panose="020B0503020204020204" charset="-122"/>
                <a:ea typeface="微软雅黑" panose="020B0503020204020204" charset="-122"/>
              </a:rPr>
              <a:t>第九十七条</a:t>
            </a:r>
            <a:r>
              <a:rPr lang="zh-CN" altLang="en-US" sz="1800" b="0" noProof="0" dirty="0" smtClean="0">
                <a:ln>
                  <a:noFill/>
                </a:ln>
                <a:solidFill>
                  <a:srgbClr val="FF0000"/>
                </a:solidFill>
                <a:effectLst/>
                <a:uLnTx/>
                <a:uFillTx/>
                <a:latin typeface="微软雅黑" panose="020B0503020204020204" charset="-122"/>
                <a:ea typeface="微软雅黑" panose="020B0503020204020204" charset="-122"/>
              </a:rPr>
              <a:t>（</a:t>
            </a:r>
            <a:r>
              <a:rPr lang="zh-CN" altLang="en-US" sz="1800" noProof="0" dirty="0" smtClean="0">
                <a:ln>
                  <a:noFill/>
                </a:ln>
                <a:solidFill>
                  <a:srgbClr val="FF0000"/>
                </a:solidFill>
                <a:effectLst/>
                <a:uLnTx/>
                <a:uFillTx/>
                <a:latin typeface="微软雅黑" panose="020B0503020204020204" charset="-122"/>
                <a:ea typeface="微软雅黑" panose="020B0503020204020204" charset="-122"/>
              </a:rPr>
              <a:t>原第九十四条）</a:t>
            </a:r>
            <a:r>
              <a:rPr lang="en-US" sz="1200" b="0">
                <a:solidFill>
                  <a:srgbClr val="FF0000"/>
                </a:solidFill>
                <a:latin typeface="Microsoft YaHei UI" panose="020B0503020204020204" charset="-122"/>
                <a:ea typeface="宋体" panose="02010600030101010101" pitchFamily="2" charset="-122"/>
              </a:rPr>
              <a:t> </a:t>
            </a:r>
            <a:r>
              <a:rPr lang="zh-CN" altLang="en-US" sz="1800" b="0" noProof="0" dirty="0" smtClean="0">
                <a:ln>
                  <a:noFill/>
                </a:ln>
                <a:effectLst/>
                <a:uLnTx/>
                <a:uFillTx/>
                <a:latin typeface="微软雅黑" panose="020B0503020204020204" charset="-122"/>
                <a:ea typeface="微软雅黑" panose="020B0503020204020204" charset="-122"/>
              </a:rPr>
              <a:t>生产经营单位有下列行为之一的，责令限期改正，</a:t>
            </a:r>
            <a:r>
              <a:rPr lang="zh-CN" altLang="en-US" sz="1800" b="0" noProof="0" dirty="0" smtClean="0">
                <a:ln>
                  <a:noFill/>
                </a:ln>
                <a:solidFill>
                  <a:srgbClr val="FF0000"/>
                </a:solidFill>
                <a:effectLst/>
                <a:uLnTx/>
                <a:uFillTx/>
                <a:latin typeface="微软雅黑" panose="020B0503020204020204" charset="-122"/>
                <a:ea typeface="微软雅黑" panose="020B0503020204020204" charset="-122"/>
              </a:rPr>
              <a:t>处十万元以下</a:t>
            </a:r>
            <a:r>
              <a:rPr lang="zh-CN" altLang="en-US" sz="1800" b="0" noProof="0" dirty="0" smtClean="0">
                <a:ln>
                  <a:noFill/>
                </a:ln>
                <a:effectLst/>
                <a:uLnTx/>
                <a:uFillTx/>
                <a:latin typeface="微软雅黑" panose="020B0503020204020204" charset="-122"/>
                <a:ea typeface="微软雅黑" panose="020B0503020204020204" charset="-122"/>
              </a:rPr>
              <a:t>的罚款;逾期未改正的，责令停产停业整顿，</a:t>
            </a:r>
            <a:r>
              <a:rPr lang="zh-CN" altLang="en-US" sz="1800" b="0" noProof="0" dirty="0" smtClean="0">
                <a:ln>
                  <a:noFill/>
                </a:ln>
                <a:solidFill>
                  <a:srgbClr val="FF0000"/>
                </a:solidFill>
                <a:effectLst/>
                <a:uLnTx/>
                <a:uFillTx/>
                <a:latin typeface="微软雅黑" panose="020B0503020204020204" charset="-122"/>
                <a:ea typeface="微软雅黑" panose="020B0503020204020204" charset="-122"/>
              </a:rPr>
              <a:t>十万元以上二十万元以下</a:t>
            </a:r>
            <a:r>
              <a:rPr lang="zh-CN" altLang="en-US" sz="1800" b="0" noProof="0" dirty="0" smtClean="0">
                <a:ln>
                  <a:noFill/>
                </a:ln>
                <a:effectLst/>
                <a:uLnTx/>
                <a:uFillTx/>
                <a:latin typeface="微软雅黑" panose="020B0503020204020204" charset="-122"/>
                <a:ea typeface="微软雅黑" panose="020B0503020204020204" charset="-122"/>
              </a:rPr>
              <a:t>的罚款，对其直接负责的主管人员和其他直接责任人员处</a:t>
            </a:r>
            <a:r>
              <a:rPr lang="zh-CN" altLang="en-US" sz="1800" b="0" noProof="0" dirty="0" smtClean="0">
                <a:ln>
                  <a:noFill/>
                </a:ln>
                <a:solidFill>
                  <a:srgbClr val="FF0000"/>
                </a:solidFill>
                <a:effectLst/>
                <a:uLnTx/>
                <a:uFillTx/>
                <a:latin typeface="微软雅黑" panose="020B0503020204020204" charset="-122"/>
                <a:ea typeface="微软雅黑" panose="020B0503020204020204" charset="-122"/>
              </a:rPr>
              <a:t>二万元以上五万元以下</a:t>
            </a:r>
            <a:r>
              <a:rPr lang="zh-CN" altLang="en-US" sz="1800" b="0" noProof="0" dirty="0" smtClean="0">
                <a:ln>
                  <a:noFill/>
                </a:ln>
                <a:effectLst/>
                <a:uLnTx/>
                <a:uFillTx/>
                <a:latin typeface="微软雅黑" panose="020B0503020204020204" charset="-122"/>
                <a:ea typeface="微软雅黑" panose="020B0503020204020204" charset="-122"/>
              </a:rPr>
              <a:t>的罚款：</a:t>
            </a:r>
            <a:endParaRPr lang="zh-CN" sz="1200" b="0">
              <a:ea typeface="宋体" panose="02010600030101010101" pitchFamily="2" charset="-122"/>
            </a:endParaRPr>
          </a:p>
          <a:p>
            <a:pPr indent="0"/>
            <a:endParaRPr lang="zh-CN" altLang="en-US" sz="1800" b="0" noProof="0" dirty="0" smtClean="0">
              <a:ln>
                <a:noFill/>
              </a:ln>
              <a:effectLst/>
              <a:uLnTx/>
              <a:uFillTx/>
              <a:latin typeface="微软雅黑" panose="020B0503020204020204" charset="-122"/>
              <a:ea typeface="微软雅黑" panose="020B0503020204020204" charset="-122"/>
            </a:endParaRPr>
          </a:p>
          <a:p>
            <a:pPr indent="0"/>
            <a:r>
              <a:rPr lang="zh-CN" altLang="en-US" sz="1800" b="0" noProof="0" dirty="0" smtClean="0">
                <a:ln>
                  <a:noFill/>
                </a:ln>
                <a:effectLst/>
                <a:uLnTx/>
                <a:uFillTx/>
                <a:latin typeface="微软雅黑" panose="020B0503020204020204" charset="-122"/>
                <a:ea typeface="微软雅黑" panose="020B0503020204020204" charset="-122"/>
              </a:rPr>
              <a:t>(一)未按照规定设置安全生产管理机构或者配备安全生产管理人员、</a:t>
            </a:r>
            <a:r>
              <a:rPr lang="zh-CN" altLang="en-US" sz="1800" b="0" noProof="0" dirty="0" smtClean="0">
                <a:ln>
                  <a:noFill/>
                </a:ln>
                <a:solidFill>
                  <a:srgbClr val="FF0000"/>
                </a:solidFill>
                <a:effectLst/>
                <a:uLnTx/>
                <a:uFillTx/>
                <a:latin typeface="微软雅黑" panose="020B0503020204020204" charset="-122"/>
                <a:ea typeface="微软雅黑" panose="020B0503020204020204" charset="-122"/>
              </a:rPr>
              <a:t>注册安全工程师</a:t>
            </a:r>
            <a:r>
              <a:rPr lang="zh-CN" altLang="en-US" sz="1800" b="0" noProof="0" dirty="0" smtClean="0">
                <a:ln>
                  <a:noFill/>
                </a:ln>
                <a:effectLst/>
                <a:uLnTx/>
                <a:uFillTx/>
                <a:latin typeface="微软雅黑" panose="020B0503020204020204" charset="-122"/>
                <a:ea typeface="微软雅黑" panose="020B0503020204020204" charset="-122"/>
              </a:rPr>
              <a:t>的;</a:t>
            </a:r>
            <a:endParaRPr lang="zh-CN" altLang="en-US" sz="1800" b="0" noProof="0" dirty="0" smtClean="0">
              <a:ln>
                <a:noFill/>
              </a:ln>
              <a:effectLst/>
              <a:uLnTx/>
              <a:uFillTx/>
              <a:latin typeface="微软雅黑" panose="020B0503020204020204" charset="-122"/>
              <a:ea typeface="微软雅黑" panose="020B0503020204020204" charset="-122"/>
            </a:endParaRPr>
          </a:p>
          <a:p>
            <a:pPr indent="0"/>
            <a:r>
              <a:rPr lang="zh-CN" altLang="en-US" sz="1800" b="0" noProof="0" dirty="0" smtClean="0">
                <a:ln>
                  <a:noFill/>
                </a:ln>
                <a:effectLst/>
                <a:uLnTx/>
                <a:uFillTx/>
                <a:latin typeface="微软雅黑" panose="020B0503020204020204" charset="-122"/>
                <a:ea typeface="微软雅黑" panose="020B0503020204020204" charset="-122"/>
              </a:rPr>
              <a:t>(二)危险物品的生产、经营、储存、</a:t>
            </a:r>
            <a:r>
              <a:rPr lang="zh-CN" altLang="en-US" sz="1800" b="0" noProof="0" dirty="0" smtClean="0">
                <a:ln>
                  <a:noFill/>
                </a:ln>
                <a:solidFill>
                  <a:srgbClr val="FF0000"/>
                </a:solidFill>
                <a:effectLst/>
                <a:uLnTx/>
                <a:uFillTx/>
                <a:latin typeface="微软雅黑" panose="020B0503020204020204" charset="-122"/>
                <a:ea typeface="微软雅黑" panose="020B0503020204020204" charset="-122"/>
              </a:rPr>
              <a:t>装卸</a:t>
            </a:r>
            <a:r>
              <a:rPr lang="zh-CN" altLang="en-US" sz="1800" b="0" noProof="0" dirty="0" smtClean="0">
                <a:ln>
                  <a:noFill/>
                </a:ln>
                <a:effectLst/>
                <a:uLnTx/>
                <a:uFillTx/>
                <a:latin typeface="微软雅黑" panose="020B0503020204020204" charset="-122"/>
                <a:ea typeface="微软雅黑" panose="020B0503020204020204" charset="-122"/>
              </a:rPr>
              <a:t>单位以及矿山、金属冶炼、建筑施工、道路运输单位的主要负责人和安全生产管理人员未按照规定经考核合格的;</a:t>
            </a:r>
            <a:endParaRPr lang="zh-CN" altLang="en-US" sz="1800" b="0" noProof="0" dirty="0" smtClean="0">
              <a:ln>
                <a:noFill/>
              </a:ln>
              <a:effectLst/>
              <a:uLnTx/>
              <a:uFillTx/>
              <a:latin typeface="微软雅黑" panose="020B0503020204020204" charset="-122"/>
              <a:ea typeface="微软雅黑" panose="020B0503020204020204" charset="-122"/>
            </a:endParaRPr>
          </a:p>
          <a:p>
            <a:pPr indent="0"/>
            <a:r>
              <a:rPr lang="zh-CN" altLang="en-US" sz="1800" b="0" noProof="0" dirty="0" smtClean="0">
                <a:ln>
                  <a:noFill/>
                </a:ln>
                <a:effectLst/>
                <a:uLnTx/>
                <a:uFillTx/>
                <a:latin typeface="微软雅黑" panose="020B0503020204020204" charset="-122"/>
                <a:ea typeface="微软雅黑" panose="020B0503020204020204" charset="-122"/>
              </a:rPr>
              <a:t>(三)未按照规定对从业人员、被派遣劳动者、实习学生进行安全生产教育和培训，或者未按照规定如实告知有关的安全生产事项的;</a:t>
            </a:r>
            <a:endParaRPr lang="zh-CN" altLang="en-US" sz="1800" b="0" noProof="0" dirty="0" smtClean="0">
              <a:ln>
                <a:noFill/>
              </a:ln>
              <a:effectLst/>
              <a:uLnTx/>
              <a:uFillTx/>
              <a:latin typeface="微软雅黑" panose="020B0503020204020204" charset="-122"/>
              <a:ea typeface="微软雅黑" panose="020B0503020204020204" charset="-122"/>
            </a:endParaRPr>
          </a:p>
          <a:p>
            <a:pPr indent="0"/>
            <a:r>
              <a:rPr lang="zh-CN" altLang="en-US" sz="1800" b="0" noProof="0" dirty="0" smtClean="0">
                <a:ln>
                  <a:noFill/>
                </a:ln>
                <a:effectLst/>
                <a:uLnTx/>
                <a:uFillTx/>
                <a:latin typeface="微软雅黑" panose="020B0503020204020204" charset="-122"/>
                <a:ea typeface="微软雅黑" panose="020B0503020204020204" charset="-122"/>
              </a:rPr>
              <a:t>(四)未如实记录安全生产教育和培训情况的;</a:t>
            </a:r>
            <a:endParaRPr lang="zh-CN" altLang="en-US" sz="1800" b="0" noProof="0" dirty="0" smtClean="0">
              <a:ln>
                <a:noFill/>
              </a:ln>
              <a:effectLst/>
              <a:uLnTx/>
              <a:uFillTx/>
              <a:latin typeface="微软雅黑" panose="020B0503020204020204" charset="-122"/>
              <a:ea typeface="微软雅黑" panose="020B0503020204020204" charset="-122"/>
            </a:endParaRPr>
          </a:p>
          <a:p>
            <a:pPr indent="0"/>
            <a:r>
              <a:rPr lang="zh-CN" altLang="en-US" sz="1800" b="0" noProof="0" dirty="0" smtClean="0">
                <a:ln>
                  <a:noFill/>
                </a:ln>
                <a:effectLst/>
                <a:uLnTx/>
                <a:uFillTx/>
                <a:latin typeface="微软雅黑" panose="020B0503020204020204" charset="-122"/>
                <a:ea typeface="微软雅黑" panose="020B0503020204020204" charset="-122"/>
              </a:rPr>
              <a:t>(五)未将事故隐患排查治理情况如实记录或者未向从业人员通报的;</a:t>
            </a:r>
            <a:endParaRPr lang="zh-CN" altLang="en-US" sz="1800" b="0" noProof="0" dirty="0" smtClean="0">
              <a:ln>
                <a:noFill/>
              </a:ln>
              <a:effectLst/>
              <a:uLnTx/>
              <a:uFillTx/>
              <a:latin typeface="微软雅黑" panose="020B0503020204020204" charset="-122"/>
              <a:ea typeface="微软雅黑" panose="020B0503020204020204" charset="-122"/>
            </a:endParaRPr>
          </a:p>
          <a:p>
            <a:pPr indent="0"/>
            <a:r>
              <a:rPr lang="zh-CN" altLang="en-US" sz="1800" b="0" noProof="0" dirty="0" smtClean="0">
                <a:ln>
                  <a:noFill/>
                </a:ln>
                <a:effectLst/>
                <a:uLnTx/>
                <a:uFillTx/>
                <a:latin typeface="微软雅黑" panose="020B0503020204020204" charset="-122"/>
                <a:ea typeface="微软雅黑" panose="020B0503020204020204" charset="-122"/>
              </a:rPr>
              <a:t>(六)未按照规定制定生产安全事故应急救援预案或者未定期组织演练的;</a:t>
            </a:r>
            <a:endParaRPr lang="zh-CN" altLang="en-US" sz="1800" b="0" noProof="0" dirty="0" smtClean="0">
              <a:ln>
                <a:noFill/>
              </a:ln>
              <a:effectLst/>
              <a:uLnTx/>
              <a:uFillTx/>
              <a:latin typeface="微软雅黑" panose="020B0503020204020204" charset="-122"/>
              <a:ea typeface="微软雅黑" panose="020B0503020204020204" charset="-122"/>
            </a:endParaRPr>
          </a:p>
          <a:p>
            <a:pPr indent="0"/>
            <a:r>
              <a:rPr lang="zh-CN" altLang="en-US" sz="1800" b="0" noProof="0" dirty="0" smtClean="0">
                <a:ln>
                  <a:noFill/>
                </a:ln>
                <a:effectLst/>
                <a:uLnTx/>
                <a:uFillTx/>
                <a:latin typeface="微软雅黑" panose="020B0503020204020204" charset="-122"/>
                <a:ea typeface="微软雅黑" panose="020B0503020204020204" charset="-122"/>
              </a:rPr>
              <a:t>(七)特种作业人员未按照规定经专门的安全作业培训并取得相应资格，上岗作业的。</a:t>
            </a:r>
            <a:endParaRPr lang="zh-CN" altLang="en-US" noProof="0" dirty="0" smtClean="0">
              <a:ln>
                <a:noFill/>
              </a:ln>
              <a:effectLst/>
              <a:uLnTx/>
              <a:uFillTx/>
              <a:latin typeface="微软雅黑" panose="020B0503020204020204" charset="-122"/>
              <a:ea typeface="微软雅黑" panose="020B0503020204020204" charset="-122"/>
            </a:endParaRPr>
          </a:p>
        </p:txBody>
      </p:sp>
    </p:spTree>
    <p:custDataLst>
      <p:tags r:id="rId1"/>
    </p:custData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 </a:t>
            </a:r>
            <a:endParaRPr lang="en-US" altLang="zh-CN"/>
          </a:p>
        </p:txBody>
      </p:sp>
      <p:sp>
        <p:nvSpPr>
          <p:cNvPr id="3" name="内容占位符 2"/>
          <p:cNvSpPr>
            <a:spLocks noGrp="1"/>
          </p:cNvSpPr>
          <p:nvPr>
            <p:ph idx="1"/>
          </p:nvPr>
        </p:nvSpPr>
        <p:spPr/>
        <p:txBody>
          <a:bodyPr/>
          <a:lstStyle/>
          <a:p>
            <a:pPr marL="0" indent="0">
              <a:buNone/>
            </a:pPr>
            <a:r>
              <a:rPr lang="en-US" altLang="zh-CN"/>
              <a:t> </a:t>
            </a:r>
            <a:endParaRPr lang="en-US" altLang="zh-CN"/>
          </a:p>
        </p:txBody>
      </p:sp>
      <p:sp>
        <p:nvSpPr>
          <p:cNvPr id="100" name="文本框 99"/>
          <p:cNvSpPr txBox="1"/>
          <p:nvPr/>
        </p:nvSpPr>
        <p:spPr>
          <a:xfrm>
            <a:off x="1424940" y="1400810"/>
            <a:ext cx="9324340" cy="4246245"/>
          </a:xfrm>
          <a:prstGeom prst="rect">
            <a:avLst/>
          </a:prstGeom>
          <a:noFill/>
          <a:ln w="9525">
            <a:noFill/>
          </a:ln>
        </p:spPr>
        <p:txBody>
          <a:bodyPr wrap="square">
            <a:spAutoFit/>
          </a:bodyPr>
          <a:lstStyle/>
          <a:p>
            <a:pPr indent="0"/>
            <a:r>
              <a:rPr lang="zh-CN" altLang="en-US" sz="1800" b="1" noProof="0" dirty="0" smtClean="0">
                <a:ln>
                  <a:noFill/>
                </a:ln>
                <a:effectLst/>
                <a:uLnTx/>
                <a:uFillTx/>
                <a:latin typeface="微软雅黑" panose="020B0503020204020204" charset="-122"/>
                <a:ea typeface="微软雅黑" panose="020B0503020204020204" charset="-122"/>
              </a:rPr>
              <a:t>第九十八条</a:t>
            </a:r>
            <a:r>
              <a:rPr lang="zh-CN" altLang="en-US" sz="1800" b="0" noProof="0" dirty="0" smtClean="0">
                <a:ln>
                  <a:noFill/>
                </a:ln>
                <a:solidFill>
                  <a:srgbClr val="FF0000"/>
                </a:solidFill>
                <a:effectLst/>
                <a:uLnTx/>
                <a:uFillTx/>
                <a:latin typeface="微软雅黑" panose="020B0503020204020204" charset="-122"/>
                <a:ea typeface="微软雅黑" panose="020B0503020204020204" charset="-122"/>
              </a:rPr>
              <a:t>（原第九十五条）</a:t>
            </a:r>
            <a:r>
              <a:rPr lang="en-US" sz="1200" b="0">
                <a:latin typeface="Microsoft YaHei UI" panose="020B0503020204020204" charset="-122"/>
                <a:ea typeface="宋体" panose="02010600030101010101" pitchFamily="2" charset="-122"/>
              </a:rPr>
              <a:t> </a:t>
            </a:r>
            <a:r>
              <a:rPr lang="zh-CN" altLang="en-US" sz="1800" b="0" noProof="0" dirty="0" smtClean="0">
                <a:ln>
                  <a:noFill/>
                </a:ln>
                <a:effectLst/>
                <a:uLnTx/>
                <a:uFillTx/>
                <a:latin typeface="微软雅黑" panose="020B0503020204020204" charset="-122"/>
                <a:ea typeface="微软雅黑" panose="020B0503020204020204" charset="-122"/>
              </a:rPr>
              <a:t>生产经营单位有下列行为之一的，责令停止建设或者停产停业整顿，限期改正，</a:t>
            </a:r>
            <a:r>
              <a:rPr lang="zh-CN" altLang="en-US" sz="1800" b="0" noProof="0" dirty="0" smtClean="0">
                <a:ln>
                  <a:noFill/>
                </a:ln>
                <a:solidFill>
                  <a:srgbClr val="FF0000"/>
                </a:solidFill>
                <a:effectLst/>
                <a:uLnTx/>
                <a:uFillTx/>
                <a:latin typeface="微软雅黑" panose="020B0503020204020204" charset="-122"/>
                <a:ea typeface="微软雅黑" panose="020B0503020204020204" charset="-122"/>
              </a:rPr>
              <a:t>并处十万元以上五十万元以下的罚款，对其直接负责的主管人员和其他直接责任人员处二万元以上五万元以下的罚款;逾期未改正的，处五十万元以上一百万元以下的罚款，</a:t>
            </a:r>
            <a:r>
              <a:rPr lang="zh-CN" altLang="en-US" sz="1800" b="0" noProof="0" dirty="0" smtClean="0">
                <a:ln>
                  <a:noFill/>
                </a:ln>
                <a:effectLst/>
                <a:uLnTx/>
                <a:uFillTx/>
                <a:latin typeface="微软雅黑" panose="020B0503020204020204" charset="-122"/>
                <a:ea typeface="微软雅黑" panose="020B0503020204020204" charset="-122"/>
              </a:rPr>
              <a:t>对其直接负责的主管人员和</a:t>
            </a:r>
            <a:r>
              <a:rPr lang="zh-CN" altLang="en-US" sz="1800" noProof="0" dirty="0" smtClean="0">
                <a:ln>
                  <a:noFill/>
                </a:ln>
                <a:effectLst/>
                <a:uLnTx/>
                <a:uFillTx/>
                <a:latin typeface="微软雅黑" panose="020B0503020204020204" charset="-122"/>
                <a:ea typeface="微软雅黑" panose="020B0503020204020204" charset="-122"/>
              </a:rPr>
              <a:t>其</a:t>
            </a:r>
            <a:r>
              <a:rPr lang="zh-CN" altLang="en-US" sz="1800" b="0" noProof="0" dirty="0" smtClean="0">
                <a:ln>
                  <a:noFill/>
                </a:ln>
                <a:effectLst/>
                <a:uLnTx/>
                <a:uFillTx/>
                <a:latin typeface="微软雅黑" panose="020B0503020204020204" charset="-122"/>
                <a:ea typeface="微软雅黑" panose="020B0503020204020204" charset="-122"/>
              </a:rPr>
              <a:t>他直接责任人员处</a:t>
            </a:r>
            <a:r>
              <a:rPr lang="zh-CN" altLang="en-US" sz="1800" b="0" noProof="0" dirty="0" smtClean="0">
                <a:ln>
                  <a:noFill/>
                </a:ln>
                <a:solidFill>
                  <a:srgbClr val="FF0000"/>
                </a:solidFill>
                <a:effectLst/>
                <a:uLnTx/>
                <a:uFillTx/>
                <a:latin typeface="微软雅黑" panose="020B0503020204020204" charset="-122"/>
                <a:ea typeface="微软雅黑" panose="020B0503020204020204" charset="-122"/>
              </a:rPr>
              <a:t>五万元以上十万元以下</a:t>
            </a:r>
            <a:r>
              <a:rPr lang="zh-CN" altLang="en-US" sz="1800" b="0" noProof="0" dirty="0" smtClean="0">
                <a:ln>
                  <a:noFill/>
                </a:ln>
                <a:effectLst/>
                <a:uLnTx/>
                <a:uFillTx/>
                <a:latin typeface="微软雅黑" panose="020B0503020204020204" charset="-122"/>
                <a:ea typeface="微软雅黑" panose="020B0503020204020204" charset="-122"/>
              </a:rPr>
              <a:t>的罚款;构成犯罪的，依照刑法有关规定追究刑事责任：</a:t>
            </a:r>
            <a:endParaRPr lang="zh-CN" altLang="en-US" sz="1800" b="0" noProof="0" dirty="0" smtClean="0">
              <a:ln>
                <a:noFill/>
              </a:ln>
              <a:effectLst/>
              <a:uLnTx/>
              <a:uFillTx/>
              <a:latin typeface="微软雅黑" panose="020B0503020204020204" charset="-122"/>
              <a:ea typeface="微软雅黑" panose="020B0503020204020204" charset="-122"/>
            </a:endParaRPr>
          </a:p>
          <a:p>
            <a:pPr indent="0"/>
            <a:endParaRPr lang="zh-CN" altLang="en-US" sz="1800" b="0" noProof="0" dirty="0" smtClean="0">
              <a:ln>
                <a:noFill/>
              </a:ln>
              <a:effectLst/>
              <a:uLnTx/>
              <a:uFillTx/>
              <a:latin typeface="微软雅黑" panose="020B0503020204020204" charset="-122"/>
              <a:ea typeface="微软雅黑" panose="020B0503020204020204" charset="-122"/>
            </a:endParaRPr>
          </a:p>
          <a:p>
            <a:pPr indent="0"/>
            <a:r>
              <a:rPr lang="zh-CN" altLang="en-US" sz="1800" b="0" noProof="0" dirty="0" smtClean="0">
                <a:ln>
                  <a:noFill/>
                </a:ln>
                <a:effectLst/>
                <a:uLnTx/>
                <a:uFillTx/>
                <a:latin typeface="微软雅黑" panose="020B0503020204020204" charset="-122"/>
                <a:ea typeface="微软雅黑" panose="020B0503020204020204" charset="-122"/>
              </a:rPr>
              <a:t>(一)未按照规定对矿山、金属冶炼建设项目或者用于生产、储存、装卸危险物品的建设项目进行安全评价的;</a:t>
            </a:r>
            <a:endParaRPr lang="zh-CN" altLang="en-US" sz="1800" b="0" noProof="0" dirty="0" smtClean="0">
              <a:ln>
                <a:noFill/>
              </a:ln>
              <a:effectLst/>
              <a:uLnTx/>
              <a:uFillTx/>
              <a:latin typeface="微软雅黑" panose="020B0503020204020204" charset="-122"/>
              <a:ea typeface="微软雅黑" panose="020B0503020204020204" charset="-122"/>
            </a:endParaRPr>
          </a:p>
          <a:p>
            <a:pPr indent="0"/>
            <a:r>
              <a:rPr lang="zh-CN" altLang="en-US" sz="1800" b="0" noProof="0" dirty="0" smtClean="0">
                <a:ln>
                  <a:noFill/>
                </a:ln>
                <a:effectLst/>
                <a:uLnTx/>
                <a:uFillTx/>
                <a:latin typeface="微软雅黑" panose="020B0503020204020204" charset="-122"/>
                <a:ea typeface="微软雅黑" panose="020B0503020204020204" charset="-122"/>
              </a:rPr>
              <a:t>(二)矿山、金属冶炼建设项目或者用于生产、储存、装卸危险物品的建设项目没有安全设施设计或者安全设施设计未按照规定报经有关部门审查同意的;</a:t>
            </a:r>
            <a:endParaRPr lang="zh-CN" altLang="en-US" sz="1800" b="0" noProof="0" dirty="0" smtClean="0">
              <a:ln>
                <a:noFill/>
              </a:ln>
              <a:effectLst/>
              <a:uLnTx/>
              <a:uFillTx/>
              <a:latin typeface="微软雅黑" panose="020B0503020204020204" charset="-122"/>
              <a:ea typeface="微软雅黑" panose="020B0503020204020204" charset="-122"/>
            </a:endParaRPr>
          </a:p>
          <a:p>
            <a:pPr indent="0"/>
            <a:r>
              <a:rPr lang="zh-CN" altLang="en-US" sz="1800" b="0" noProof="0" dirty="0" smtClean="0">
                <a:ln>
                  <a:noFill/>
                </a:ln>
                <a:effectLst/>
                <a:uLnTx/>
                <a:uFillTx/>
                <a:latin typeface="微软雅黑" panose="020B0503020204020204" charset="-122"/>
                <a:ea typeface="微软雅黑" panose="020B0503020204020204" charset="-122"/>
              </a:rPr>
              <a:t>(三)矿山、金属冶炼建设项目或者用于生产、储存、装卸危险物品的建设项目的施工单位未按照批准的安全设施设计施工的;</a:t>
            </a:r>
            <a:endParaRPr lang="zh-CN" altLang="en-US" sz="1800" b="0" noProof="0" dirty="0" smtClean="0">
              <a:ln>
                <a:noFill/>
              </a:ln>
              <a:effectLst/>
              <a:uLnTx/>
              <a:uFillTx/>
              <a:latin typeface="微软雅黑" panose="020B0503020204020204" charset="-122"/>
              <a:ea typeface="微软雅黑" panose="020B0503020204020204" charset="-122"/>
            </a:endParaRPr>
          </a:p>
          <a:p>
            <a:pPr indent="0"/>
            <a:r>
              <a:rPr lang="zh-CN" altLang="en-US" sz="1800" b="0" noProof="0" dirty="0" smtClean="0">
                <a:ln>
                  <a:noFill/>
                </a:ln>
                <a:effectLst/>
                <a:uLnTx/>
                <a:uFillTx/>
                <a:latin typeface="微软雅黑" panose="020B0503020204020204" charset="-122"/>
                <a:ea typeface="微软雅黑" panose="020B0503020204020204" charset="-122"/>
              </a:rPr>
              <a:t>(四)矿山、金属冶炼建设项目或者用于生产、储存、</a:t>
            </a:r>
            <a:endParaRPr lang="zh-CN" altLang="en-US" sz="1800" b="0" noProof="0" dirty="0" smtClean="0">
              <a:ln>
                <a:noFill/>
              </a:ln>
              <a:effectLst/>
              <a:uLnTx/>
              <a:uFillTx/>
              <a:latin typeface="微软雅黑" panose="020B0503020204020204" charset="-122"/>
              <a:ea typeface="微软雅黑" panose="020B0503020204020204" charset="-122"/>
            </a:endParaRPr>
          </a:p>
          <a:p>
            <a:pPr indent="0"/>
            <a:r>
              <a:rPr lang="zh-CN" altLang="en-US" sz="1800" b="0" noProof="0" dirty="0" smtClean="0">
                <a:ln>
                  <a:noFill/>
                </a:ln>
                <a:solidFill>
                  <a:srgbClr val="FF0000"/>
                </a:solidFill>
                <a:effectLst/>
                <a:uLnTx/>
                <a:uFillTx/>
                <a:latin typeface="微软雅黑" panose="020B0503020204020204" charset="-122"/>
                <a:ea typeface="微软雅黑" panose="020B0503020204020204" charset="-122"/>
              </a:rPr>
              <a:t>装卸</a:t>
            </a:r>
            <a:r>
              <a:rPr lang="zh-CN" altLang="en-US" sz="1800" b="0" noProof="0" dirty="0" smtClean="0">
                <a:ln>
                  <a:noFill/>
                </a:ln>
                <a:effectLst/>
                <a:uLnTx/>
                <a:uFillTx/>
                <a:latin typeface="微软雅黑" panose="020B0503020204020204" charset="-122"/>
                <a:ea typeface="微软雅黑" panose="020B0503020204020204" charset="-122"/>
              </a:rPr>
              <a:t>危险物品的建设项目竣工投入生产或者使用前，安全设施未经验收合格的。</a:t>
            </a:r>
            <a:endParaRPr lang="zh-CN" altLang="en-US" noProof="0" dirty="0" smtClean="0">
              <a:ln>
                <a:noFill/>
              </a:ln>
              <a:effectLst/>
              <a:uLnTx/>
              <a:uFillTx/>
              <a:latin typeface="微软雅黑" panose="020B0503020204020204" charset="-122"/>
              <a:ea typeface="微软雅黑" panose="020B0503020204020204" charset="-122"/>
            </a:endParaRPr>
          </a:p>
        </p:txBody>
      </p:sp>
    </p:spTree>
    <p:custDataLst>
      <p:tags r:id="rId1"/>
    </p:custData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 </a:t>
            </a:r>
            <a:endParaRPr lang="en-US" altLang="zh-CN"/>
          </a:p>
        </p:txBody>
      </p:sp>
      <p:sp>
        <p:nvSpPr>
          <p:cNvPr id="3" name="内容占位符 2"/>
          <p:cNvSpPr>
            <a:spLocks noGrp="1"/>
          </p:cNvSpPr>
          <p:nvPr>
            <p:ph idx="1"/>
          </p:nvPr>
        </p:nvSpPr>
        <p:spPr/>
        <p:txBody>
          <a:bodyPr/>
          <a:lstStyle/>
          <a:p>
            <a:pPr marL="0" indent="0">
              <a:buNone/>
            </a:pPr>
            <a:r>
              <a:rPr lang="en-US" altLang="zh-CN"/>
              <a:t> </a:t>
            </a:r>
            <a:endParaRPr lang="en-US" altLang="zh-CN"/>
          </a:p>
        </p:txBody>
      </p:sp>
      <p:sp>
        <p:nvSpPr>
          <p:cNvPr id="100" name="文本框 99"/>
          <p:cNvSpPr txBox="1"/>
          <p:nvPr/>
        </p:nvSpPr>
        <p:spPr>
          <a:xfrm>
            <a:off x="1396365" y="1224280"/>
            <a:ext cx="9457055" cy="4523105"/>
          </a:xfrm>
          <a:prstGeom prst="rect">
            <a:avLst/>
          </a:prstGeom>
          <a:noFill/>
          <a:ln w="9525">
            <a:noFill/>
          </a:ln>
        </p:spPr>
        <p:txBody>
          <a:bodyPr wrap="square">
            <a:spAutoFit/>
          </a:bodyPr>
          <a:lstStyle/>
          <a:p>
            <a:pPr indent="0">
              <a:buFont typeface="Arial" panose="020B0604020202020204" pitchFamily="34" charset="0"/>
              <a:buNone/>
            </a:pPr>
            <a:r>
              <a:rPr lang="zh-CN" altLang="en-US" b="1" noProof="0" dirty="0" smtClean="0">
                <a:ln>
                  <a:noFill/>
                </a:ln>
                <a:effectLst/>
                <a:uLnTx/>
                <a:uFillTx/>
                <a:latin typeface="微软雅黑" panose="020B0503020204020204" charset="-122"/>
                <a:ea typeface="微软雅黑" panose="020B0503020204020204" charset="-122"/>
              </a:rPr>
              <a:t>第九十九条</a:t>
            </a:r>
            <a:r>
              <a:rPr lang="zh-CN" altLang="en-US" b="0" noProof="0" dirty="0" smtClean="0">
                <a:ln>
                  <a:noFill/>
                </a:ln>
                <a:solidFill>
                  <a:srgbClr val="FF0000"/>
                </a:solidFill>
                <a:effectLst/>
                <a:uLnTx/>
                <a:uFillTx/>
                <a:latin typeface="微软雅黑" panose="020B0503020204020204" charset="-122"/>
                <a:ea typeface="微软雅黑" panose="020B0503020204020204" charset="-122"/>
              </a:rPr>
              <a:t>（原第九十六条）</a:t>
            </a:r>
            <a:r>
              <a:rPr lang="en-US" b="0">
                <a:latin typeface="Microsoft YaHei UI" panose="020B0503020204020204" charset="-122"/>
                <a:ea typeface="宋体" panose="02010600030101010101" pitchFamily="2" charset="-122"/>
              </a:rPr>
              <a:t> </a:t>
            </a:r>
            <a:r>
              <a:rPr lang="zh-CN" altLang="en-US" b="0" noProof="0" dirty="0" smtClean="0">
                <a:ln>
                  <a:noFill/>
                </a:ln>
                <a:effectLst/>
                <a:uLnTx/>
                <a:uFillTx/>
                <a:latin typeface="微软雅黑" panose="020B0503020204020204" charset="-122"/>
                <a:ea typeface="微软雅黑" panose="020B0503020204020204" charset="-122"/>
              </a:rPr>
              <a:t>生产经营单位有下列行为之一的，责令限期改正，可以处五万元以下的罚款;逾期未改正的，处五万元以上二十万元以下的罚款，其直接负责的主管人员和其他直接责任人员处一万元以上二万元以下的罚款;情节严重的，责令停产停业整顿;构成犯罪的，依照刑法有关规定追究刑事责任：</a:t>
            </a:r>
            <a:endParaRPr lang="zh-CN" altLang="en-US" b="0" noProof="0" dirty="0" smtClean="0">
              <a:ln>
                <a:noFill/>
              </a:ln>
              <a:effectLst/>
              <a:uLnTx/>
              <a:uFillTx/>
              <a:latin typeface="微软雅黑" panose="020B0503020204020204" charset="-122"/>
              <a:ea typeface="微软雅黑" panose="020B0503020204020204" charset="-122"/>
            </a:endParaRPr>
          </a:p>
          <a:p>
            <a:pPr indent="0">
              <a:buFont typeface="Arial" panose="020B0604020202020204" pitchFamily="34" charset="0"/>
              <a:buNone/>
            </a:pPr>
            <a:endParaRPr lang="zh-CN" altLang="en-US" b="0" noProof="0" dirty="0" smtClean="0">
              <a:ln>
                <a:noFill/>
              </a:ln>
              <a:effectLst/>
              <a:uLnTx/>
              <a:uFillTx/>
              <a:latin typeface="微软雅黑" panose="020B0503020204020204" charset="-122"/>
              <a:ea typeface="微软雅黑" panose="020B0503020204020204" charset="-122"/>
            </a:endParaRPr>
          </a:p>
          <a:p>
            <a:pPr indent="0">
              <a:buFont typeface="Arial" panose="020B0604020202020204" pitchFamily="34" charset="0"/>
              <a:buNone/>
            </a:pPr>
            <a:r>
              <a:rPr lang="zh-CN" altLang="en-US" b="0" noProof="0" dirty="0" smtClean="0">
                <a:ln>
                  <a:noFill/>
                </a:ln>
                <a:effectLst/>
                <a:uLnTx/>
                <a:uFillTx/>
                <a:latin typeface="微软雅黑" panose="020B0503020204020204" charset="-122"/>
                <a:ea typeface="微软雅黑" panose="020B0503020204020204" charset="-122"/>
              </a:rPr>
              <a:t>(一)未在有较大危险因素的生产经营场所和有关设施、设备上设置明显的安全警示标志的;</a:t>
            </a:r>
            <a:endParaRPr lang="zh-CN" altLang="en-US" b="0" noProof="0" dirty="0" smtClean="0">
              <a:ln>
                <a:noFill/>
              </a:ln>
              <a:effectLst/>
              <a:uLnTx/>
              <a:uFillTx/>
              <a:latin typeface="微软雅黑" panose="020B0503020204020204" charset="-122"/>
              <a:ea typeface="微软雅黑" panose="020B0503020204020204" charset="-122"/>
            </a:endParaRPr>
          </a:p>
          <a:p>
            <a:pPr indent="0">
              <a:buFont typeface="Arial" panose="020B0604020202020204" pitchFamily="34" charset="0"/>
              <a:buNone/>
            </a:pPr>
            <a:r>
              <a:rPr lang="zh-CN" altLang="en-US" b="0" noProof="0" dirty="0" smtClean="0">
                <a:ln>
                  <a:noFill/>
                </a:ln>
                <a:effectLst/>
                <a:uLnTx/>
                <a:uFillTx/>
                <a:latin typeface="微软雅黑" panose="020B0503020204020204" charset="-122"/>
                <a:ea typeface="微软雅黑" panose="020B0503020204020204" charset="-122"/>
              </a:rPr>
              <a:t>(二)安全设备的安装、使用、检测、改造和报废不符合国家标准或者行业标准的;</a:t>
            </a:r>
            <a:endParaRPr lang="zh-CN" altLang="en-US" b="0" noProof="0" dirty="0" smtClean="0">
              <a:ln>
                <a:noFill/>
              </a:ln>
              <a:effectLst/>
              <a:uLnTx/>
              <a:uFillTx/>
              <a:latin typeface="微软雅黑" panose="020B0503020204020204" charset="-122"/>
              <a:ea typeface="微软雅黑" panose="020B0503020204020204" charset="-122"/>
            </a:endParaRPr>
          </a:p>
          <a:p>
            <a:pPr indent="0">
              <a:buFont typeface="Arial" panose="020B0604020202020204" pitchFamily="34" charset="0"/>
              <a:buNone/>
            </a:pPr>
            <a:r>
              <a:rPr lang="zh-CN" altLang="en-US" b="0" noProof="0" dirty="0" smtClean="0">
                <a:ln>
                  <a:noFill/>
                </a:ln>
                <a:effectLst/>
                <a:uLnTx/>
                <a:uFillTx/>
                <a:latin typeface="微软雅黑" panose="020B0503020204020204" charset="-122"/>
                <a:ea typeface="微软雅黑" panose="020B0503020204020204" charset="-122"/>
              </a:rPr>
              <a:t>(三)未对安全设备进行经常性维护、保养和定期检测的;</a:t>
            </a:r>
            <a:endParaRPr lang="zh-CN" altLang="en-US" b="0" noProof="0" dirty="0" smtClean="0">
              <a:ln>
                <a:noFill/>
              </a:ln>
              <a:effectLst/>
              <a:uLnTx/>
              <a:uFillTx/>
              <a:latin typeface="微软雅黑" panose="020B0503020204020204" charset="-122"/>
              <a:ea typeface="微软雅黑" panose="020B0503020204020204" charset="-122"/>
            </a:endParaRPr>
          </a:p>
          <a:p>
            <a:pPr indent="0">
              <a:buFont typeface="Arial" panose="020B0604020202020204" pitchFamily="34" charset="0"/>
              <a:buNone/>
            </a:pPr>
            <a:r>
              <a:rPr lang="zh-CN" altLang="en-US" b="0" noProof="0" dirty="0" smtClean="0">
                <a:ln>
                  <a:noFill/>
                </a:ln>
                <a:solidFill>
                  <a:srgbClr val="FF0000"/>
                </a:solidFill>
                <a:effectLst/>
                <a:uLnTx/>
                <a:uFillTx/>
                <a:latin typeface="微软雅黑" panose="020B0503020204020204" charset="-122"/>
                <a:ea typeface="微软雅黑" panose="020B0503020204020204" charset="-122"/>
              </a:rPr>
              <a:t>(四)关闭、破坏直接关系生产安全的监控、报警、防护、救生设备、设施，或者篡改、隐瞒、销毁其相关数据、信息的;</a:t>
            </a:r>
            <a:endParaRPr lang="zh-CN" altLang="en-US" b="0" noProof="0" dirty="0" smtClean="0">
              <a:ln>
                <a:noFill/>
              </a:ln>
              <a:solidFill>
                <a:srgbClr val="FF0000"/>
              </a:solidFill>
              <a:effectLst/>
              <a:uLnTx/>
              <a:uFillTx/>
              <a:latin typeface="微软雅黑" panose="020B0503020204020204" charset="-122"/>
              <a:ea typeface="微软雅黑" panose="020B0503020204020204" charset="-122"/>
            </a:endParaRPr>
          </a:p>
          <a:p>
            <a:pPr indent="0">
              <a:buFont typeface="Arial" panose="020B0604020202020204" pitchFamily="34" charset="0"/>
              <a:buNone/>
            </a:pPr>
            <a:r>
              <a:rPr lang="zh-CN" altLang="en-US" b="0" noProof="0" dirty="0" smtClean="0">
                <a:ln>
                  <a:noFill/>
                </a:ln>
                <a:effectLst/>
                <a:uLnTx/>
                <a:uFillTx/>
                <a:latin typeface="微软雅黑" panose="020B0503020204020204" charset="-122"/>
                <a:ea typeface="微软雅黑" panose="020B0503020204020204" charset="-122"/>
              </a:rPr>
              <a:t>(五)未为从业人员提供符合国家标准或者行业标准的劳动防护用品的;</a:t>
            </a:r>
            <a:endParaRPr lang="zh-CN" altLang="en-US" b="0" noProof="0" dirty="0" smtClean="0">
              <a:ln>
                <a:noFill/>
              </a:ln>
              <a:effectLst/>
              <a:uLnTx/>
              <a:uFillTx/>
              <a:latin typeface="微软雅黑" panose="020B0503020204020204" charset="-122"/>
              <a:ea typeface="微软雅黑" panose="020B0503020204020204" charset="-122"/>
            </a:endParaRPr>
          </a:p>
          <a:p>
            <a:pPr indent="0">
              <a:buFont typeface="Arial" panose="020B0604020202020204" pitchFamily="34" charset="0"/>
              <a:buNone/>
            </a:pPr>
            <a:r>
              <a:rPr lang="zh-CN" altLang="en-US" b="0" noProof="0" dirty="0" smtClean="0">
                <a:ln>
                  <a:noFill/>
                </a:ln>
                <a:effectLst/>
                <a:uLnTx/>
                <a:uFillTx/>
                <a:latin typeface="微软雅黑" panose="020B0503020204020204" charset="-122"/>
                <a:ea typeface="微软雅黑" panose="020B0503020204020204" charset="-122"/>
              </a:rPr>
              <a:t>(六)危险物品的容器、运输工具，以及涉及人身安全、危险性较大的海洋石油开采特种设备和矿山井下特种设备未经具有专业资质的机构检测、检验合格，取得安全使用证或者安全标志，投入使用的;</a:t>
            </a:r>
            <a:endParaRPr lang="zh-CN" altLang="en-US" b="0" noProof="0" dirty="0" smtClean="0">
              <a:ln>
                <a:noFill/>
              </a:ln>
              <a:effectLst/>
              <a:uLnTx/>
              <a:uFillTx/>
              <a:latin typeface="微软雅黑" panose="020B0503020204020204" charset="-122"/>
              <a:ea typeface="微软雅黑" panose="020B0503020204020204" charset="-122"/>
            </a:endParaRPr>
          </a:p>
          <a:p>
            <a:pPr indent="0">
              <a:buFont typeface="Arial" panose="020B0604020202020204" pitchFamily="34" charset="0"/>
              <a:buNone/>
            </a:pPr>
            <a:r>
              <a:rPr lang="zh-CN" altLang="en-US" b="0" noProof="0" dirty="0" smtClean="0">
                <a:ln>
                  <a:noFill/>
                </a:ln>
                <a:effectLst/>
                <a:uLnTx/>
                <a:uFillTx/>
                <a:latin typeface="微软雅黑" panose="020B0503020204020204" charset="-122"/>
                <a:ea typeface="微软雅黑" panose="020B0503020204020204" charset="-122"/>
              </a:rPr>
              <a:t>(七)使用应当淘汰的危及生产安全的工艺、设备的；</a:t>
            </a:r>
            <a:endParaRPr lang="zh-CN" altLang="en-US" b="0" noProof="0" dirty="0" smtClean="0">
              <a:ln>
                <a:noFill/>
              </a:ln>
              <a:effectLst/>
              <a:uLnTx/>
              <a:uFillTx/>
              <a:latin typeface="微软雅黑" panose="020B0503020204020204" charset="-122"/>
              <a:ea typeface="微软雅黑" panose="020B0503020204020204" charset="-122"/>
            </a:endParaRPr>
          </a:p>
          <a:p>
            <a:pPr indent="0">
              <a:buFont typeface="Arial" panose="020B0604020202020204" pitchFamily="34" charset="0"/>
              <a:buNone/>
            </a:pPr>
            <a:r>
              <a:rPr lang="zh-CN" altLang="en-US" b="0" noProof="0" dirty="0" smtClean="0">
                <a:ln>
                  <a:noFill/>
                </a:ln>
                <a:solidFill>
                  <a:srgbClr val="FF0000"/>
                </a:solidFill>
                <a:effectLst/>
                <a:uLnTx/>
                <a:uFillTx/>
                <a:latin typeface="微软雅黑" panose="020B0503020204020204" charset="-122"/>
                <a:ea typeface="微软雅黑" panose="020B0503020204020204" charset="-122"/>
              </a:rPr>
              <a:t>(八)餐饮等行业的生产经营单位使用燃气未安装可燃气体报警装置的。 </a:t>
            </a:r>
            <a:endParaRPr lang="zh-CN" altLang="en-US" b="0" noProof="0" dirty="0" smtClean="0">
              <a:ln>
                <a:noFill/>
              </a:ln>
              <a:solidFill>
                <a:srgbClr val="FF0000"/>
              </a:solidFill>
              <a:effectLst/>
              <a:uLnTx/>
              <a:uFillTx/>
              <a:latin typeface="微软雅黑" panose="020B0503020204020204" charset="-122"/>
              <a:ea typeface="微软雅黑" panose="020B0503020204020204" charset="-122"/>
            </a:endParaRPr>
          </a:p>
        </p:txBody>
      </p:sp>
    </p:spTree>
    <p:custDataLst>
      <p:tags r:id="rId1"/>
    </p:custData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 </a:t>
            </a:r>
            <a:endParaRPr lang="en-US" altLang="zh-CN"/>
          </a:p>
        </p:txBody>
      </p:sp>
      <p:sp>
        <p:nvSpPr>
          <p:cNvPr id="3" name="内容占位符 2"/>
          <p:cNvSpPr>
            <a:spLocks noGrp="1"/>
          </p:cNvSpPr>
          <p:nvPr>
            <p:ph idx="1"/>
          </p:nvPr>
        </p:nvSpPr>
        <p:spPr>
          <a:xfrm>
            <a:off x="838200" y="654685"/>
            <a:ext cx="10515600" cy="5522595"/>
          </a:xfrm>
        </p:spPr>
        <p:txBody>
          <a:bodyPr/>
          <a:lstStyle/>
          <a:p>
            <a:pPr marL="0" indent="0">
              <a:buNone/>
            </a:pPr>
            <a:r>
              <a:rPr lang="en-US" altLang="zh-CN"/>
              <a:t> </a:t>
            </a:r>
            <a:endParaRPr lang="en-US" altLang="zh-CN"/>
          </a:p>
        </p:txBody>
      </p:sp>
      <p:sp>
        <p:nvSpPr>
          <p:cNvPr id="4" name="文本框 3"/>
          <p:cNvSpPr txBox="1"/>
          <p:nvPr/>
        </p:nvSpPr>
        <p:spPr>
          <a:xfrm>
            <a:off x="1477010" y="1632585"/>
            <a:ext cx="9168130" cy="3692525"/>
          </a:xfrm>
          <a:prstGeom prst="rect">
            <a:avLst/>
          </a:prstGeom>
          <a:noFill/>
        </p:spPr>
        <p:txBody>
          <a:bodyPr wrap="square" rtlCol="0" anchor="t">
            <a:spAutoFit/>
          </a:bodyPr>
          <a:lstStyle/>
          <a:p>
            <a:pPr indent="0"/>
            <a:r>
              <a:rPr lang="zh-CN" altLang="en-US" b="1" noProof="0" dirty="0" smtClean="0">
                <a:ln>
                  <a:noFill/>
                </a:ln>
                <a:effectLst/>
                <a:uLnTx/>
                <a:uFillTx/>
                <a:latin typeface="微软雅黑" panose="020B0503020204020204" charset="-122"/>
                <a:ea typeface="微软雅黑" panose="020B0503020204020204" charset="-122"/>
                <a:sym typeface="+mn-ea"/>
              </a:rPr>
              <a:t>第一百零一条</a:t>
            </a:r>
            <a:r>
              <a:rPr lang="zh-CN" altLang="en-US" noProof="0" dirty="0" smtClean="0">
                <a:ln>
                  <a:noFill/>
                </a:ln>
                <a:solidFill>
                  <a:srgbClr val="FF0000"/>
                </a:solidFill>
                <a:effectLst/>
                <a:uLnTx/>
                <a:uFillTx/>
                <a:latin typeface="微软雅黑" panose="020B0503020204020204" charset="-122"/>
                <a:ea typeface="微软雅黑" panose="020B0503020204020204" charset="-122"/>
                <a:sym typeface="+mn-ea"/>
              </a:rPr>
              <a:t>（原第九十八条）</a:t>
            </a:r>
            <a:r>
              <a:rPr lang="en-US">
                <a:latin typeface="Microsoft YaHei UI" panose="020B0503020204020204" charset="-122"/>
                <a:ea typeface="宋体" panose="02010600030101010101" pitchFamily="2" charset="-122"/>
                <a:sym typeface="+mn-ea"/>
              </a:rPr>
              <a:t> </a:t>
            </a:r>
            <a:r>
              <a:rPr lang="zh-CN" altLang="en-US" noProof="0" dirty="0" smtClean="0">
                <a:ln>
                  <a:noFill/>
                </a:ln>
                <a:effectLst/>
                <a:uLnTx/>
                <a:uFillTx/>
                <a:latin typeface="微软雅黑" panose="020B0503020204020204" charset="-122"/>
                <a:ea typeface="微软雅黑" panose="020B0503020204020204" charset="-122"/>
                <a:sym typeface="+mn-ea"/>
              </a:rPr>
              <a:t>生产经营单位有下列行为之一的，责令限期改正，可以处十万元以下的罚款;逾期未改正的，责令停产停业整顿，并处十万元以上二十万元以下的罚款，对其直接负责的主管人员和其他直接责任人员处二万元以上五万元以下的罚款;构成犯罪的，依照刑法有关规定追究刑事责任：</a:t>
            </a:r>
            <a:endParaRPr lang="zh-CN" altLang="en-US" noProof="0" dirty="0" smtClean="0">
              <a:ln>
                <a:noFill/>
              </a:ln>
              <a:effectLst/>
              <a:uLnTx/>
              <a:uFillTx/>
              <a:latin typeface="微软雅黑" panose="020B0503020204020204" charset="-122"/>
              <a:ea typeface="微软雅黑" panose="020B0503020204020204" charset="-122"/>
              <a:sym typeface="+mn-ea"/>
            </a:endParaRPr>
          </a:p>
          <a:p>
            <a:pPr indent="0"/>
            <a:endParaRPr lang="zh-CN" altLang="en-US" noProof="0" dirty="0" smtClean="0">
              <a:ln>
                <a:noFill/>
              </a:ln>
              <a:effectLst/>
              <a:uLnTx/>
              <a:uFillTx/>
              <a:latin typeface="微软雅黑" panose="020B0503020204020204" charset="-122"/>
              <a:ea typeface="微软雅黑" panose="020B0503020204020204" charset="-122"/>
              <a:sym typeface="+mn-ea"/>
            </a:endParaRPr>
          </a:p>
          <a:p>
            <a:pPr indent="0"/>
            <a:r>
              <a:rPr lang="zh-CN" altLang="en-US" noProof="0" dirty="0" smtClean="0">
                <a:ln>
                  <a:noFill/>
                </a:ln>
                <a:effectLst/>
                <a:uLnTx/>
                <a:uFillTx/>
                <a:latin typeface="微软雅黑" panose="020B0503020204020204" charset="-122"/>
                <a:ea typeface="微软雅黑" panose="020B0503020204020204" charset="-122"/>
                <a:sym typeface="+mn-ea"/>
              </a:rPr>
              <a:t>(一)生产、经营、运输、储存、使用危险物品或者处置废弃危险物品，未建立专门安全管理制度、未采取可靠的安全措施的;</a:t>
            </a:r>
            <a:endParaRPr lang="zh-CN" altLang="en-US" noProof="0" dirty="0" smtClean="0">
              <a:ln>
                <a:noFill/>
              </a:ln>
              <a:effectLst/>
              <a:uLnTx/>
              <a:uFillTx/>
              <a:latin typeface="微软雅黑" panose="020B0503020204020204" charset="-122"/>
              <a:ea typeface="微软雅黑" panose="020B0503020204020204" charset="-122"/>
              <a:sym typeface="+mn-ea"/>
            </a:endParaRPr>
          </a:p>
          <a:p>
            <a:pPr indent="0"/>
            <a:r>
              <a:rPr lang="zh-CN" altLang="en-US" noProof="0" dirty="0" smtClean="0">
                <a:ln>
                  <a:noFill/>
                </a:ln>
                <a:effectLst/>
                <a:uLnTx/>
                <a:uFillTx/>
                <a:latin typeface="微软雅黑" panose="020B0503020204020204" charset="-122"/>
                <a:ea typeface="微软雅黑" panose="020B0503020204020204" charset="-122"/>
                <a:sym typeface="+mn-ea"/>
              </a:rPr>
              <a:t>(二)对重大危险源未登记建档，未进行定期检测、评估、监控，未制定应急预案，</a:t>
            </a:r>
            <a:endParaRPr lang="zh-CN" altLang="en-US" noProof="0" dirty="0" smtClean="0">
              <a:ln>
                <a:noFill/>
              </a:ln>
              <a:effectLst/>
              <a:uLnTx/>
              <a:uFillTx/>
              <a:latin typeface="微软雅黑" panose="020B0503020204020204" charset="-122"/>
              <a:ea typeface="微软雅黑" panose="020B0503020204020204" charset="-122"/>
              <a:sym typeface="+mn-ea"/>
            </a:endParaRPr>
          </a:p>
          <a:p>
            <a:pPr indent="0"/>
            <a:r>
              <a:rPr lang="zh-CN" altLang="en-US" noProof="0" dirty="0" smtClean="0">
                <a:ln>
                  <a:noFill/>
                </a:ln>
                <a:solidFill>
                  <a:srgbClr val="FF0000"/>
                </a:solidFill>
                <a:effectLst/>
                <a:uLnTx/>
                <a:uFillTx/>
                <a:latin typeface="微软雅黑" panose="020B0503020204020204" charset="-122"/>
                <a:ea typeface="微软雅黑" panose="020B0503020204020204" charset="-122"/>
                <a:sym typeface="+mn-ea"/>
              </a:rPr>
              <a:t>或者未告知应急措施的;</a:t>
            </a:r>
            <a:endParaRPr lang="zh-CN" altLang="en-US" noProof="0" dirty="0" smtClean="0">
              <a:ln>
                <a:noFill/>
              </a:ln>
              <a:solidFill>
                <a:srgbClr val="FF0000"/>
              </a:solidFill>
              <a:effectLst/>
              <a:uLnTx/>
              <a:uFillTx/>
              <a:latin typeface="微软雅黑" panose="020B0503020204020204" charset="-122"/>
              <a:ea typeface="微软雅黑" panose="020B0503020204020204" charset="-122"/>
              <a:sym typeface="+mn-ea"/>
            </a:endParaRPr>
          </a:p>
          <a:p>
            <a:pPr indent="0"/>
            <a:r>
              <a:rPr lang="zh-CN" altLang="en-US" noProof="0" dirty="0" smtClean="0">
                <a:ln>
                  <a:noFill/>
                </a:ln>
                <a:effectLst/>
                <a:uLnTx/>
                <a:uFillTx/>
                <a:latin typeface="微软雅黑" panose="020B0503020204020204" charset="-122"/>
                <a:ea typeface="微软雅黑" panose="020B0503020204020204" charset="-122"/>
                <a:sym typeface="+mn-ea"/>
              </a:rPr>
              <a:t>(三)进行爆破、吊装</a:t>
            </a:r>
            <a:r>
              <a:rPr lang="zh-CN">
                <a:ea typeface="宋体" panose="02010600030101010101" pitchFamily="2" charset="-122"/>
                <a:sym typeface="+mn-ea"/>
              </a:rPr>
              <a:t>、</a:t>
            </a:r>
            <a:r>
              <a:rPr lang="zh-CN" altLang="en-US" noProof="0" dirty="0" smtClean="0">
                <a:ln>
                  <a:noFill/>
                </a:ln>
                <a:solidFill>
                  <a:srgbClr val="FF0000"/>
                </a:solidFill>
                <a:effectLst/>
                <a:uLnTx/>
                <a:uFillTx/>
                <a:latin typeface="微软雅黑" panose="020B0503020204020204" charset="-122"/>
                <a:ea typeface="微软雅黑" panose="020B0503020204020204" charset="-122"/>
                <a:sym typeface="+mn-ea"/>
              </a:rPr>
              <a:t>动火、临时用电</a:t>
            </a:r>
            <a:r>
              <a:rPr lang="zh-CN" altLang="en-US" noProof="0" dirty="0" smtClean="0">
                <a:ln>
                  <a:noFill/>
                </a:ln>
                <a:effectLst/>
                <a:uLnTx/>
                <a:uFillTx/>
                <a:latin typeface="微软雅黑" panose="020B0503020204020204" charset="-122"/>
                <a:ea typeface="微软雅黑" panose="020B0503020204020204" charset="-122"/>
                <a:sym typeface="+mn-ea"/>
              </a:rPr>
              <a:t>以及国务院安全生产监督管理应急管理部门会同国务院有关部门规定的其他危险作业，未安排专门人员进行现场安全管理的;</a:t>
            </a:r>
            <a:endParaRPr lang="zh-CN" altLang="en-US" noProof="0" dirty="0" smtClean="0">
              <a:ln>
                <a:noFill/>
              </a:ln>
              <a:effectLst/>
              <a:uLnTx/>
              <a:uFillTx/>
              <a:latin typeface="微软雅黑" panose="020B0503020204020204" charset="-122"/>
              <a:ea typeface="微软雅黑" panose="020B0503020204020204" charset="-122"/>
              <a:sym typeface="+mn-ea"/>
            </a:endParaRPr>
          </a:p>
          <a:p>
            <a:pPr indent="0"/>
            <a:r>
              <a:rPr lang="zh-CN" altLang="en-US" noProof="0" dirty="0" smtClean="0">
                <a:ln>
                  <a:noFill/>
                </a:ln>
                <a:solidFill>
                  <a:srgbClr val="FF0000"/>
                </a:solidFill>
                <a:effectLst/>
                <a:uLnTx/>
                <a:uFillTx/>
                <a:latin typeface="微软雅黑" panose="020B0503020204020204" charset="-122"/>
                <a:ea typeface="微软雅黑" panose="020B0503020204020204" charset="-122"/>
                <a:sym typeface="+mn-ea"/>
              </a:rPr>
              <a:t>(四)未建立安全风险分级管控制度或者未按照安全风险分级采取相应管控措施的；</a:t>
            </a:r>
            <a:endParaRPr lang="zh-CN" altLang="en-US" noProof="0" dirty="0" smtClean="0">
              <a:ln>
                <a:noFill/>
              </a:ln>
              <a:solidFill>
                <a:srgbClr val="FF0000"/>
              </a:solidFill>
              <a:effectLst/>
              <a:uLnTx/>
              <a:uFillTx/>
              <a:latin typeface="微软雅黑" panose="020B0503020204020204" charset="-122"/>
              <a:ea typeface="微软雅黑" panose="020B0503020204020204" charset="-122"/>
              <a:sym typeface="+mn-ea"/>
            </a:endParaRPr>
          </a:p>
          <a:p>
            <a:pPr indent="0"/>
            <a:r>
              <a:rPr lang="zh-CN" altLang="en-US" noProof="0" dirty="0" smtClean="0">
                <a:ln>
                  <a:noFill/>
                </a:ln>
                <a:effectLst/>
                <a:uLnTx/>
                <a:uFillTx/>
                <a:latin typeface="微软雅黑" panose="020B0503020204020204" charset="-122"/>
                <a:ea typeface="微软雅黑" panose="020B0503020204020204" charset="-122"/>
                <a:sym typeface="+mn-ea"/>
              </a:rPr>
              <a:t>(五)未建立事故隐患排查治理制度，</a:t>
            </a:r>
            <a:r>
              <a:rPr lang="zh-CN" altLang="en-US" noProof="0" dirty="0" smtClean="0">
                <a:ln>
                  <a:noFill/>
                </a:ln>
                <a:solidFill>
                  <a:srgbClr val="FF0000"/>
                </a:solidFill>
                <a:effectLst/>
                <a:uLnTx/>
                <a:uFillTx/>
                <a:latin typeface="微软雅黑" panose="020B0503020204020204" charset="-122"/>
                <a:ea typeface="微软雅黑" panose="020B0503020204020204" charset="-122"/>
                <a:sym typeface="+mn-ea"/>
              </a:rPr>
              <a:t>或者重大事故隐患排查治理情况未按规定报告的。</a:t>
            </a:r>
            <a:endParaRPr lang="zh-CN" altLang="en-US"/>
          </a:p>
        </p:txBody>
      </p:sp>
    </p:spTree>
    <p:custDataLst>
      <p:tags r:id="rId1"/>
    </p:custDataLst>
  </p:cSld>
  <p:clrMapOvr>
    <a:masterClrMapping/>
  </p:clrMapOvr>
</p:sld>
</file>

<file path=ppt/tags/tag1.xml><?xml version="1.0" encoding="utf-8"?>
<p:tagLst xmlns:p="http://schemas.openxmlformats.org/presentationml/2006/main">
  <p:tag name="KSO_WM_UNIT_PLACING_PICTURE_USER_VIEWPORT" val="{&quot;height&quot;:10888,&quot;width&quot;:19200}"/>
</p:tagLst>
</file>

<file path=ppt/tags/tag10.xml><?xml version="1.0" encoding="utf-8"?>
<p:tagLst xmlns:p="http://schemas.openxmlformats.org/presentationml/2006/main">
  <p:tag name="KSO_WM_SPECIAL_SOURCE" val="bdnull"/>
</p:tagLst>
</file>

<file path=ppt/tags/tag11.xml><?xml version="1.0" encoding="utf-8"?>
<p:tagLst xmlns:p="http://schemas.openxmlformats.org/presentationml/2006/main">
  <p:tag name="KSO_WM_SPECIAL_SOURCE" val="bdnull"/>
</p:tagLst>
</file>

<file path=ppt/tags/tag12.xml><?xml version="1.0" encoding="utf-8"?>
<p:tagLst xmlns:p="http://schemas.openxmlformats.org/presentationml/2006/main">
  <p:tag name="KSO_WM_SPECIAL_SOURCE" val="bdnull"/>
</p:tagLst>
</file>

<file path=ppt/tags/tag13.xml><?xml version="1.0" encoding="utf-8"?>
<p:tagLst xmlns:p="http://schemas.openxmlformats.org/presentationml/2006/main">
  <p:tag name="KSO_WM_SPECIAL_SOURCE" val="bdnull"/>
</p:tagLst>
</file>

<file path=ppt/tags/tag14.xml><?xml version="1.0" encoding="utf-8"?>
<p:tagLst xmlns:p="http://schemas.openxmlformats.org/presentationml/2006/main">
  <p:tag name="KSO_WM_SPECIAL_SOURCE" val="bdnull"/>
</p:tagLst>
</file>

<file path=ppt/tags/tag15.xml><?xml version="1.0" encoding="utf-8"?>
<p:tagLst xmlns:p="http://schemas.openxmlformats.org/presentationml/2006/main">
  <p:tag name="KSO_WM_SPECIAL_SOURCE" val="bdnull"/>
</p:tagLst>
</file>

<file path=ppt/tags/tag16.xml><?xml version="1.0" encoding="utf-8"?>
<p:tagLst xmlns:p="http://schemas.openxmlformats.org/presentationml/2006/main">
  <p:tag name="KSO_WM_SPECIAL_SOURCE" val="bdnull"/>
</p:tagLst>
</file>

<file path=ppt/tags/tag17.xml><?xml version="1.0" encoding="utf-8"?>
<p:tagLst xmlns:p="http://schemas.openxmlformats.org/presentationml/2006/main">
  <p:tag name="KSO_WM_SPECIAL_SOURCE" val="bdnull"/>
</p:tagLst>
</file>

<file path=ppt/tags/tag18.xml><?xml version="1.0" encoding="utf-8"?>
<p:tagLst xmlns:p="http://schemas.openxmlformats.org/presentationml/2006/main">
  <p:tag name="KSO_WM_SPECIAL_SOURCE" val="bdnull"/>
</p:tagLst>
</file>

<file path=ppt/tags/tag19.xml><?xml version="1.0" encoding="utf-8"?>
<p:tagLst xmlns:p="http://schemas.openxmlformats.org/presentationml/2006/main">
  <p:tag name="KSO_WM_SPECIAL_SOURCE" val="bdnull"/>
</p:tagLst>
</file>

<file path=ppt/tags/tag2.xml><?xml version="1.0" encoding="utf-8"?>
<p:tagLst xmlns:p="http://schemas.openxmlformats.org/presentationml/2006/main">
  <p:tag name="KSO_WM_BEAUTIFY_FLAG" val="#wm#"/>
  <p:tag name="KSO_WM_TEMPLATE_CATEGORY" val="custom"/>
  <p:tag name="KSO_WM_TEMPLATE_INDEX" val="436"/>
</p:tagLst>
</file>

<file path=ppt/tags/tag20.xml><?xml version="1.0" encoding="utf-8"?>
<p:tagLst xmlns:p="http://schemas.openxmlformats.org/presentationml/2006/main">
  <p:tag name="KSO_WM_SPECIAL_SOURCE" val="bdnull"/>
</p:tagLst>
</file>

<file path=ppt/tags/tag21.xml><?xml version="1.0" encoding="utf-8"?>
<p:tagLst xmlns:p="http://schemas.openxmlformats.org/presentationml/2006/main">
  <p:tag name="TABLE_ENDDRAG_ORIGIN_RECT" val="688*156"/>
  <p:tag name="TABLE_ENDDRAG_RECT" val="126*279*688*156"/>
</p:tagLst>
</file>

<file path=ppt/tags/tag22.xml><?xml version="1.0" encoding="utf-8"?>
<p:tagLst xmlns:p="http://schemas.openxmlformats.org/presentationml/2006/main">
  <p:tag name="KSO_WM_SPECIAL_SOURCE" val="bdnull"/>
</p:tagLst>
</file>

<file path=ppt/tags/tag23.xml><?xml version="1.0" encoding="utf-8"?>
<p:tagLst xmlns:p="http://schemas.openxmlformats.org/presentationml/2006/main">
  <p:tag name="TABLE_ENDDRAG_ORIGIN_RECT" val="769*77"/>
  <p:tag name="TABLE_ENDDRAG_RECT" val="82*368*769*77"/>
</p:tagLst>
</file>

<file path=ppt/tags/tag24.xml><?xml version="1.0" encoding="utf-8"?>
<p:tagLst xmlns:p="http://schemas.openxmlformats.org/presentationml/2006/main">
  <p:tag name="KSO_WM_SPECIAL_SOURCE" val="bdnull"/>
</p:tagLst>
</file>

<file path=ppt/tags/tag25.xml><?xml version="1.0" encoding="utf-8"?>
<p:tagLst xmlns:p="http://schemas.openxmlformats.org/presentationml/2006/main">
  <p:tag name="KSO_WM_SPECIAL_SOURCE" val="bdnull"/>
</p:tagLst>
</file>

<file path=ppt/tags/tag26.xml><?xml version="1.0" encoding="utf-8"?>
<p:tagLst xmlns:p="http://schemas.openxmlformats.org/presentationml/2006/main">
  <p:tag name="KSO_WM_SPECIAL_SOURCE" val="bdnull"/>
</p:tagLst>
</file>

<file path=ppt/tags/tag27.xml><?xml version="1.0" encoding="utf-8"?>
<p:tagLst xmlns:p="http://schemas.openxmlformats.org/presentationml/2006/main">
  <p:tag name="KSO_WM_SPECIAL_SOURCE" val="bdnull"/>
</p:tagLst>
</file>

<file path=ppt/tags/tag28.xml><?xml version="1.0" encoding="utf-8"?>
<p:tagLst xmlns:p="http://schemas.openxmlformats.org/presentationml/2006/main">
  <p:tag name="KSO_WM_SPECIAL_SOURCE" val="bdnull"/>
</p:tagLst>
</file>

<file path=ppt/tags/tag29.xml><?xml version="1.0" encoding="utf-8"?>
<p:tagLst xmlns:p="http://schemas.openxmlformats.org/presentationml/2006/main">
  <p:tag name="KSO_WM_SPECIAL_SOURCE" val="bdnull"/>
</p:tagLst>
</file>

<file path=ppt/tags/tag3.xml><?xml version="1.0" encoding="utf-8"?>
<p:tagLst xmlns:p="http://schemas.openxmlformats.org/presentationml/2006/main">
  <p:tag name="KSO_WM_BEAUTIFY_FLAG" val="#wm#"/>
  <p:tag name="KSO_WM_TEMPLATE_CATEGORY" val="custom"/>
  <p:tag name="KSO_WM_TEMPLATE_INDEX" val="436"/>
</p:tagLst>
</file>

<file path=ppt/tags/tag30.xml><?xml version="1.0" encoding="utf-8"?>
<p:tagLst xmlns:p="http://schemas.openxmlformats.org/presentationml/2006/main">
  <p:tag name="KSO_WM_SPECIAL_SOURCE" val="bdnull"/>
</p:tagLst>
</file>

<file path=ppt/tags/tag31.xml><?xml version="1.0" encoding="utf-8"?>
<p:tagLst xmlns:p="http://schemas.openxmlformats.org/presentationml/2006/main">
  <p:tag name="KSO_WPP_MARK_KEY" val="4ab92552-f4a3-4bb2-9f95-a1acb4ce5bf6"/>
  <p:tag name="COMMONDATA" val="eyJoZGlkIjoiNjY1YjE5MzRiZDFhNzNlMzc1N2ZhZmI4ZGZjNDkzYzEifQ=="/>
  <p:tag name="commondata" val="eyJoZGlkIjoiMTk4ZTc1ZGJjODIwMzJiMGQ2MGU5MzExMDJlYzQ2MzUifQ=="/>
</p:tagLst>
</file>

<file path=ppt/tags/tag4.xml><?xml version="1.0" encoding="utf-8"?>
<p:tagLst xmlns:p="http://schemas.openxmlformats.org/presentationml/2006/main">
  <p:tag name="KSO_WM_UNIT_TABLE_BEAUTIFY" val="smartTable{d5d3b51d-9bab-46ee-8802-4fdb7fb71bae}"/>
  <p:tag name="TABLE_ENDDRAG_ORIGIN_RECT" val="699*378"/>
  <p:tag name="TABLE_ENDDRAG_RECT" val="138*113*699*378"/>
</p:tagLst>
</file>

<file path=ppt/tags/tag5.xml><?xml version="1.0" encoding="utf-8"?>
<p:tagLst xmlns:p="http://schemas.openxmlformats.org/presentationml/2006/main">
  <p:tag name="KSO_WM_UNIT_TABLE_BEAUTIFY" val="smartTable{7975dce0-9895-4373-b616-1495f1d7c78a}"/>
  <p:tag name="TABLE_ENDDRAG_ORIGIN_RECT" val="710*378"/>
  <p:tag name="TABLE_ENDDRAG_RECT" val="124*125*710*378"/>
</p:tagLst>
</file>

<file path=ppt/tags/tag6.xml><?xml version="1.0" encoding="utf-8"?>
<p:tagLst xmlns:p="http://schemas.openxmlformats.org/presentationml/2006/main">
  <p:tag name="KSO_WM_UNIT_TABLE_BEAUTIFY" val="smartTable{1d0bd61e-8457-4169-b195-e9224ac1fda1}"/>
  <p:tag name="TABLE_ENDDRAG_ORIGIN_RECT" val="924*430"/>
  <p:tag name="TABLE_ENDDRAG_RECT" val="19*109*924*430"/>
</p:tagLst>
</file>

<file path=ppt/tags/tag7.xml><?xml version="1.0" encoding="utf-8"?>
<p:tagLst xmlns:p="http://schemas.openxmlformats.org/presentationml/2006/main">
  <p:tag name="KSO_WM_UNIT_PLACING_PICTURE_USER_VIEWPORT" val="{&quot;height&quot;:4750,&quot;width&quot;:7065}"/>
</p:tagLst>
</file>

<file path=ppt/tags/tag8.xml><?xml version="1.0" encoding="utf-8"?>
<p:tagLst xmlns:p="http://schemas.openxmlformats.org/presentationml/2006/main">
  <p:tag name="KSO_WM_SPECIAL_SOURCE" val="bdnull"/>
</p:tagLst>
</file>

<file path=ppt/tags/tag9.xml><?xml version="1.0" encoding="utf-8"?>
<p:tagLst xmlns:p="http://schemas.openxmlformats.org/presentationml/2006/main">
  <p:tag name="KSO_WM_SPECIAL_SOURCE" val="bdnul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Calligraphy</Template>
  <TotalTime>0</TotalTime>
  <Words>24004</Words>
  <Application>WPS 演示</Application>
  <PresentationFormat>自定义</PresentationFormat>
  <Paragraphs>1589</Paragraphs>
  <Slides>101</Slides>
  <Notes>2</Notes>
  <HiddenSlides>0</HiddenSlides>
  <MMClips>0</MMClips>
  <ScaleCrop>false</ScaleCrop>
  <HeadingPairs>
    <vt:vector size="8" baseType="variant">
      <vt:variant>
        <vt:lpstr>已用的字体</vt:lpstr>
      </vt:variant>
      <vt:variant>
        <vt:i4>25</vt:i4>
      </vt:variant>
      <vt:variant>
        <vt:lpstr>主题</vt:lpstr>
      </vt:variant>
      <vt:variant>
        <vt:i4>1</vt:i4>
      </vt:variant>
      <vt:variant>
        <vt:lpstr>嵌入 OLE 服务器</vt:lpstr>
      </vt:variant>
      <vt:variant>
        <vt:i4>0</vt:i4>
      </vt:variant>
      <vt:variant>
        <vt:lpstr>幻灯片标题</vt:lpstr>
      </vt:variant>
      <vt:variant>
        <vt:i4>101</vt:i4>
      </vt:variant>
    </vt:vector>
  </HeadingPairs>
  <TitlesOfParts>
    <vt:vector size="127" baseType="lpstr">
      <vt:lpstr>Arial</vt:lpstr>
      <vt:lpstr>宋体</vt:lpstr>
      <vt:lpstr>Wingdings</vt:lpstr>
      <vt:lpstr>微软雅黑</vt:lpstr>
      <vt:lpstr>黑体</vt:lpstr>
      <vt:lpstr>隶书</vt:lpstr>
      <vt:lpstr>楷体_GB2312</vt:lpstr>
      <vt:lpstr>Times New Roman</vt:lpstr>
      <vt:lpstr>新宋体</vt:lpstr>
      <vt:lpstr>等线 Light</vt:lpstr>
      <vt:lpstr>等线</vt:lpstr>
      <vt:lpstr>Arial Unicode MS</vt:lpstr>
      <vt:lpstr>Calibri</vt:lpstr>
      <vt:lpstr>Gisha</vt:lpstr>
      <vt:lpstr>Tahoma</vt:lpstr>
      <vt:lpstr>等线 Light</vt:lpstr>
      <vt:lpstr>等线</vt:lpstr>
      <vt:lpstr>MS Gothic</vt:lpstr>
      <vt:lpstr>Century Gothic</vt:lpstr>
      <vt:lpstr>Microsoft YaHei UI</vt:lpstr>
      <vt:lpstr>方正细圆简体</vt:lpstr>
      <vt:lpstr>ˎ̥</vt:lpstr>
      <vt:lpstr>Wingdings</vt:lpstr>
      <vt:lpstr>SuperFrench</vt:lpstr>
      <vt:lpstr>Segoe Print</vt:lpstr>
      <vt:lpstr>Office 主题​​</vt:lpstr>
      <vt:lpstr>      上海市安全生产协会 </vt:lpstr>
      <vt:lpstr> </vt:lpstr>
      <vt:lpstr> </vt:lpstr>
      <vt:lpstr> </vt:lpstr>
      <vt:lpstr> </vt:lpstr>
      <vt:lpstr> </vt:lpstr>
      <vt:lpstr> </vt:lpstr>
      <vt:lpstr>                                                    3、燃烧条件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PowerPoint 演示文稿</vt:lpstr>
      <vt:lpstr>用火监护过程中存在问题</vt:lpstr>
      <vt:lpstr>      用火监护过程中存在问题</vt:lpstr>
      <vt:lpstr>      用火监护过程中存在问题</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事故苯罐75-TK-0201情况  </vt:lpstr>
      <vt:lpstr> </vt:lpstr>
      <vt:lpstr>    </vt:lpstr>
      <vt:lpstr> 事故原因分析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我国刑法关于安全生产的主要罪名</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顾 䢖竹</dc:creator>
  <cp:lastModifiedBy>wangdiyan</cp:lastModifiedBy>
  <cp:revision>85</cp:revision>
  <dcterms:created xsi:type="dcterms:W3CDTF">2018-09-10T11:52:00Z</dcterms:created>
  <dcterms:modified xsi:type="dcterms:W3CDTF">2025-04-20T02:41:18Z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2052-12.1.0.20305</vt:lpwstr>
  </property>
  <property fmtid="{D5CDD505-2E9C-101B-9397-08002B2CF9AE}" pid="3" name="ICV">
    <vt:lpwstr>29CC0D30C06C479CA67E62A305CF935E</vt:lpwstr>
  </property>
</Properties>
</file>